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3" r:id="rId2"/>
  </p:sldMasterIdLst>
  <p:notesMasterIdLst>
    <p:notesMasterId r:id="rId31"/>
  </p:notesMasterIdLst>
  <p:sldIdLst>
    <p:sldId id="256" r:id="rId3"/>
    <p:sldId id="257" r:id="rId4"/>
    <p:sldId id="258" r:id="rId5"/>
    <p:sldId id="284" r:id="rId6"/>
    <p:sldId id="262" r:id="rId7"/>
    <p:sldId id="263" r:id="rId8"/>
    <p:sldId id="264" r:id="rId9"/>
    <p:sldId id="265" r:id="rId10"/>
    <p:sldId id="266" r:id="rId11"/>
    <p:sldId id="259" r:id="rId12"/>
    <p:sldId id="267" r:id="rId13"/>
    <p:sldId id="260" r:id="rId14"/>
    <p:sldId id="268" r:id="rId15"/>
    <p:sldId id="269" r:id="rId16"/>
    <p:sldId id="270" r:id="rId17"/>
    <p:sldId id="261" r:id="rId18"/>
    <p:sldId id="271" r:id="rId19"/>
    <p:sldId id="276" r:id="rId20"/>
    <p:sldId id="277" r:id="rId21"/>
    <p:sldId id="272" r:id="rId22"/>
    <p:sldId id="278" r:id="rId23"/>
    <p:sldId id="279" r:id="rId24"/>
    <p:sldId id="273" r:id="rId25"/>
    <p:sldId id="280" r:id="rId26"/>
    <p:sldId id="281" r:id="rId27"/>
    <p:sldId id="275" r:id="rId28"/>
    <p:sldId id="274" r:id="rId29"/>
    <p:sldId id="283"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4A6A"/>
    <a:srgbClr val="15B6C4"/>
    <a:srgbClr val="1A9CA7"/>
    <a:srgbClr val="51CFD2"/>
    <a:srgbClr val="54D8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326"/>
    <p:restoredTop sz="94676"/>
  </p:normalViewPr>
  <p:slideViewPr>
    <p:cSldViewPr snapToGrid="0" snapToObjects="1" showGuides="1">
      <p:cViewPr varScale="1">
        <p:scale>
          <a:sx n="88" d="100"/>
          <a:sy n="88" d="100"/>
        </p:scale>
        <p:origin x="117" y="319"/>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47"/>
        <c:holeSize val="90"/>
      </c:doughnutChart>
      <c:spPr>
        <a:noFill/>
        <a:ln>
          <a:noFill/>
        </a:ln>
        <a:effectLst/>
      </c:spPr>
    </c:plotArea>
    <c:plotVisOnly val="1"/>
    <c:dispBlanksAs val="zero"/>
    <c:showDLblsOverMax val="0"/>
  </c:chart>
  <c:spPr>
    <a:noFill/>
    <a:ln>
      <a:noFill/>
    </a:ln>
    <a:effectLst/>
  </c:spPr>
  <c:txPr>
    <a:bodyPr rot="0" spcFirstLastPara="0" vertOverflow="ellipsis" horzOverflow="overflow" vert="horz" wrap="square" anchor="ctr" anchorCtr="1"/>
    <a:lstStyle/>
    <a:p>
      <a:pPr>
        <a:defRPr lang="zh-CN" sz="1800">
          <a:latin typeface="Arial"/>
          <a:ea typeface="微软雅黑"/>
          <a:sym typeface="Arial"/>
        </a:defRPr>
      </a:pPr>
      <a:endParaRPr lang="zh-CN"/>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541771E1-06CC-4AE4-A830-5759365A901A}" type="doc">
      <dgm:prSet loTypeId="urn:microsoft.com/office/officeart/2009/layout/CircleArrowProcess#1" loCatId="cycle" qsTypeId="urn:microsoft.com/office/officeart/2005/8/quickstyle/simple1#1" qsCatId="simple" csTypeId="urn:microsoft.com/office/officeart/2005/8/colors/accent1_2#1" csCatId="accent1" phldr="1"/>
      <dgm:spPr/>
      <dgm:t>
        <a:bodyPr/>
        <a:lstStyle/>
        <a:p>
          <a:endParaRPr lang="id-ID"/>
        </a:p>
      </dgm:t>
    </dgm:pt>
    <dgm:pt modelId="{3F1C8B1E-3D66-4285-B3A0-9E861CC975C6}">
      <dgm:prSet phldrT="[Text]" custT="1"/>
      <dgm:spPr>
        <a:xfrm>
          <a:off x="2692599" y="1595165"/>
          <a:ext cx="949257" cy="474579"/>
        </a:xfrm>
        <a:noFill/>
        <a:ln>
          <a:noFill/>
        </a:ln>
        <a:effectLst/>
      </dgm:spPr>
      <dgm:t>
        <a:bodyPr/>
        <a:lstStyle/>
        <a:p>
          <a:br>
            <a:rPr lang="id-ID" sz="1200" dirty="0">
              <a:solidFill>
                <a:schemeClr val="tx1">
                  <a:lumMod val="75000"/>
                  <a:lumOff val="25000"/>
                </a:schemeClr>
              </a:solidFill>
              <a:latin typeface="Arial"/>
              <a:ea typeface="微软雅黑"/>
              <a:cs typeface="+mn-cs"/>
              <a:sym typeface="Arial"/>
            </a:rPr>
          </a:br>
          <a:r>
            <a:rPr lang="zh-CN" altLang="en-US" sz="1200" dirty="0">
              <a:solidFill>
                <a:schemeClr val="tx1">
                  <a:lumMod val="75000"/>
                  <a:lumOff val="25000"/>
                </a:schemeClr>
              </a:solidFill>
              <a:latin typeface="Arial"/>
              <a:ea typeface="微软雅黑"/>
              <a:sym typeface="Arial"/>
            </a:rPr>
            <a:t>标题</a:t>
          </a:r>
          <a:endParaRPr lang="id-ID" sz="1200" dirty="0">
            <a:solidFill>
              <a:schemeClr val="tx1">
                <a:lumMod val="75000"/>
                <a:lumOff val="25000"/>
              </a:schemeClr>
            </a:solidFill>
            <a:latin typeface="Arial"/>
            <a:ea typeface="微软雅黑"/>
            <a:cs typeface="+mn-cs"/>
            <a:sym typeface="Arial"/>
          </a:endParaRPr>
        </a:p>
      </dgm:t>
    </dgm:pt>
    <dgm:pt modelId="{4DAF6F8C-A7BB-483F-B799-FA47690D0074}" type="parTrans" cxnId="{F9507BEA-BE7D-4161-8E3B-1A16F93CB7FE}">
      <dgm:prSet/>
      <dgm:spPr/>
      <dgm:t>
        <a:bodyPr/>
        <a:lstStyle/>
        <a:p>
          <a:endParaRPr lang="id-ID"/>
        </a:p>
      </dgm:t>
    </dgm:pt>
    <dgm:pt modelId="{D8572B57-0547-45DC-83A8-8A63C7026065}" type="sibTrans" cxnId="{F9507BEA-BE7D-4161-8E3B-1A16F93CB7FE}">
      <dgm:prSet/>
      <dgm:spPr/>
      <dgm:t>
        <a:bodyPr/>
        <a:lstStyle/>
        <a:p>
          <a:endParaRPr lang="id-ID"/>
        </a:p>
      </dgm:t>
    </dgm:pt>
    <dgm:pt modelId="{E5332D9B-44E0-4708-B318-CBCEA372F558}">
      <dgm:prSet phldrT="[Text]" custT="1"/>
      <dgm:spPr>
        <a:xfrm>
          <a:off x="3167068" y="2574550"/>
          <a:ext cx="949257" cy="474579"/>
        </a:xfrm>
        <a:noFill/>
        <a:ln>
          <a:noFill/>
        </a:ln>
        <a:effectLst/>
      </dgm:spPr>
      <dgm:t>
        <a:bodyPr/>
        <a:lstStyle/>
        <a:p>
          <a:br>
            <a:rPr lang="id-ID" sz="1200" dirty="0">
              <a:solidFill>
                <a:schemeClr val="tx1">
                  <a:lumMod val="75000"/>
                  <a:lumOff val="25000"/>
                </a:schemeClr>
              </a:solidFill>
              <a:latin typeface="Arial"/>
              <a:ea typeface="微软雅黑"/>
              <a:cs typeface="+mn-cs"/>
              <a:sym typeface="Arial"/>
            </a:rPr>
          </a:br>
          <a:r>
            <a:rPr lang="zh-CN" altLang="en-US" sz="1200" dirty="0">
              <a:solidFill>
                <a:schemeClr val="tx1">
                  <a:lumMod val="75000"/>
                  <a:lumOff val="25000"/>
                </a:schemeClr>
              </a:solidFill>
              <a:latin typeface="Arial"/>
              <a:ea typeface="微软雅黑"/>
              <a:sym typeface="Arial"/>
            </a:rPr>
            <a:t>标题</a:t>
          </a:r>
          <a:endParaRPr lang="id-ID" sz="1200" dirty="0">
            <a:solidFill>
              <a:schemeClr val="tx1">
                <a:lumMod val="75000"/>
                <a:lumOff val="25000"/>
              </a:schemeClr>
            </a:solidFill>
            <a:latin typeface="Arial"/>
            <a:ea typeface="微软雅黑"/>
            <a:cs typeface="+mn-cs"/>
            <a:sym typeface="Arial"/>
          </a:endParaRPr>
        </a:p>
      </dgm:t>
    </dgm:pt>
    <dgm:pt modelId="{95370C49-95D9-479C-8453-43550A26D346}" type="parTrans" cxnId="{C8824451-C174-4093-9CDE-244EE890D4FE}">
      <dgm:prSet/>
      <dgm:spPr/>
      <dgm:t>
        <a:bodyPr/>
        <a:lstStyle/>
        <a:p>
          <a:endParaRPr lang="id-ID"/>
        </a:p>
      </dgm:t>
    </dgm:pt>
    <dgm:pt modelId="{7AFDF7EA-EC20-4DD1-AE2A-94102CC6FC94}" type="sibTrans" cxnId="{C8824451-C174-4093-9CDE-244EE890D4FE}">
      <dgm:prSet/>
      <dgm:spPr/>
      <dgm:t>
        <a:bodyPr/>
        <a:lstStyle/>
        <a:p>
          <a:endParaRPr lang="id-ID"/>
        </a:p>
      </dgm:t>
    </dgm:pt>
    <dgm:pt modelId="{DCE3A0BA-12B3-48F5-9318-C4E558AD7D21}">
      <dgm:prSet phldrT="[Text]" custT="1"/>
      <dgm:spPr>
        <a:xfrm>
          <a:off x="2692599" y="3553935"/>
          <a:ext cx="949257" cy="474579"/>
        </a:xfrm>
        <a:noFill/>
        <a:ln>
          <a:noFill/>
        </a:ln>
        <a:effectLst/>
      </dgm:spPr>
      <dgm:t>
        <a:bodyPr/>
        <a:lstStyle/>
        <a:p>
          <a:br>
            <a:rPr lang="id-ID" sz="1200" dirty="0">
              <a:solidFill>
                <a:schemeClr val="tx1">
                  <a:lumMod val="75000"/>
                  <a:lumOff val="25000"/>
                </a:schemeClr>
              </a:solidFill>
              <a:latin typeface="Arial"/>
              <a:ea typeface="微软雅黑"/>
              <a:cs typeface="+mn-cs"/>
              <a:sym typeface="Arial"/>
            </a:rPr>
          </a:br>
          <a:r>
            <a:rPr lang="zh-CN" altLang="en-US" sz="1200" dirty="0">
              <a:solidFill>
                <a:schemeClr val="tx1">
                  <a:lumMod val="75000"/>
                  <a:lumOff val="25000"/>
                </a:schemeClr>
              </a:solidFill>
              <a:latin typeface="Arial"/>
              <a:ea typeface="微软雅黑"/>
              <a:sym typeface="Arial"/>
            </a:rPr>
            <a:t>标题</a:t>
          </a:r>
          <a:endParaRPr lang="id-ID" sz="1200" dirty="0">
            <a:solidFill>
              <a:schemeClr val="tx1">
                <a:lumMod val="75000"/>
                <a:lumOff val="25000"/>
              </a:schemeClr>
            </a:solidFill>
            <a:latin typeface="Arial"/>
            <a:ea typeface="微软雅黑"/>
            <a:cs typeface="+mn-cs"/>
            <a:sym typeface="Arial"/>
          </a:endParaRPr>
        </a:p>
      </dgm:t>
    </dgm:pt>
    <dgm:pt modelId="{1B45CD43-B924-43E8-B46A-EA377B5369AF}" type="parTrans" cxnId="{C7B57F57-7D44-46F7-AEE0-692A416A18C8}">
      <dgm:prSet/>
      <dgm:spPr/>
      <dgm:t>
        <a:bodyPr/>
        <a:lstStyle/>
        <a:p>
          <a:endParaRPr lang="id-ID"/>
        </a:p>
      </dgm:t>
    </dgm:pt>
    <dgm:pt modelId="{10CB2C7E-B770-4294-AD50-7BC6369CE7E9}" type="sibTrans" cxnId="{C7B57F57-7D44-46F7-AEE0-692A416A18C8}">
      <dgm:prSet/>
      <dgm:spPr/>
      <dgm:t>
        <a:bodyPr/>
        <a:lstStyle/>
        <a:p>
          <a:endParaRPr lang="id-ID"/>
        </a:p>
      </dgm:t>
    </dgm:pt>
    <dgm:pt modelId="{B7422014-A3EC-47E3-BC8D-B5C96DFA7081}">
      <dgm:prSet phldrT="[Text]" custT="1"/>
      <dgm:spPr>
        <a:xfrm>
          <a:off x="3167068" y="615780"/>
          <a:ext cx="949257" cy="474579"/>
        </a:xfrm>
        <a:noFill/>
        <a:ln>
          <a:noFill/>
        </a:ln>
        <a:effectLst/>
      </dgm:spPr>
      <dgm:t>
        <a:bodyPr/>
        <a:lstStyle/>
        <a:p>
          <a:br>
            <a:rPr lang="id-ID" sz="1200" dirty="0">
              <a:solidFill>
                <a:schemeClr val="tx1">
                  <a:lumMod val="75000"/>
                  <a:lumOff val="25000"/>
                </a:schemeClr>
              </a:solidFill>
              <a:latin typeface="Arial"/>
              <a:ea typeface="微软雅黑"/>
              <a:cs typeface="+mn-cs"/>
              <a:sym typeface="Arial"/>
            </a:rPr>
          </a:br>
          <a:r>
            <a:rPr lang="zh-CN" altLang="en-US" sz="1200" dirty="0">
              <a:solidFill>
                <a:schemeClr val="tx1">
                  <a:lumMod val="75000"/>
                  <a:lumOff val="25000"/>
                </a:schemeClr>
              </a:solidFill>
              <a:latin typeface="Arial"/>
              <a:ea typeface="微软雅黑"/>
              <a:sym typeface="Arial"/>
            </a:rPr>
            <a:t>标题</a:t>
          </a:r>
          <a:endParaRPr lang="id-ID" sz="1200" dirty="0">
            <a:solidFill>
              <a:schemeClr val="tx1">
                <a:lumMod val="75000"/>
                <a:lumOff val="25000"/>
              </a:schemeClr>
            </a:solidFill>
            <a:latin typeface="Arial"/>
            <a:ea typeface="微软雅黑"/>
            <a:cs typeface="+mn-cs"/>
            <a:sym typeface="Arial"/>
          </a:endParaRPr>
        </a:p>
      </dgm:t>
    </dgm:pt>
    <dgm:pt modelId="{AD1D6C6E-5621-4CBB-9120-B03E72B2D3C0}" type="parTrans" cxnId="{434F2CE1-6B10-44AC-B27A-750ACB4A4AEC}">
      <dgm:prSet/>
      <dgm:spPr/>
      <dgm:t>
        <a:bodyPr/>
        <a:lstStyle/>
        <a:p>
          <a:endParaRPr lang="id-ID"/>
        </a:p>
      </dgm:t>
    </dgm:pt>
    <dgm:pt modelId="{C85400F7-98CB-4F22-98D0-D9BD340112A9}" type="sibTrans" cxnId="{434F2CE1-6B10-44AC-B27A-750ACB4A4AEC}">
      <dgm:prSet/>
      <dgm:spPr/>
      <dgm:t>
        <a:bodyPr/>
        <a:lstStyle/>
        <a:p>
          <a:endParaRPr lang="id-ID"/>
        </a:p>
      </dgm:t>
    </dgm:pt>
    <dgm:pt modelId="{CFB768BC-C2B4-4E22-8CC3-53FD13DB912E}" type="pres">
      <dgm:prSet presAssocID="{541771E1-06CC-4AE4-A830-5759365A901A}" presName="Name0" presStyleCnt="0">
        <dgm:presLayoutVars>
          <dgm:chMax val="7"/>
          <dgm:chPref val="7"/>
          <dgm:dir/>
          <dgm:animLvl val="lvl"/>
        </dgm:presLayoutVars>
      </dgm:prSet>
      <dgm:spPr/>
    </dgm:pt>
    <dgm:pt modelId="{A57A707D-FBD4-41A9-85B3-C834CAE10F95}" type="pres">
      <dgm:prSet presAssocID="{B7422014-A3EC-47E3-BC8D-B5C96DFA7081}" presName="Accent1" presStyleCnt="0"/>
      <dgm:spPr/>
    </dgm:pt>
    <dgm:pt modelId="{9AA9D525-BCD2-478E-ADBF-B69A6D1830A0}" type="pres">
      <dgm:prSet presAssocID="{B7422014-A3EC-47E3-BC8D-B5C96DFA7081}" presName="Accent" presStyleLbl="node1" presStyleIdx="0" presStyleCnt="4"/>
      <dgm:spPr>
        <a:xfrm>
          <a:off x="2791513" y="0"/>
          <a:ext cx="1701006" cy="1701179"/>
        </a:xfrm>
        <a:prstGeom prst="circularArrow">
          <a:avLst>
            <a:gd name="adj1" fmla="val 10980"/>
            <a:gd name="adj2" fmla="val 1142322"/>
            <a:gd name="adj3" fmla="val 4500000"/>
            <a:gd name="adj4" fmla="val 10800000"/>
            <a:gd name="adj5" fmla="val 12500"/>
          </a:avLst>
        </a:prstGeom>
        <a:solidFill>
          <a:srgbClr val="15B6C4"/>
        </a:solidFill>
        <a:ln w="12700" cap="flat" cmpd="sng" algn="ctr">
          <a:noFill/>
          <a:prstDash val="solid"/>
          <a:miter lim="800000"/>
        </a:ln>
        <a:effectLst/>
      </dgm:spPr>
    </dgm:pt>
    <dgm:pt modelId="{D2E597FC-40AF-4999-8C9D-3B6C839A1697}" type="pres">
      <dgm:prSet presAssocID="{B7422014-A3EC-47E3-BC8D-B5C96DFA7081}" presName="Parent1" presStyleLbl="revTx" presStyleIdx="0" presStyleCnt="4">
        <dgm:presLayoutVars>
          <dgm:chMax val="1"/>
          <dgm:chPref val="1"/>
          <dgm:bulletEnabled val="1"/>
        </dgm:presLayoutVars>
      </dgm:prSet>
      <dgm:spPr>
        <a:prstGeom prst="rect">
          <a:avLst/>
        </a:prstGeom>
      </dgm:spPr>
    </dgm:pt>
    <dgm:pt modelId="{6716923B-2E08-47E0-AF2C-8E4DABB69B47}" type="pres">
      <dgm:prSet presAssocID="{3F1C8B1E-3D66-4285-B3A0-9E861CC975C6}" presName="Accent2" presStyleCnt="0"/>
      <dgm:spPr/>
    </dgm:pt>
    <dgm:pt modelId="{2A5AAD22-35E3-4CE5-923F-3C5896B8943E}" type="pres">
      <dgm:prSet presAssocID="{3F1C8B1E-3D66-4285-B3A0-9E861CC975C6}" presName="Accent" presStyleLbl="node1" presStyleIdx="1" presStyleCnt="4"/>
      <dgm:spPr>
        <a:xfrm>
          <a:off x="2318958" y="977580"/>
          <a:ext cx="1701006" cy="1701179"/>
        </a:xfrm>
        <a:prstGeom prst="leftCircularArrow">
          <a:avLst>
            <a:gd name="adj1" fmla="val 10980"/>
            <a:gd name="adj2" fmla="val 1142322"/>
            <a:gd name="adj3" fmla="val 6300000"/>
            <a:gd name="adj4" fmla="val 18900000"/>
            <a:gd name="adj5" fmla="val 12500"/>
          </a:avLst>
        </a:prstGeom>
        <a:solidFill>
          <a:srgbClr val="F04A6A"/>
        </a:solidFill>
        <a:ln w="12700" cap="flat" cmpd="sng" algn="ctr">
          <a:noFill/>
          <a:prstDash val="solid"/>
          <a:miter lim="800000"/>
        </a:ln>
        <a:effectLst/>
      </dgm:spPr>
    </dgm:pt>
    <dgm:pt modelId="{BD8EF5E2-9955-464E-80AD-53062C24C396}" type="pres">
      <dgm:prSet presAssocID="{3F1C8B1E-3D66-4285-B3A0-9E861CC975C6}" presName="Parent2" presStyleLbl="revTx" presStyleIdx="1" presStyleCnt="4">
        <dgm:presLayoutVars>
          <dgm:chMax val="1"/>
          <dgm:chPref val="1"/>
          <dgm:bulletEnabled val="1"/>
        </dgm:presLayoutVars>
      </dgm:prSet>
      <dgm:spPr>
        <a:prstGeom prst="rect">
          <a:avLst/>
        </a:prstGeom>
      </dgm:spPr>
    </dgm:pt>
    <dgm:pt modelId="{220A107E-D6E7-4267-9BAA-628D9D9DFC17}" type="pres">
      <dgm:prSet presAssocID="{E5332D9B-44E0-4708-B318-CBCEA372F558}" presName="Accent3" presStyleCnt="0"/>
      <dgm:spPr/>
    </dgm:pt>
    <dgm:pt modelId="{FC92541E-3533-4C80-ADC9-51E2A26FF153}" type="pres">
      <dgm:prSet presAssocID="{E5332D9B-44E0-4708-B318-CBCEA372F558}" presName="Accent" presStyleLbl="node1" presStyleIdx="2" presStyleCnt="4"/>
      <dgm:spPr>
        <a:xfrm>
          <a:off x="2791513" y="1958769"/>
          <a:ext cx="1701006" cy="1701179"/>
        </a:xfrm>
        <a:prstGeom prst="circularArrow">
          <a:avLst>
            <a:gd name="adj1" fmla="val 10980"/>
            <a:gd name="adj2" fmla="val 1142322"/>
            <a:gd name="adj3" fmla="val 4500000"/>
            <a:gd name="adj4" fmla="val 13500000"/>
            <a:gd name="adj5" fmla="val 12500"/>
          </a:avLst>
        </a:prstGeom>
        <a:solidFill>
          <a:srgbClr val="15B6C4"/>
        </a:solidFill>
        <a:ln w="12700" cap="flat" cmpd="sng" algn="ctr">
          <a:noFill/>
          <a:prstDash val="solid"/>
          <a:miter lim="800000"/>
        </a:ln>
        <a:effectLst/>
      </dgm:spPr>
    </dgm:pt>
    <dgm:pt modelId="{BFFADFB2-251B-4AB1-9AF7-157A1F562260}" type="pres">
      <dgm:prSet presAssocID="{E5332D9B-44E0-4708-B318-CBCEA372F558}" presName="Parent3" presStyleLbl="revTx" presStyleIdx="2" presStyleCnt="4">
        <dgm:presLayoutVars>
          <dgm:chMax val="1"/>
          <dgm:chPref val="1"/>
          <dgm:bulletEnabled val="1"/>
        </dgm:presLayoutVars>
      </dgm:prSet>
      <dgm:spPr>
        <a:prstGeom prst="rect">
          <a:avLst/>
        </a:prstGeom>
      </dgm:spPr>
    </dgm:pt>
    <dgm:pt modelId="{C836BA7D-3E20-4642-9308-0061F8AEFFCF}" type="pres">
      <dgm:prSet presAssocID="{DCE3A0BA-12B3-48F5-9318-C4E558AD7D21}" presName="Accent4" presStyleCnt="0"/>
      <dgm:spPr/>
    </dgm:pt>
    <dgm:pt modelId="{F8F5DDCB-FE61-4F60-AB87-673DDFF71661}" type="pres">
      <dgm:prSet presAssocID="{DCE3A0BA-12B3-48F5-9318-C4E558AD7D21}" presName="Accent" presStyleLbl="node1" presStyleIdx="3" presStyleCnt="4"/>
      <dgm:spPr>
        <a:xfrm>
          <a:off x="2440208" y="3049130"/>
          <a:ext cx="1461378" cy="1462084"/>
        </a:xfrm>
        <a:prstGeom prst="blockArc">
          <a:avLst>
            <a:gd name="adj1" fmla="val 0"/>
            <a:gd name="adj2" fmla="val 18900000"/>
            <a:gd name="adj3" fmla="val 12740"/>
          </a:avLst>
        </a:prstGeom>
        <a:solidFill>
          <a:srgbClr val="F04A6A"/>
        </a:solidFill>
        <a:ln w="12700" cap="flat" cmpd="sng" algn="ctr">
          <a:noFill/>
          <a:prstDash val="solid"/>
          <a:miter lim="800000"/>
        </a:ln>
        <a:effectLst/>
      </dgm:spPr>
    </dgm:pt>
    <dgm:pt modelId="{411061B4-4F1F-4000-B78E-0FA0082A7768}" type="pres">
      <dgm:prSet presAssocID="{DCE3A0BA-12B3-48F5-9318-C4E558AD7D21}" presName="Parent4" presStyleLbl="revTx" presStyleIdx="3" presStyleCnt="4">
        <dgm:presLayoutVars>
          <dgm:chMax val="1"/>
          <dgm:chPref val="1"/>
          <dgm:bulletEnabled val="1"/>
        </dgm:presLayoutVars>
      </dgm:prSet>
      <dgm:spPr>
        <a:prstGeom prst="rect">
          <a:avLst/>
        </a:prstGeom>
      </dgm:spPr>
    </dgm:pt>
  </dgm:ptLst>
  <dgm:cxnLst>
    <dgm:cxn modelId="{C8824451-C174-4093-9CDE-244EE890D4FE}" srcId="{541771E1-06CC-4AE4-A830-5759365A901A}" destId="{E5332D9B-44E0-4708-B318-CBCEA372F558}" srcOrd="2" destOrd="0" parTransId="{95370C49-95D9-479C-8453-43550A26D346}" sibTransId="{7AFDF7EA-EC20-4DD1-AE2A-94102CC6FC94}"/>
    <dgm:cxn modelId="{16550772-6068-1043-8FBD-2B7A2CDC6648}" type="presOf" srcId="{B7422014-A3EC-47E3-BC8D-B5C96DFA7081}" destId="{D2E597FC-40AF-4999-8C9D-3B6C839A1697}" srcOrd="0" destOrd="0" presId="urn:microsoft.com/office/officeart/2009/layout/CircleArrowProcess#1"/>
    <dgm:cxn modelId="{C7B57F57-7D44-46F7-AEE0-692A416A18C8}" srcId="{541771E1-06CC-4AE4-A830-5759365A901A}" destId="{DCE3A0BA-12B3-48F5-9318-C4E558AD7D21}" srcOrd="3" destOrd="0" parTransId="{1B45CD43-B924-43E8-B46A-EA377B5369AF}" sibTransId="{10CB2C7E-B770-4294-AD50-7BC6369CE7E9}"/>
    <dgm:cxn modelId="{29439780-ED35-F046-B205-79827216E4F3}" type="presOf" srcId="{DCE3A0BA-12B3-48F5-9318-C4E558AD7D21}" destId="{411061B4-4F1F-4000-B78E-0FA0082A7768}" srcOrd="0" destOrd="0" presId="urn:microsoft.com/office/officeart/2009/layout/CircleArrowProcess#1"/>
    <dgm:cxn modelId="{B9E3C989-2E15-7F46-AD45-C8ACFCF28315}" type="presOf" srcId="{E5332D9B-44E0-4708-B318-CBCEA372F558}" destId="{BFFADFB2-251B-4AB1-9AF7-157A1F562260}" srcOrd="0" destOrd="0" presId="urn:microsoft.com/office/officeart/2009/layout/CircleArrowProcess#1"/>
    <dgm:cxn modelId="{C17A2AB4-5414-9D42-9F74-E0533629CAE2}" type="presOf" srcId="{3F1C8B1E-3D66-4285-B3A0-9E861CC975C6}" destId="{BD8EF5E2-9955-464E-80AD-53062C24C396}" srcOrd="0" destOrd="0" presId="urn:microsoft.com/office/officeart/2009/layout/CircleArrowProcess#1"/>
    <dgm:cxn modelId="{7E51DCCE-33B7-1347-986B-1283C7F8B4F8}" type="presOf" srcId="{541771E1-06CC-4AE4-A830-5759365A901A}" destId="{CFB768BC-C2B4-4E22-8CC3-53FD13DB912E}" srcOrd="0" destOrd="0" presId="urn:microsoft.com/office/officeart/2009/layout/CircleArrowProcess#1"/>
    <dgm:cxn modelId="{434F2CE1-6B10-44AC-B27A-750ACB4A4AEC}" srcId="{541771E1-06CC-4AE4-A830-5759365A901A}" destId="{B7422014-A3EC-47E3-BC8D-B5C96DFA7081}" srcOrd="0" destOrd="0" parTransId="{AD1D6C6E-5621-4CBB-9120-B03E72B2D3C0}" sibTransId="{C85400F7-98CB-4F22-98D0-D9BD340112A9}"/>
    <dgm:cxn modelId="{F9507BEA-BE7D-4161-8E3B-1A16F93CB7FE}" srcId="{541771E1-06CC-4AE4-A830-5759365A901A}" destId="{3F1C8B1E-3D66-4285-B3A0-9E861CC975C6}" srcOrd="1" destOrd="0" parTransId="{4DAF6F8C-A7BB-483F-B799-FA47690D0074}" sibTransId="{D8572B57-0547-45DC-83A8-8A63C7026065}"/>
    <dgm:cxn modelId="{36723CAB-C705-734F-8B0C-C1B1B5C59AB9}" type="presParOf" srcId="{CFB768BC-C2B4-4E22-8CC3-53FD13DB912E}" destId="{A57A707D-FBD4-41A9-85B3-C834CAE10F95}" srcOrd="0" destOrd="0" presId="urn:microsoft.com/office/officeart/2009/layout/CircleArrowProcess#1"/>
    <dgm:cxn modelId="{92CB3308-CF50-4D4C-A018-4EB0B10882B0}" type="presParOf" srcId="{A57A707D-FBD4-41A9-85B3-C834CAE10F95}" destId="{9AA9D525-BCD2-478E-ADBF-B69A6D1830A0}" srcOrd="0" destOrd="0" presId="urn:microsoft.com/office/officeart/2009/layout/CircleArrowProcess#1"/>
    <dgm:cxn modelId="{DE844EE7-EEEF-E14B-AC74-30B10B14754C}" type="presParOf" srcId="{CFB768BC-C2B4-4E22-8CC3-53FD13DB912E}" destId="{D2E597FC-40AF-4999-8C9D-3B6C839A1697}" srcOrd="1" destOrd="0" presId="urn:microsoft.com/office/officeart/2009/layout/CircleArrowProcess#1"/>
    <dgm:cxn modelId="{BE3B808F-3CC1-564D-9ECD-B9B20BB5002F}" type="presParOf" srcId="{CFB768BC-C2B4-4E22-8CC3-53FD13DB912E}" destId="{6716923B-2E08-47E0-AF2C-8E4DABB69B47}" srcOrd="2" destOrd="0" presId="urn:microsoft.com/office/officeart/2009/layout/CircleArrowProcess#1"/>
    <dgm:cxn modelId="{F0F8F272-7E5B-8B49-9D0B-5E713E316D88}" type="presParOf" srcId="{6716923B-2E08-47E0-AF2C-8E4DABB69B47}" destId="{2A5AAD22-35E3-4CE5-923F-3C5896B8943E}" srcOrd="0" destOrd="0" presId="urn:microsoft.com/office/officeart/2009/layout/CircleArrowProcess#1"/>
    <dgm:cxn modelId="{AF04200D-90B3-2747-909F-A2B0BD45AD95}" type="presParOf" srcId="{CFB768BC-C2B4-4E22-8CC3-53FD13DB912E}" destId="{BD8EF5E2-9955-464E-80AD-53062C24C396}" srcOrd="3" destOrd="0" presId="urn:microsoft.com/office/officeart/2009/layout/CircleArrowProcess#1"/>
    <dgm:cxn modelId="{BEB1DBB5-2520-C341-9881-F2C6F0374050}" type="presParOf" srcId="{CFB768BC-C2B4-4E22-8CC3-53FD13DB912E}" destId="{220A107E-D6E7-4267-9BAA-628D9D9DFC17}" srcOrd="4" destOrd="0" presId="urn:microsoft.com/office/officeart/2009/layout/CircleArrowProcess#1"/>
    <dgm:cxn modelId="{F9510AC3-8027-6C4A-A5F2-A12B5C469B61}" type="presParOf" srcId="{220A107E-D6E7-4267-9BAA-628D9D9DFC17}" destId="{FC92541E-3533-4C80-ADC9-51E2A26FF153}" srcOrd="0" destOrd="0" presId="urn:microsoft.com/office/officeart/2009/layout/CircleArrowProcess#1"/>
    <dgm:cxn modelId="{A4A7C4F0-95F8-E641-BDEA-7EEFFEF3CA66}" type="presParOf" srcId="{CFB768BC-C2B4-4E22-8CC3-53FD13DB912E}" destId="{BFFADFB2-251B-4AB1-9AF7-157A1F562260}" srcOrd="5" destOrd="0" presId="urn:microsoft.com/office/officeart/2009/layout/CircleArrowProcess#1"/>
    <dgm:cxn modelId="{EFB8CC23-69CC-3B48-8C8A-A44F68D6E31A}" type="presParOf" srcId="{CFB768BC-C2B4-4E22-8CC3-53FD13DB912E}" destId="{C836BA7D-3E20-4642-9308-0061F8AEFFCF}" srcOrd="6" destOrd="0" presId="urn:microsoft.com/office/officeart/2009/layout/CircleArrowProcess#1"/>
    <dgm:cxn modelId="{D2E8427B-26F7-B24B-B81D-6DC9D76C2D59}" type="presParOf" srcId="{C836BA7D-3E20-4642-9308-0061F8AEFFCF}" destId="{F8F5DDCB-FE61-4F60-AB87-673DDFF71661}" srcOrd="0" destOrd="0" presId="urn:microsoft.com/office/officeart/2009/layout/CircleArrowProcess#1"/>
    <dgm:cxn modelId="{5B7F2B34-B0D8-B840-AAF3-88B556412622}" type="presParOf" srcId="{CFB768BC-C2B4-4E22-8CC3-53FD13DB912E}" destId="{411061B4-4F1F-4000-B78E-0FA0082A7768}" srcOrd="7" destOrd="0" presId="urn:microsoft.com/office/officeart/2009/layout/CircleArrow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A9D525-BCD2-478E-ADBF-B69A6D1830A0}">
      <dsp:nvSpPr>
        <dsp:cNvPr id="0" name=""/>
        <dsp:cNvSpPr/>
      </dsp:nvSpPr>
      <dsp:spPr>
        <a:xfrm>
          <a:off x="2215139" y="0"/>
          <a:ext cx="1350554" cy="1350691"/>
        </a:xfrm>
        <a:prstGeom prst="circularArrow">
          <a:avLst>
            <a:gd name="adj1" fmla="val 10980"/>
            <a:gd name="adj2" fmla="val 1142322"/>
            <a:gd name="adj3" fmla="val 4500000"/>
            <a:gd name="adj4" fmla="val 10800000"/>
            <a:gd name="adj5" fmla="val 12500"/>
          </a:avLst>
        </a:prstGeom>
        <a:solidFill>
          <a:srgbClr val="15B6C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E597FC-40AF-4999-8C9D-3B6C839A1697}">
      <dsp:nvSpPr>
        <dsp:cNvPr id="0" name=""/>
        <dsp:cNvSpPr/>
      </dsp:nvSpPr>
      <dsp:spPr>
        <a:xfrm>
          <a:off x="2513320" y="488913"/>
          <a:ext cx="753685" cy="376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br>
            <a:rPr lang="id-ID" sz="1200" kern="1200" dirty="0">
              <a:solidFill>
                <a:schemeClr val="tx1">
                  <a:lumMod val="75000"/>
                  <a:lumOff val="25000"/>
                </a:schemeClr>
              </a:solidFill>
              <a:latin typeface="Arial"/>
              <a:ea typeface="微软雅黑"/>
              <a:cs typeface="+mn-cs"/>
              <a:sym typeface="Arial"/>
            </a:rPr>
          </a:br>
          <a:r>
            <a:rPr lang="zh-CN" altLang="en-US" sz="1200" kern="1200" dirty="0">
              <a:solidFill>
                <a:schemeClr val="tx1">
                  <a:lumMod val="75000"/>
                  <a:lumOff val="25000"/>
                </a:schemeClr>
              </a:solidFill>
              <a:latin typeface="Arial"/>
              <a:ea typeface="微软雅黑"/>
              <a:sym typeface="Arial"/>
            </a:rPr>
            <a:t>标题</a:t>
          </a:r>
          <a:endParaRPr lang="id-ID" sz="1200" kern="1200" dirty="0">
            <a:solidFill>
              <a:schemeClr val="tx1">
                <a:lumMod val="75000"/>
                <a:lumOff val="25000"/>
              </a:schemeClr>
            </a:solidFill>
            <a:latin typeface="Arial"/>
            <a:ea typeface="微软雅黑"/>
            <a:cs typeface="+mn-cs"/>
            <a:sym typeface="Arial"/>
          </a:endParaRPr>
        </a:p>
      </dsp:txBody>
      <dsp:txXfrm>
        <a:off x="2513320" y="488913"/>
        <a:ext cx="753685" cy="376803"/>
      </dsp:txXfrm>
    </dsp:sp>
    <dsp:sp modelId="{2A5AAD22-35E3-4CE5-923F-3C5896B8943E}">
      <dsp:nvSpPr>
        <dsp:cNvPr id="0" name=""/>
        <dsp:cNvSpPr/>
      </dsp:nvSpPr>
      <dsp:spPr>
        <a:xfrm>
          <a:off x="1839943" y="776173"/>
          <a:ext cx="1350554" cy="1350691"/>
        </a:xfrm>
        <a:prstGeom prst="leftCircularArrow">
          <a:avLst>
            <a:gd name="adj1" fmla="val 10980"/>
            <a:gd name="adj2" fmla="val 1142322"/>
            <a:gd name="adj3" fmla="val 6300000"/>
            <a:gd name="adj4" fmla="val 18900000"/>
            <a:gd name="adj5" fmla="val 12500"/>
          </a:avLst>
        </a:prstGeom>
        <a:solidFill>
          <a:srgbClr val="F04A6A"/>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8EF5E2-9955-464E-80AD-53062C24C396}">
      <dsp:nvSpPr>
        <dsp:cNvPr id="0" name=""/>
        <dsp:cNvSpPr/>
      </dsp:nvSpPr>
      <dsp:spPr>
        <a:xfrm>
          <a:off x="2136604" y="1266519"/>
          <a:ext cx="753685" cy="376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br>
            <a:rPr lang="id-ID" sz="1200" kern="1200" dirty="0">
              <a:solidFill>
                <a:schemeClr val="tx1">
                  <a:lumMod val="75000"/>
                  <a:lumOff val="25000"/>
                </a:schemeClr>
              </a:solidFill>
              <a:latin typeface="Arial"/>
              <a:ea typeface="微软雅黑"/>
              <a:cs typeface="+mn-cs"/>
              <a:sym typeface="Arial"/>
            </a:rPr>
          </a:br>
          <a:r>
            <a:rPr lang="zh-CN" altLang="en-US" sz="1200" kern="1200" dirty="0">
              <a:solidFill>
                <a:schemeClr val="tx1">
                  <a:lumMod val="75000"/>
                  <a:lumOff val="25000"/>
                </a:schemeClr>
              </a:solidFill>
              <a:latin typeface="Arial"/>
              <a:ea typeface="微软雅黑"/>
              <a:sym typeface="Arial"/>
            </a:rPr>
            <a:t>标题</a:t>
          </a:r>
          <a:endParaRPr lang="id-ID" sz="1200" kern="1200" dirty="0">
            <a:solidFill>
              <a:schemeClr val="tx1">
                <a:lumMod val="75000"/>
                <a:lumOff val="25000"/>
              </a:schemeClr>
            </a:solidFill>
            <a:latin typeface="Arial"/>
            <a:ea typeface="微软雅黑"/>
            <a:cs typeface="+mn-cs"/>
            <a:sym typeface="Arial"/>
          </a:endParaRPr>
        </a:p>
      </dsp:txBody>
      <dsp:txXfrm>
        <a:off x="2136604" y="1266519"/>
        <a:ext cx="753685" cy="376803"/>
      </dsp:txXfrm>
    </dsp:sp>
    <dsp:sp modelId="{FC92541E-3533-4C80-ADC9-51E2A26FF153}">
      <dsp:nvSpPr>
        <dsp:cNvPr id="0" name=""/>
        <dsp:cNvSpPr/>
      </dsp:nvSpPr>
      <dsp:spPr>
        <a:xfrm>
          <a:off x="2215139" y="1555211"/>
          <a:ext cx="1350554" cy="1350691"/>
        </a:xfrm>
        <a:prstGeom prst="circularArrow">
          <a:avLst>
            <a:gd name="adj1" fmla="val 10980"/>
            <a:gd name="adj2" fmla="val 1142322"/>
            <a:gd name="adj3" fmla="val 4500000"/>
            <a:gd name="adj4" fmla="val 13500000"/>
            <a:gd name="adj5" fmla="val 12500"/>
          </a:avLst>
        </a:prstGeom>
        <a:solidFill>
          <a:srgbClr val="15B6C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FADFB2-251B-4AB1-9AF7-157A1F562260}">
      <dsp:nvSpPr>
        <dsp:cNvPr id="0" name=""/>
        <dsp:cNvSpPr/>
      </dsp:nvSpPr>
      <dsp:spPr>
        <a:xfrm>
          <a:off x="2513320" y="2044125"/>
          <a:ext cx="753685" cy="376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br>
            <a:rPr lang="id-ID" sz="1200" kern="1200" dirty="0">
              <a:solidFill>
                <a:schemeClr val="tx1">
                  <a:lumMod val="75000"/>
                  <a:lumOff val="25000"/>
                </a:schemeClr>
              </a:solidFill>
              <a:latin typeface="Arial"/>
              <a:ea typeface="微软雅黑"/>
              <a:cs typeface="+mn-cs"/>
              <a:sym typeface="Arial"/>
            </a:rPr>
          </a:br>
          <a:r>
            <a:rPr lang="zh-CN" altLang="en-US" sz="1200" kern="1200" dirty="0">
              <a:solidFill>
                <a:schemeClr val="tx1">
                  <a:lumMod val="75000"/>
                  <a:lumOff val="25000"/>
                </a:schemeClr>
              </a:solidFill>
              <a:latin typeface="Arial"/>
              <a:ea typeface="微软雅黑"/>
              <a:sym typeface="Arial"/>
            </a:rPr>
            <a:t>标题</a:t>
          </a:r>
          <a:endParaRPr lang="id-ID" sz="1200" kern="1200" dirty="0">
            <a:solidFill>
              <a:schemeClr val="tx1">
                <a:lumMod val="75000"/>
                <a:lumOff val="25000"/>
              </a:schemeClr>
            </a:solidFill>
            <a:latin typeface="Arial"/>
            <a:ea typeface="微软雅黑"/>
            <a:cs typeface="+mn-cs"/>
            <a:sym typeface="Arial"/>
          </a:endParaRPr>
        </a:p>
      </dsp:txBody>
      <dsp:txXfrm>
        <a:off x="2513320" y="2044125"/>
        <a:ext cx="753685" cy="376803"/>
      </dsp:txXfrm>
    </dsp:sp>
    <dsp:sp modelId="{F8F5DDCB-FE61-4F60-AB87-673DDFF71661}">
      <dsp:nvSpPr>
        <dsp:cNvPr id="0" name=""/>
        <dsp:cNvSpPr/>
      </dsp:nvSpPr>
      <dsp:spPr>
        <a:xfrm>
          <a:off x="1936212" y="2420929"/>
          <a:ext cx="1160295" cy="1160856"/>
        </a:xfrm>
        <a:prstGeom prst="blockArc">
          <a:avLst>
            <a:gd name="adj1" fmla="val 0"/>
            <a:gd name="adj2" fmla="val 18900000"/>
            <a:gd name="adj3" fmla="val 12740"/>
          </a:avLst>
        </a:prstGeom>
        <a:solidFill>
          <a:srgbClr val="F04A6A"/>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1061B4-4F1F-4000-B78E-0FA0082A7768}">
      <dsp:nvSpPr>
        <dsp:cNvPr id="0" name=""/>
        <dsp:cNvSpPr/>
      </dsp:nvSpPr>
      <dsp:spPr>
        <a:xfrm>
          <a:off x="2136604" y="2821731"/>
          <a:ext cx="753685" cy="376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br>
            <a:rPr lang="id-ID" sz="1200" kern="1200" dirty="0">
              <a:solidFill>
                <a:schemeClr val="tx1">
                  <a:lumMod val="75000"/>
                  <a:lumOff val="25000"/>
                </a:schemeClr>
              </a:solidFill>
              <a:latin typeface="Arial"/>
              <a:ea typeface="微软雅黑"/>
              <a:cs typeface="+mn-cs"/>
              <a:sym typeface="Arial"/>
            </a:rPr>
          </a:br>
          <a:r>
            <a:rPr lang="zh-CN" altLang="en-US" sz="1200" kern="1200" dirty="0">
              <a:solidFill>
                <a:schemeClr val="tx1">
                  <a:lumMod val="75000"/>
                  <a:lumOff val="25000"/>
                </a:schemeClr>
              </a:solidFill>
              <a:latin typeface="Arial"/>
              <a:ea typeface="微软雅黑"/>
              <a:sym typeface="Arial"/>
            </a:rPr>
            <a:t>标题</a:t>
          </a:r>
          <a:endParaRPr lang="id-ID" sz="1200" kern="1200" dirty="0">
            <a:solidFill>
              <a:schemeClr val="tx1">
                <a:lumMod val="75000"/>
                <a:lumOff val="25000"/>
              </a:schemeClr>
            </a:solidFill>
            <a:latin typeface="Arial"/>
            <a:ea typeface="微软雅黑"/>
            <a:cs typeface="+mn-cs"/>
            <a:sym typeface="Arial"/>
          </a:endParaRPr>
        </a:p>
      </dsp:txBody>
      <dsp:txXfrm>
        <a:off x="2136604" y="2821731"/>
        <a:ext cx="753685" cy="376803"/>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1">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B9A6AC-8497-ED43-9247-DF860E9AE649}" type="datetimeFigureOut">
              <a:rPr kumimoji="1" lang="zh-CN" altLang="en-US" smtClean="0"/>
              <a:t>2024/6/12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BE3770-2395-C54E-B735-F59F093D5B3E}" type="slidenum">
              <a:rPr kumimoji="1" lang="zh-CN" altLang="en-US" smtClean="0"/>
              <a:t>‹#›</a:t>
            </a:fld>
            <a:endParaRPr kumimoji="1" lang="zh-CN" altLang="en-US"/>
          </a:p>
        </p:txBody>
      </p:sp>
    </p:spTree>
    <p:extLst>
      <p:ext uri="{BB962C8B-B14F-4D97-AF65-F5344CB8AC3E}">
        <p14:creationId xmlns:p14="http://schemas.microsoft.com/office/powerpoint/2010/main" val="247549020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 </a:t>
            </a:r>
          </a:p>
        </p:txBody>
      </p:sp>
      <p:sp>
        <p:nvSpPr>
          <p:cNvPr id="4" name="灯片编号占位符 3"/>
          <p:cNvSpPr>
            <a:spLocks noGrp="1"/>
          </p:cNvSpPr>
          <p:nvPr>
            <p:ph type="sldNum" sz="quarter" idx="10"/>
          </p:nvPr>
        </p:nvSpPr>
        <p:spPr/>
        <p:txBody>
          <a:bodyPr/>
          <a:lstStyle/>
          <a:p>
            <a:r>
              <a:rPr kumimoji="1" lang="zh-CN" altLang="en-US"/>
              <a:t>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kumimoji="1" lang="zh-CN" altLang="en-US"/>
              <a:t>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kumimoji="1" lang="zh-CN" altLang="en-US"/>
              <a:t>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kumimoji="1" lang="zh-CN" altLang="en-US"/>
              <a:t>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kumimoji="1" lang="zh-CN" altLang="en-US"/>
              <a:t>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kumimoji="1" lang="zh-CN" altLang="en-US"/>
              <a:t>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kumimoji="1" lang="zh-CN" altLang="en-US"/>
              <a:t>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kumimoji="1" lang="zh-CN" altLang="en-US"/>
              <a:t>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kumimoji="1" lang="zh-CN" altLang="en-US"/>
              <a:t>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kumimoji="1" lang="zh-CN" altLang="en-US"/>
              <a:t>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kumimoji="1" lang="zh-CN" altLang="en-US"/>
              <a: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kumimoji="1" lang="zh-CN" altLang="en-US"/>
              <a:t>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kumimoji="1" lang="zh-CN" altLang="en-US"/>
              <a:t>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kumimoji="1" lang="zh-CN" altLang="en-US"/>
              <a:t>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kumimoji="1" lang="zh-CN" altLang="en-US"/>
              <a:t>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kumimoji="1" lang="zh-CN" altLang="en-US"/>
              <a:t>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kumimoji="1" lang="zh-CN" altLang="en-US"/>
              <a:t>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kumimoji="1" lang="zh-CN" altLang="en-US"/>
              <a:t>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kumimoji="1" lang="zh-CN" altLang="en-US"/>
              <a:t>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kumimoji="1" lang="zh-CN" altLang="en-US"/>
              <a:t>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kumimoji="1" lang="zh-CN" altLang="en-US"/>
              <a:t>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kumimoji="1" lang="zh-CN" altLang="en-US"/>
              <a:t>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kumimoji="1" lang="zh-CN" altLang="en-US"/>
              <a:t>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kumimoji="1" lang="zh-CN" altLang="en-US"/>
              <a:t>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kumimoji="1" lang="zh-CN" altLang="en-US"/>
              <a:t>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kumimoji="1" lang="zh-CN" altLang="en-US"/>
              <a:t>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kumimoji="1" lang="zh-CN" altLang="en-US"/>
              <a:t>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D30D7980-083C-3647-9A61-CAC6FDC5E997}" type="datetimeFigureOut">
              <a:rPr kumimoji="1" lang="zh-CN" altLang="en-US" smtClean="0"/>
              <a:t>2024/6/12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4D307641-DDAD-2F44-B3EC-4E77DABAF967}" type="slidenum">
              <a:rPr kumimoji="1" lang="zh-CN" altLang="en-US" smtClean="0"/>
              <a:t>‹#›</a:t>
            </a:fld>
            <a:endParaRPr kumimoji="1" lang="zh-CN" altLang="en-US"/>
          </a:p>
        </p:txBody>
      </p:sp>
    </p:spTree>
  </p:cSld>
  <p:clrMapOvr>
    <a:masterClrMapping/>
  </p:clrMapOvr>
  <p:transition spd="slow" advTm="2000">
    <p:fade/>
  </p:transition>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30D7980-083C-3647-9A61-CAC6FDC5E997}" type="datetimeFigureOut">
              <a:rPr kumimoji="1" lang="zh-CN" altLang="en-US" smtClean="0"/>
              <a:t>2024/6/12</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4D307641-DDAD-2F44-B3EC-4E77DABAF967}" type="slidenum">
              <a:rPr kumimoji="1" lang="zh-CN" altLang="en-US" smtClean="0"/>
              <a:t>‹#›</a:t>
            </a:fld>
            <a:endParaRPr kumimoji="1" lang="zh-CN" altLang="en-US"/>
          </a:p>
        </p:txBody>
      </p:sp>
    </p:spTree>
  </p:cSld>
  <p:clrMapOvr>
    <a:masterClrMapping/>
  </p:clrMapOvr>
  <p:transition spd="slow" advTm="2000">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D30D7980-083C-3647-9A61-CAC6FDC5E997}" type="datetimeFigureOut">
              <a:rPr kumimoji="1" lang="zh-CN" altLang="en-US" smtClean="0"/>
              <a:t>2024/6/12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4D307641-DDAD-2F44-B3EC-4E77DABAF967}" type="slidenum">
              <a:rPr kumimoji="1" lang="zh-CN" altLang="en-US" smtClean="0"/>
              <a:t>‹#›</a:t>
            </a:fld>
            <a:endParaRPr kumimoji="1" lang="zh-CN" altLang="en-US"/>
          </a:p>
        </p:txBody>
      </p:sp>
    </p:spTree>
  </p:cSld>
  <p:clrMapOvr>
    <a:masterClrMapping/>
  </p:clrMapOvr>
  <p:transition spd="slow" advTm="2000">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D30D7980-083C-3647-9A61-CAC6FDC5E997}" type="datetimeFigureOut">
              <a:rPr kumimoji="1" lang="zh-CN" altLang="en-US" smtClean="0"/>
              <a:t>2024/6/12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4D307641-DDAD-2F44-B3EC-4E77DABAF967}" type="slidenum">
              <a:rPr kumimoji="1" lang="zh-CN" altLang="en-US" smtClean="0"/>
              <a:t>‹#›</a:t>
            </a:fld>
            <a:endParaRPr kumimoji="1" lang="zh-CN" altLang="en-US"/>
          </a:p>
        </p:txBody>
      </p:sp>
    </p:spTree>
  </p:cSld>
  <p:clrMapOvr>
    <a:masterClrMapping/>
  </p:clrMapOvr>
  <p:transition spd="slow" advTm="2000">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D30D7980-083C-3647-9A61-CAC6FDC5E997}" type="datetimeFigureOut">
              <a:rPr kumimoji="1" lang="zh-CN" altLang="en-US" smtClean="0"/>
              <a:t>2024/6/12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4D307641-DDAD-2F44-B3EC-4E77DABAF967}" type="slidenum">
              <a:rPr kumimoji="1" lang="zh-CN" altLang="en-US" smtClean="0"/>
              <a:t>‹#›</a:t>
            </a:fld>
            <a:endParaRPr kumimoji="1" lang="zh-CN" altLang="en-US"/>
          </a:p>
        </p:txBody>
      </p:sp>
    </p:spTree>
  </p:cSld>
  <p:clrMapOvr>
    <a:masterClrMapping/>
  </p:clrMapOvr>
  <p:transition spd="slow" advTm="2000">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D30D7980-083C-3647-9A61-CAC6FDC5E997}" type="datetimeFigureOut">
              <a:rPr kumimoji="1" lang="zh-CN" altLang="en-US" smtClean="0"/>
              <a:t>2024/6/12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4D307641-DDAD-2F44-B3EC-4E77DABAF967}" type="slidenum">
              <a:rPr kumimoji="1" lang="zh-CN" altLang="en-US" smtClean="0"/>
              <a:t>‹#›</a:t>
            </a:fld>
            <a:endParaRPr kumimoji="1" lang="zh-CN" altLang="en-US"/>
          </a:p>
        </p:txBody>
      </p:sp>
    </p:spTree>
  </p:cSld>
  <p:clrMapOvr>
    <a:masterClrMapping/>
  </p:clrMapOvr>
  <p:transition spd="slow" advTm="2000">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2024/6/12</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0306447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2024/6/12</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8956984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34970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任意形状 6"/>
          <p:cNvSpPr/>
          <p:nvPr userDrawn="1"/>
        </p:nvSpPr>
        <p:spPr>
          <a:xfrm>
            <a:off x="0" y="0"/>
            <a:ext cx="12192000" cy="6858000"/>
          </a:xfrm>
          <a:custGeom>
            <a:avLst/>
            <a:gdLst>
              <a:gd name="connsiteX0" fmla="*/ 366183 w 12192000"/>
              <a:gd name="connsiteY0" fmla="*/ 250032 h 6858000"/>
              <a:gd name="connsiteX1" fmla="*/ 227135 w 12192000"/>
              <a:gd name="connsiteY1" fmla="*/ 389080 h 6858000"/>
              <a:gd name="connsiteX2" fmla="*/ 227135 w 12192000"/>
              <a:gd name="connsiteY2" fmla="*/ 6468921 h 6858000"/>
              <a:gd name="connsiteX3" fmla="*/ 366183 w 12192000"/>
              <a:gd name="connsiteY3" fmla="*/ 6607969 h 6858000"/>
              <a:gd name="connsiteX4" fmla="*/ 11825817 w 12192000"/>
              <a:gd name="connsiteY4" fmla="*/ 6607969 h 6858000"/>
              <a:gd name="connsiteX5" fmla="*/ 11964865 w 12192000"/>
              <a:gd name="connsiteY5" fmla="*/ 6468921 h 6858000"/>
              <a:gd name="connsiteX6" fmla="*/ 11964865 w 12192000"/>
              <a:gd name="connsiteY6" fmla="*/ 389080 h 6858000"/>
              <a:gd name="connsiteX7" fmla="*/ 11825817 w 12192000"/>
              <a:gd name="connsiteY7" fmla="*/ 250032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366183" y="250032"/>
                </a:moveTo>
                <a:cubicBezTo>
                  <a:pt x="289389" y="250032"/>
                  <a:pt x="227135" y="312286"/>
                  <a:pt x="227135" y="389080"/>
                </a:cubicBezTo>
                <a:lnTo>
                  <a:pt x="227135" y="6468921"/>
                </a:lnTo>
                <a:cubicBezTo>
                  <a:pt x="227135" y="6545715"/>
                  <a:pt x="289389" y="6607969"/>
                  <a:pt x="366183" y="6607969"/>
                </a:cubicBezTo>
                <a:lnTo>
                  <a:pt x="11825817" y="6607969"/>
                </a:lnTo>
                <a:cubicBezTo>
                  <a:pt x="11902611" y="6607969"/>
                  <a:pt x="11964865" y="6545715"/>
                  <a:pt x="11964865" y="6468921"/>
                </a:cubicBezTo>
                <a:lnTo>
                  <a:pt x="11964865" y="389080"/>
                </a:lnTo>
                <a:cubicBezTo>
                  <a:pt x="11964865" y="312286"/>
                  <a:pt x="11902611" y="250032"/>
                  <a:pt x="11825817" y="250032"/>
                </a:cubicBezTo>
                <a:close/>
                <a:moveTo>
                  <a:pt x="0" y="0"/>
                </a:moveTo>
                <a:lnTo>
                  <a:pt x="12192000" y="0"/>
                </a:lnTo>
                <a:lnTo>
                  <a:pt x="12192000" y="6858000"/>
                </a:lnTo>
                <a:lnTo>
                  <a:pt x="0" y="6858000"/>
                </a:lnTo>
                <a:close/>
              </a:path>
            </a:pathLst>
          </a:custGeom>
          <a:solidFill>
            <a:srgbClr val="1A9C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ransition spd="slow" advTm="200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D30D7980-083C-3647-9A61-CAC6FDC5E997}" type="datetimeFigureOut">
              <a:rPr kumimoji="1" lang="zh-CN" altLang="en-US" smtClean="0"/>
              <a:t>2024/6/12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4D307641-DDAD-2F44-B3EC-4E77DABAF967}" type="slidenum">
              <a:rPr kumimoji="1" lang="zh-CN" altLang="en-US" smtClean="0"/>
              <a:t>‹#›</a:t>
            </a:fld>
            <a:endParaRPr kumimoji="1" lang="zh-CN" altLang="en-US"/>
          </a:p>
        </p:txBody>
      </p:sp>
    </p:spTree>
  </p:cSld>
  <p:clrMapOvr>
    <a:masterClrMapping/>
  </p:clrMapOvr>
  <p:transition spd="slow" advTm="2000">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D30D7980-083C-3647-9A61-CAC6FDC5E997}" type="datetimeFigureOut">
              <a:rPr kumimoji="1" lang="zh-CN" altLang="en-US" smtClean="0"/>
              <a:t>2024/6/12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4D307641-DDAD-2F44-B3EC-4E77DABAF967}" type="slidenum">
              <a:rPr kumimoji="1" lang="zh-CN" altLang="en-US" smtClean="0"/>
              <a:t>‹#›</a:t>
            </a:fld>
            <a:endParaRPr kumimoji="1" lang="zh-CN" altLang="en-US"/>
          </a:p>
        </p:txBody>
      </p:sp>
    </p:spTree>
  </p:cSld>
  <p:clrMapOvr>
    <a:masterClrMapping/>
  </p:clrMapOvr>
  <p:transition spd="slow" advTm="2000">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D30D7980-083C-3647-9A61-CAC6FDC5E997}" type="datetimeFigureOut">
              <a:rPr kumimoji="1" lang="zh-CN" altLang="en-US" smtClean="0"/>
              <a:t>2024/6/12</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4D307641-DDAD-2F44-B3EC-4E77DABAF967}" type="slidenum">
              <a:rPr kumimoji="1" lang="zh-CN" altLang="en-US" smtClean="0"/>
              <a:t>‹#›</a:t>
            </a:fld>
            <a:endParaRPr kumimoji="1" lang="zh-CN" altLang="en-US"/>
          </a:p>
        </p:txBody>
      </p:sp>
    </p:spTree>
  </p:cSld>
  <p:clrMapOvr>
    <a:masterClrMapping/>
  </p:clrMapOvr>
  <p:transition spd="slow" advTm="2000">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D30D7980-083C-3647-9A61-CAC6FDC5E997}" type="datetimeFigureOut">
              <a:rPr kumimoji="1" lang="zh-CN" altLang="en-US" smtClean="0"/>
              <a:t>2024/6/12</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4D307641-DDAD-2F44-B3EC-4E77DABAF967}" type="slidenum">
              <a:rPr kumimoji="1" lang="zh-CN" altLang="en-US" smtClean="0"/>
              <a:t>‹#›</a:t>
            </a:fld>
            <a:endParaRPr kumimoji="1" lang="zh-CN" altLang="en-US"/>
          </a:p>
        </p:txBody>
      </p:sp>
    </p:spTree>
    <p:extLst>
      <p:ext uri="{BB962C8B-B14F-4D97-AF65-F5344CB8AC3E}">
        <p14:creationId xmlns:p14="http://schemas.microsoft.com/office/powerpoint/2010/main" val="3863967285"/>
      </p:ext>
    </p:extLst>
  </p:cSld>
  <p:clrMapOvr>
    <a:masterClrMapping/>
  </p:clrMapOvr>
  <p:transition spd="slow" advTm="2000">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D30D7980-083C-3647-9A61-CAC6FDC5E997}" type="datetimeFigureOut">
              <a:rPr kumimoji="1" lang="zh-CN" altLang="en-US" smtClean="0"/>
              <a:t>2024/6/12</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4D307641-DDAD-2F44-B3EC-4E77DABAF967}" type="slidenum">
              <a:rPr kumimoji="1" lang="zh-CN" altLang="en-US" smtClean="0"/>
              <a:t>‹#›</a:t>
            </a:fld>
            <a:endParaRPr kumimoji="1" lang="zh-CN" altLang="en-US"/>
          </a:p>
        </p:txBody>
      </p:sp>
    </p:spTree>
    <p:extLst>
      <p:ext uri="{BB962C8B-B14F-4D97-AF65-F5344CB8AC3E}">
        <p14:creationId xmlns:p14="http://schemas.microsoft.com/office/powerpoint/2010/main" val="4170533929"/>
      </p:ext>
    </p:extLst>
  </p:cSld>
  <p:clrMapOvr>
    <a:masterClrMapping/>
  </p:clrMapOvr>
  <p:transition spd="slow" advTm="2000">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D30D7980-083C-3647-9A61-CAC6FDC5E997}" type="datetimeFigureOut">
              <a:rPr kumimoji="1" lang="zh-CN" altLang="en-US" smtClean="0"/>
              <a:t>2024/6/12</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4D307641-DDAD-2F44-B3EC-4E77DABAF967}" type="slidenum">
              <a:rPr kumimoji="1" lang="zh-CN" altLang="en-US" smtClean="0"/>
              <a:t>‹#›</a:t>
            </a:fld>
            <a:endParaRPr kumimoji="1" lang="zh-CN" altLang="en-US"/>
          </a:p>
        </p:txBody>
      </p:sp>
      <p:sp>
        <p:nvSpPr>
          <p:cNvPr id="10" name="TextBox 9"/>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p>
        </p:txBody>
      </p:sp>
    </p:spTree>
    <p:extLst>
      <p:ext uri="{BB962C8B-B14F-4D97-AF65-F5344CB8AC3E}">
        <p14:creationId xmlns:p14="http://schemas.microsoft.com/office/powerpoint/2010/main" val="2656279881"/>
      </p:ext>
    </p:extLst>
  </p:cSld>
  <p:clrMapOvr>
    <a:masterClrMapping/>
  </p:clrMapOvr>
  <p:transition spd="slow" advTm="2000">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D30D7980-083C-3647-9A61-CAC6FDC5E997}" type="datetimeFigureOut">
              <a:rPr kumimoji="1" lang="zh-CN" altLang="en-US" smtClean="0"/>
              <a:t>2024/6/12</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4D307641-DDAD-2F44-B3EC-4E77DABAF967}" type="slidenum">
              <a:rPr kumimoji="1" lang="zh-CN" altLang="en-US" smtClean="0"/>
              <a:t>‹#›</a:t>
            </a:fld>
            <a:endParaRPr kumimoji="1" lang="zh-CN" altLang="en-US"/>
          </a:p>
        </p:txBody>
      </p:sp>
    </p:spTree>
  </p:cSld>
  <p:clrMapOvr>
    <a:masterClrMapping/>
  </p:clrMapOvr>
  <p:transition spd="slow" advTm="2000">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0D7980-083C-3647-9A61-CAC6FDC5E997}" type="datetimeFigureOut">
              <a:rPr kumimoji="1" lang="zh-CN" altLang="en-US" smtClean="0"/>
              <a:t>2024/6/12</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307641-DDAD-2F44-B3EC-4E77DABAF967}"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61" r:id="rId7"/>
    <p:sldLayoutId id="2147483662" r:id="rId8"/>
    <p:sldLayoutId id="2147483654" r:id="rId9"/>
    <p:sldLayoutId id="2147483655" r:id="rId10"/>
    <p:sldLayoutId id="2147483656" r:id="rId11"/>
    <p:sldLayoutId id="2147483657" r:id="rId12"/>
    <p:sldLayoutId id="2147483658" r:id="rId13"/>
    <p:sldLayoutId id="2147483659" r:id="rId14"/>
  </p:sldLayoutIdLst>
  <p:transition spd="slow" advTm="2000">
    <p:fade/>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350292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4.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3.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notesSlide" Target="../notesSlides/notesSlide2.xml"/><Relationship Id="rId5" Type="http://schemas.openxmlformats.org/officeDocument/2006/relationships/tags" Target="../tags/tag5.xml"/><Relationship Id="rId10" Type="http://schemas.openxmlformats.org/officeDocument/2006/relationships/slideLayout" Target="../slideLayouts/slideLayout10.xml"/><Relationship Id="rId4" Type="http://schemas.openxmlformats.org/officeDocument/2006/relationships/tags" Target="../tags/tag4.xml"/><Relationship Id="rId9" Type="http://schemas.openxmlformats.org/officeDocument/2006/relationships/tags" Target="../tags/tag9.xml"/></Relationships>
</file>

<file path=ppt/slides/_rels/slide2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3.png"/><Relationship Id="rId7" Type="http://schemas.openxmlformats.org/officeDocument/2006/relationships/diagramColors" Target="../diagrams/colors1.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chart" Target="../charts/chart1.xml"/></Relationships>
</file>

<file path=ppt/slides/_rels/slide25.xml.rels><?xml version="1.0" encoding="UTF-8" standalone="yes"?>
<Relationships xmlns="http://schemas.openxmlformats.org/package/2006/relationships"><Relationship Id="rId3" Type="http://schemas.openxmlformats.org/officeDocument/2006/relationships/tags" Target="../tags/tag20.xml"/><Relationship Id="rId7" Type="http://schemas.openxmlformats.org/officeDocument/2006/relationships/image" Target="../media/image24.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notesSlide" Target="../notesSlides/notesSlide24.xml"/><Relationship Id="rId5" Type="http://schemas.openxmlformats.org/officeDocument/2006/relationships/slideLayout" Target="../slideLayouts/slideLayout2.xml"/><Relationship Id="rId4" Type="http://schemas.openxmlformats.org/officeDocument/2006/relationships/tags" Target="../tags/tag21.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screen">
            <a:extLst>
              <a:ext uri="{28A0092B-C50C-407E-A947-70E740481C1C}">
                <a14:useLocalDpi xmlns:a14="http://schemas.microsoft.com/office/drawing/2010/main"/>
              </a:ext>
            </a:extLst>
          </a:blip>
          <a:srcRect/>
          <a:stretch>
            <a:fillRect/>
          </a:stretch>
        </p:blipFill>
        <p:spPr>
          <a:xfrm rot="12572555">
            <a:off x="9086846" y="-114231"/>
            <a:ext cx="4213814" cy="1945809"/>
          </a:xfrm>
          <a:prstGeom prst="rect">
            <a:avLst/>
          </a:prstGeom>
        </p:spPr>
      </p:pic>
      <p:pic>
        <p:nvPicPr>
          <p:cNvPr id="5" name="图片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42462" y="1124365"/>
            <a:ext cx="4201037" cy="4807516"/>
          </a:xfrm>
          <a:prstGeom prst="rect">
            <a:avLst/>
          </a:prstGeom>
        </p:spPr>
      </p:pic>
      <p:sp>
        <p:nvSpPr>
          <p:cNvPr id="6" name="文本框 5"/>
          <p:cNvSpPr txBox="1"/>
          <p:nvPr/>
        </p:nvSpPr>
        <p:spPr>
          <a:xfrm>
            <a:off x="5743465" y="2884655"/>
            <a:ext cx="5803078" cy="830997"/>
          </a:xfrm>
          <a:prstGeom prst="rect">
            <a:avLst/>
          </a:prstGeom>
          <a:noFill/>
        </p:spPr>
        <p:txBody>
          <a:bodyPr wrap="square" rtlCol="0">
            <a:spAutoFit/>
          </a:bodyPr>
          <a:lstStyle/>
          <a:p>
            <a:pPr algn="ctr"/>
            <a:r>
              <a:rPr kumimoji="1" lang="zh-CN" altLang="en-US" sz="4800" dirty="0">
                <a:solidFill>
                  <a:srgbClr val="1A9CA7"/>
                </a:solidFill>
                <a:latin typeface="字魂35号-经典雅黑" pitchFamily="2" charset="-122"/>
                <a:ea typeface="字魂35号-经典雅黑" pitchFamily="2" charset="-122"/>
                <a:cs typeface="黑体" panose="02010609060101010101" charset="-122"/>
                <a:sym typeface="Arial"/>
              </a:rPr>
              <a:t>糖尿病健康教育</a:t>
            </a:r>
          </a:p>
        </p:txBody>
      </p:sp>
    </p:spTree>
  </p:cSld>
  <p:clrMapOvr>
    <a:masterClrMapping/>
  </p:clrMapOvr>
  <mc:AlternateContent xmlns:mc="http://schemas.openxmlformats.org/markup-compatibility/2006" xmlns:p14="http://schemas.microsoft.com/office/powerpoint/2010/main">
    <mc:Choice Requires="p14">
      <p:transition spd="slow" p14:dur="1200" advTm="2000">
        <p14:prism/>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800" decel="100000"/>
                                        <p:tgtEl>
                                          <p:spTgt spid="5"/>
                                        </p:tgtEl>
                                      </p:cBhvr>
                                    </p:animEffect>
                                    <p:anim calcmode="lin" valueType="num">
                                      <p:cBhvr>
                                        <p:cTn id="8" dur="800" decel="100000" fill="hold"/>
                                        <p:tgtEl>
                                          <p:spTgt spid="5"/>
                                        </p:tgtEl>
                                        <p:attrNameLst>
                                          <p:attrName>style.rotation</p:attrName>
                                        </p:attrNameLst>
                                      </p:cBhvr>
                                      <p:tavLst>
                                        <p:tav tm="0">
                                          <p:val>
                                            <p:fltVal val="-90"/>
                                          </p:val>
                                        </p:tav>
                                        <p:tav tm="100000">
                                          <p:val>
                                            <p:fltVal val="0"/>
                                          </p:val>
                                        </p:tav>
                                      </p:tavLst>
                                    </p:anim>
                                    <p:anim calcmode="lin" valueType="num">
                                      <p:cBhvr>
                                        <p:cTn id="9" dur="800" decel="100000" fill="hold"/>
                                        <p:tgtEl>
                                          <p:spTgt spid="5"/>
                                        </p:tgtEl>
                                        <p:attrNameLst>
                                          <p:attrName>ppt_x</p:attrName>
                                        </p:attrNameLst>
                                      </p:cBhvr>
                                      <p:tavLst>
                                        <p:tav tm="0">
                                          <p:val>
                                            <p:strVal val="#ppt_x+0.4"/>
                                          </p:val>
                                        </p:tav>
                                        <p:tav tm="100000">
                                          <p:val>
                                            <p:strVal val="#ppt_x-0.05"/>
                                          </p:val>
                                        </p:tav>
                                      </p:tavLst>
                                    </p:anim>
                                    <p:anim calcmode="lin" valueType="num">
                                      <p:cBhvr>
                                        <p:cTn id="10" dur="800" decel="100000" fill="hold"/>
                                        <p:tgtEl>
                                          <p:spTgt spid="5"/>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47"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41" presetClass="entr" presetSubtype="0" fill="hold" nodeType="afterEffect">
                                  <p:stCondLst>
                                    <p:cond delay="0"/>
                                  </p:stCondLst>
                                  <p:iterate type="lt">
                                    <p:tmPct val="10000"/>
                                  </p:iterate>
                                  <p:childTnLst>
                                    <p:set>
                                      <p:cBhvr>
                                        <p:cTn id="21" dur="1" fill="hold">
                                          <p:stCondLst>
                                            <p:cond delay="0"/>
                                          </p:stCondLst>
                                        </p:cTn>
                                        <p:tgtEl>
                                          <p:spTgt spid="6">
                                            <p:txEl>
                                              <p:pRg st="0" end="0"/>
                                            </p:txEl>
                                          </p:spTgt>
                                        </p:tgtEl>
                                        <p:attrNameLst>
                                          <p:attrName>style.visibility</p:attrName>
                                        </p:attrNameLst>
                                      </p:cBhvr>
                                      <p:to>
                                        <p:strVal val="visible"/>
                                      </p:to>
                                    </p:set>
                                    <p:anim calcmode="lin" valueType="num">
                                      <p:cBhvr>
                                        <p:cTn id="22" dur="500" fill="hold"/>
                                        <p:tgtEl>
                                          <p:spTgt spid="6">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6">
                                            <p:txEl>
                                              <p:pRg st="0" end="0"/>
                                            </p:txEl>
                                          </p:spTgt>
                                        </p:tgtEl>
                                        <p:attrNameLst>
                                          <p:attrName>ppt_y</p:attrName>
                                        </p:attrNameLst>
                                      </p:cBhvr>
                                      <p:tavLst>
                                        <p:tav tm="0">
                                          <p:val>
                                            <p:strVal val="#ppt_y"/>
                                          </p:val>
                                        </p:tav>
                                        <p:tav tm="100000">
                                          <p:val>
                                            <p:strVal val="#ppt_y"/>
                                          </p:val>
                                        </p:tav>
                                      </p:tavLst>
                                    </p:anim>
                                    <p:anim calcmode="lin" valueType="num">
                                      <p:cBhvr>
                                        <p:cTn id="24" dur="500" fill="hold"/>
                                        <p:tgtEl>
                                          <p:spTgt spid="6">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6">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928872" y="3576125"/>
            <a:ext cx="4543425" cy="700600"/>
            <a:chOff x="3928872" y="3576125"/>
            <a:chExt cx="4543425" cy="700600"/>
          </a:xfrm>
        </p:grpSpPr>
        <p:sp>
          <p:nvSpPr>
            <p:cNvPr id="11" name="圆角矩形 10"/>
            <p:cNvSpPr/>
            <p:nvPr/>
          </p:nvSpPr>
          <p:spPr>
            <a:xfrm>
              <a:off x="3928872" y="3576126"/>
              <a:ext cx="4543425" cy="700599"/>
            </a:xfrm>
            <a:prstGeom prst="roundRect">
              <a:avLst>
                <a:gd name="adj" fmla="val 50000"/>
              </a:avLst>
            </a:prstGeom>
            <a:solidFill>
              <a:srgbClr val="1A9CA7"/>
            </a:solidFill>
            <a:ln>
              <a:solidFill>
                <a:srgbClr val="1A9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a:ea typeface="微软雅黑"/>
                <a:sym typeface="Arial"/>
              </a:endParaRPr>
            </a:p>
          </p:txBody>
        </p:sp>
        <p:sp>
          <p:nvSpPr>
            <p:cNvPr id="14" name="任意形状 13"/>
            <p:cNvSpPr/>
            <p:nvPr/>
          </p:nvSpPr>
          <p:spPr>
            <a:xfrm>
              <a:off x="4949879" y="3576125"/>
              <a:ext cx="3522418" cy="700600"/>
            </a:xfrm>
            <a:custGeom>
              <a:avLst/>
              <a:gdLst>
                <a:gd name="connsiteX0" fmla="*/ 0 w 3281364"/>
                <a:gd name="connsiteY0" fmla="*/ 0 h 700600"/>
                <a:gd name="connsiteX1" fmla="*/ 2931064 w 3281364"/>
                <a:gd name="connsiteY1" fmla="*/ 0 h 700600"/>
                <a:gd name="connsiteX2" fmla="*/ 3281364 w 3281364"/>
                <a:gd name="connsiteY2" fmla="*/ 350300 h 700600"/>
                <a:gd name="connsiteX3" fmla="*/ 3281363 w 3281364"/>
                <a:gd name="connsiteY3" fmla="*/ 350300 h 700600"/>
                <a:gd name="connsiteX4" fmla="*/ 2931063 w 3281364"/>
                <a:gd name="connsiteY4" fmla="*/ 700600 h 700600"/>
                <a:gd name="connsiteX5" fmla="*/ 0 w 3281364"/>
                <a:gd name="connsiteY5" fmla="*/ 700599 h 7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1364" h="700600">
                  <a:moveTo>
                    <a:pt x="0" y="0"/>
                  </a:moveTo>
                  <a:lnTo>
                    <a:pt x="2931064" y="0"/>
                  </a:lnTo>
                  <a:cubicBezTo>
                    <a:pt x="3124529" y="0"/>
                    <a:pt x="3281364" y="156835"/>
                    <a:pt x="3281364" y="350300"/>
                  </a:cubicBezTo>
                  <a:lnTo>
                    <a:pt x="3281363" y="350300"/>
                  </a:lnTo>
                  <a:cubicBezTo>
                    <a:pt x="3281363" y="543765"/>
                    <a:pt x="3124528" y="700600"/>
                    <a:pt x="2931063" y="700600"/>
                  </a:cubicBezTo>
                  <a:lnTo>
                    <a:pt x="0" y="700599"/>
                  </a:lnTo>
                  <a:close/>
                </a:path>
              </a:pathLst>
            </a:custGeom>
            <a:solidFill>
              <a:schemeClr val="bg1"/>
            </a:solidFill>
            <a:ln>
              <a:solidFill>
                <a:srgbClr val="1A9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a:ea typeface="微软雅黑"/>
                <a:sym typeface="Arial"/>
              </a:endParaRPr>
            </a:p>
          </p:txBody>
        </p:sp>
      </p:grpSp>
      <p:sp>
        <p:nvSpPr>
          <p:cNvPr id="4" name="MH_Number"/>
          <p:cNvSpPr>
            <a:spLocks noChangeArrowheads="1"/>
          </p:cNvSpPr>
          <p:nvPr>
            <p:custDataLst>
              <p:tags r:id="rId1"/>
            </p:custDataLst>
          </p:nvPr>
        </p:nvSpPr>
        <p:spPr bwMode="auto">
          <a:xfrm>
            <a:off x="4288142" y="3512086"/>
            <a:ext cx="461661"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just">
              <a:lnSpc>
                <a:spcPct val="110000"/>
              </a:lnSpc>
              <a:spcBef>
                <a:spcPts val="600"/>
              </a:spcBef>
              <a:buClr>
                <a:schemeClr val="accent1"/>
              </a:buClr>
              <a:buSzPct val="80000"/>
              <a:buFont typeface="Wingdings" panose="05000000000000000000" pitchFamily="2" charset="2"/>
              <a:buChar char=""/>
              <a:defRPr sz="2400">
                <a:solidFill>
                  <a:schemeClr val="accent1"/>
                </a:solidFill>
                <a:latin typeface="Arial" panose="020B0604020202020204" pitchFamily="34" charset="0"/>
                <a:ea typeface="黑体" panose="02010609060101010101" charset="-122"/>
              </a:defRPr>
            </a:lvl1pPr>
            <a:lvl2pPr marL="742950" indent="-285750" algn="just">
              <a:lnSpc>
                <a:spcPct val="120000"/>
              </a:lnSpc>
              <a:spcAft>
                <a:spcPts val="600"/>
              </a:spcAft>
              <a:buClr>
                <a:srgbClr val="D5BDAF"/>
              </a:buClr>
              <a:buFont typeface="幼圆" panose="02010509060101010101" pitchFamily="49" charset="-122"/>
              <a:buChar char=" "/>
              <a:defRPr sz="1600">
                <a:solidFill>
                  <a:schemeClr val="tx1"/>
                </a:solidFill>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anose="02010509060101010101" pitchFamily="49" charset="-122"/>
              </a:defRPr>
            </a:lvl9pPr>
          </a:lstStyle>
          <a:p>
            <a:pPr algn="ctr">
              <a:lnSpc>
                <a:spcPct val="120000"/>
              </a:lnSpc>
              <a:spcBef>
                <a:spcPct val="0"/>
              </a:spcBef>
              <a:buClrTx/>
              <a:buSzTx/>
              <a:buFont typeface="Arial" panose="020B0604020202020204" pitchFamily="34" charset="0"/>
              <a:buNone/>
            </a:pPr>
            <a:r>
              <a:rPr lang="en-US" altLang="zh-CN" sz="5400" b="1" noProof="1">
                <a:solidFill>
                  <a:schemeClr val="bg1"/>
                </a:solidFill>
                <a:latin typeface="Arial"/>
                <a:ea typeface="微软雅黑"/>
                <a:cs typeface="黑体" panose="02010609060101010101" charset="-122"/>
                <a:sym typeface="Arial"/>
              </a:rPr>
              <a:t>2</a:t>
            </a:r>
          </a:p>
        </p:txBody>
      </p:sp>
      <p:pic>
        <p:nvPicPr>
          <p:cNvPr id="10" name="图片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94408" y="1490607"/>
            <a:ext cx="1603184" cy="1465318"/>
          </a:xfrm>
          <a:prstGeom prst="rect">
            <a:avLst/>
          </a:prstGeom>
        </p:spPr>
      </p:pic>
      <p:sp>
        <p:nvSpPr>
          <p:cNvPr id="5" name="标题 4"/>
          <p:cNvSpPr>
            <a:spLocks noGrp="1"/>
          </p:cNvSpPr>
          <p:nvPr>
            <p:ph type="title" idx="4294967295"/>
            <p:custDataLst>
              <p:tags r:id="rId2"/>
            </p:custDataLst>
          </p:nvPr>
        </p:nvSpPr>
        <p:spPr>
          <a:xfrm>
            <a:off x="5149955" y="3673204"/>
            <a:ext cx="3196785" cy="554038"/>
          </a:xfrm>
        </p:spPr>
        <p:txBody>
          <a:bodyPr>
            <a:noAutofit/>
          </a:bodyPr>
          <a:lstStyle/>
          <a:p>
            <a:pPr fontAlgn="auto"/>
            <a:r>
              <a:rPr lang="zh-CN" altLang="en-US" sz="3600" spc="300" noProof="1">
                <a:latin typeface="Arial"/>
                <a:ea typeface="微软雅黑"/>
                <a:cs typeface="Heiti SC Light" charset="-122"/>
                <a:sym typeface="Arial"/>
              </a:rPr>
              <a:t>糖尿病的疗法</a:t>
            </a:r>
          </a:p>
        </p:txBody>
      </p:sp>
      <p:pic>
        <p:nvPicPr>
          <p:cNvPr id="17" name="图片 16"/>
          <p:cNvPicPr>
            <a:picLocks noChangeAspect="1"/>
          </p:cNvPicPr>
          <p:nvPr/>
        </p:nvPicPr>
        <p:blipFill>
          <a:blip r:embed="rId6">
            <a:extLst>
              <a:ext uri="{28A0092B-C50C-407E-A947-70E740481C1C}">
                <a14:useLocalDpi xmlns:a14="http://schemas.microsoft.com/office/drawing/2010/main"/>
              </a:ext>
            </a:extLst>
          </a:blip>
          <a:stretch>
            <a:fillRect/>
          </a:stretch>
        </p:blipFill>
        <p:spPr>
          <a:xfrm rot="19774862">
            <a:off x="3800246" y="3378980"/>
            <a:ext cx="257249" cy="1142487"/>
          </a:xfrm>
          <a:prstGeom prst="rect">
            <a:avLst/>
          </a:prstGeom>
        </p:spPr>
      </p:pic>
    </p:spTree>
  </p:cSld>
  <p:clrMapOvr>
    <a:masterClrMapping/>
  </p:clrMapOvr>
  <p:transition spd="slow" advTm="2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10"/>
                                        </p:tgtEl>
                                      </p:cBhvr>
                                    </p:animEffect>
                                    <p:animScale>
                                      <p:cBhvr>
                                        <p:cTn id="13" dur="250" autoRev="1" fill="hold"/>
                                        <p:tgtEl>
                                          <p:spTgt spid="10"/>
                                        </p:tgtEl>
                                      </p:cBhvr>
                                      <p:by x="105000" y="105000"/>
                                    </p:animScale>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left)">
                                      <p:cBhvr>
                                        <p:cTn id="23" dur="500"/>
                                        <p:tgtEl>
                                          <p:spTgt spid="2"/>
                                        </p:tgtEl>
                                      </p:cBhvr>
                                    </p:animEffect>
                                  </p:childTnLst>
                                </p:cTn>
                              </p:par>
                            </p:childTnLst>
                          </p:cTn>
                        </p:par>
                        <p:par>
                          <p:cTn id="24" fill="hold">
                            <p:stCondLst>
                              <p:cond delay="2500"/>
                            </p:stCondLst>
                            <p:childTnLst>
                              <p:par>
                                <p:cTn id="25" presetID="30" presetClass="entr" presetSubtype="0"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800" decel="100000"/>
                                        <p:tgtEl>
                                          <p:spTgt spid="4"/>
                                        </p:tgtEl>
                                      </p:cBhvr>
                                    </p:animEffect>
                                    <p:anim calcmode="lin" valueType="num">
                                      <p:cBhvr>
                                        <p:cTn id="28" dur="800" decel="100000" fill="hold"/>
                                        <p:tgtEl>
                                          <p:spTgt spid="4"/>
                                        </p:tgtEl>
                                        <p:attrNameLst>
                                          <p:attrName>style.rotation</p:attrName>
                                        </p:attrNameLst>
                                      </p:cBhvr>
                                      <p:tavLst>
                                        <p:tav tm="0">
                                          <p:val>
                                            <p:fltVal val="-90"/>
                                          </p:val>
                                        </p:tav>
                                        <p:tav tm="100000">
                                          <p:val>
                                            <p:fltVal val="0"/>
                                          </p:val>
                                        </p:tav>
                                      </p:tavLst>
                                    </p:anim>
                                    <p:anim calcmode="lin" valueType="num">
                                      <p:cBhvr>
                                        <p:cTn id="29" dur="800" decel="100000" fill="hold"/>
                                        <p:tgtEl>
                                          <p:spTgt spid="4"/>
                                        </p:tgtEl>
                                        <p:attrNameLst>
                                          <p:attrName>ppt_x</p:attrName>
                                        </p:attrNameLst>
                                      </p:cBhvr>
                                      <p:tavLst>
                                        <p:tav tm="0">
                                          <p:val>
                                            <p:strVal val="#ppt_x+0.4"/>
                                          </p:val>
                                        </p:tav>
                                        <p:tav tm="100000">
                                          <p:val>
                                            <p:strVal val="#ppt_x-0.05"/>
                                          </p:val>
                                        </p:tav>
                                      </p:tavLst>
                                    </p:anim>
                                    <p:anim calcmode="lin" valueType="num">
                                      <p:cBhvr>
                                        <p:cTn id="30" dur="800" decel="100000" fill="hold"/>
                                        <p:tgtEl>
                                          <p:spTgt spid="4"/>
                                        </p:tgtEl>
                                        <p:attrNameLst>
                                          <p:attrName>ppt_y</p:attrName>
                                        </p:attrNameLst>
                                      </p:cBhvr>
                                      <p:tavLst>
                                        <p:tav tm="0">
                                          <p:val>
                                            <p:strVal val="#ppt_y-0.4"/>
                                          </p:val>
                                        </p:tav>
                                        <p:tav tm="100000">
                                          <p:val>
                                            <p:strVal val="#ppt_y+0.1"/>
                                          </p:val>
                                        </p:tav>
                                      </p:tavLst>
                                    </p:anim>
                                    <p:anim calcmode="lin" valueType="num">
                                      <p:cBhvr>
                                        <p:cTn id="3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3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childTnLst>
                          </p:cTn>
                        </p:par>
                        <p:par>
                          <p:cTn id="33" fill="hold">
                            <p:stCondLst>
                              <p:cond delay="3500"/>
                            </p:stCondLst>
                            <p:childTnLst>
                              <p:par>
                                <p:cTn id="34" presetID="41" presetClass="entr" presetSubtype="0" fill="hold" grpId="0" nodeType="afterEffect">
                                  <p:stCondLst>
                                    <p:cond delay="0"/>
                                  </p:stCondLst>
                                  <p:iterate type="lt">
                                    <p:tmPct val="10000"/>
                                  </p:iterate>
                                  <p:childTnLst>
                                    <p:set>
                                      <p:cBhvr>
                                        <p:cTn id="35" dur="1" fill="hold">
                                          <p:stCondLst>
                                            <p:cond delay="0"/>
                                          </p:stCondLst>
                                        </p:cTn>
                                        <p:tgtEl>
                                          <p:spTgt spid="5"/>
                                        </p:tgtEl>
                                        <p:attrNameLst>
                                          <p:attrName>style.visibility</p:attrName>
                                        </p:attrNameLst>
                                      </p:cBhvr>
                                      <p:to>
                                        <p:strVal val="visible"/>
                                      </p:to>
                                    </p:set>
                                    <p:anim calcmode="lin" valueType="num">
                                      <p:cBhvr>
                                        <p:cTn id="36"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5"/>
                                        </p:tgtEl>
                                        <p:attrNameLst>
                                          <p:attrName>ppt_y</p:attrName>
                                        </p:attrNameLst>
                                      </p:cBhvr>
                                      <p:tavLst>
                                        <p:tav tm="0">
                                          <p:val>
                                            <p:strVal val="#ppt_y"/>
                                          </p:val>
                                        </p:tav>
                                        <p:tav tm="100000">
                                          <p:val>
                                            <p:strVal val="#ppt_y"/>
                                          </p:val>
                                        </p:tav>
                                      </p:tavLst>
                                    </p:anim>
                                    <p:anim calcmode="lin" valueType="num">
                                      <p:cBhvr>
                                        <p:cTn id="38"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4786416" y="556550"/>
            <a:ext cx="2646878" cy="584775"/>
          </a:xfrm>
          <a:prstGeom prst="rect">
            <a:avLst/>
          </a:prstGeom>
        </p:spPr>
        <p:txBody>
          <a:bodyPr wrap="none">
            <a:spAutoFit/>
          </a:bodyPr>
          <a:lstStyle/>
          <a:p>
            <a:r>
              <a:rPr lang="zh-CN" altLang="en-US" sz="3200">
                <a:solidFill>
                  <a:srgbClr val="1A9CA7"/>
                </a:solidFill>
                <a:latin typeface="Arial"/>
                <a:ea typeface="微软雅黑"/>
                <a:cs typeface="黑体" panose="02010609060101010101" charset="-122"/>
                <a:sym typeface="Arial"/>
              </a:rPr>
              <a:t>糖尿病的疗法</a:t>
            </a:r>
            <a:endParaRPr lang="zh-CN" altLang="en-US" sz="3200" dirty="0">
              <a:solidFill>
                <a:srgbClr val="1A9CA7"/>
              </a:solidFill>
              <a:latin typeface="Arial"/>
              <a:ea typeface="微软雅黑"/>
              <a:cs typeface="黑体" panose="02010609060101010101" charset="-122"/>
              <a:sym typeface="Arial"/>
            </a:endParaRPr>
          </a:p>
        </p:txBody>
      </p:sp>
      <p:sp>
        <p:nvSpPr>
          <p:cNvPr id="20" name="圆角矩形 19"/>
          <p:cNvSpPr/>
          <p:nvPr/>
        </p:nvSpPr>
        <p:spPr>
          <a:xfrm>
            <a:off x="2078183" y="2138065"/>
            <a:ext cx="1219200" cy="1248305"/>
          </a:xfrm>
          <a:prstGeom prst="roundRect">
            <a:avLst>
              <a:gd name="adj" fmla="val 10417"/>
            </a:avLst>
          </a:prstGeom>
          <a:solidFill>
            <a:srgbClr val="1A9C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a:ea typeface="微软雅黑"/>
              <a:sym typeface="Arial"/>
            </a:endParaRPr>
          </a:p>
        </p:txBody>
      </p:sp>
      <p:sp>
        <p:nvSpPr>
          <p:cNvPr id="14" name="矩形 13"/>
          <p:cNvSpPr/>
          <p:nvPr/>
        </p:nvSpPr>
        <p:spPr>
          <a:xfrm>
            <a:off x="2236377" y="2285163"/>
            <a:ext cx="902811" cy="954107"/>
          </a:xfrm>
          <a:prstGeom prst="rect">
            <a:avLst/>
          </a:prstGeom>
        </p:spPr>
        <p:txBody>
          <a:bodyPr wrap="none">
            <a:spAutoFit/>
          </a:bodyPr>
          <a:lstStyle/>
          <a:p>
            <a:pPr algn="ctr">
              <a:spcBef>
                <a:spcPct val="0"/>
              </a:spcBef>
            </a:pPr>
            <a:r>
              <a:rPr lang="zh-CN" altLang="en-US" sz="2800" dirty="0">
                <a:solidFill>
                  <a:schemeClr val="bg1"/>
                </a:solidFill>
                <a:latin typeface="Arial"/>
                <a:ea typeface="微软雅黑"/>
                <a:sym typeface="Arial"/>
              </a:rPr>
              <a:t>运动</a:t>
            </a:r>
            <a:endParaRPr lang="en-US" altLang="zh-CN" sz="2800" dirty="0">
              <a:solidFill>
                <a:schemeClr val="bg1"/>
              </a:solidFill>
              <a:latin typeface="Arial"/>
              <a:ea typeface="微软雅黑"/>
              <a:sym typeface="Arial"/>
            </a:endParaRPr>
          </a:p>
          <a:p>
            <a:pPr algn="ctr">
              <a:spcBef>
                <a:spcPct val="0"/>
              </a:spcBef>
            </a:pPr>
            <a:r>
              <a:rPr lang="zh-CN" altLang="en-US" sz="2800" dirty="0">
                <a:solidFill>
                  <a:schemeClr val="bg1"/>
                </a:solidFill>
                <a:latin typeface="Arial"/>
                <a:ea typeface="微软雅黑"/>
                <a:sym typeface="Arial"/>
              </a:rPr>
              <a:t>疗法</a:t>
            </a:r>
          </a:p>
        </p:txBody>
      </p:sp>
      <p:sp>
        <p:nvSpPr>
          <p:cNvPr id="21" name="圆角矩形 20"/>
          <p:cNvSpPr/>
          <p:nvPr/>
        </p:nvSpPr>
        <p:spPr>
          <a:xfrm>
            <a:off x="5308417" y="2142061"/>
            <a:ext cx="1219200" cy="1248305"/>
          </a:xfrm>
          <a:prstGeom prst="roundRect">
            <a:avLst>
              <a:gd name="adj" fmla="val 10417"/>
            </a:avLst>
          </a:prstGeom>
          <a:solidFill>
            <a:srgbClr val="1A9C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a:ea typeface="微软雅黑"/>
              <a:sym typeface="Arial"/>
            </a:endParaRPr>
          </a:p>
        </p:txBody>
      </p:sp>
      <p:sp>
        <p:nvSpPr>
          <p:cNvPr id="15" name="矩形 14"/>
          <p:cNvSpPr/>
          <p:nvPr/>
        </p:nvSpPr>
        <p:spPr>
          <a:xfrm>
            <a:off x="5336057" y="2314992"/>
            <a:ext cx="1163920" cy="954107"/>
          </a:xfrm>
          <a:prstGeom prst="rect">
            <a:avLst/>
          </a:prstGeom>
        </p:spPr>
        <p:txBody>
          <a:bodyPr wrap="square">
            <a:spAutoFit/>
          </a:bodyPr>
          <a:lstStyle/>
          <a:p>
            <a:pPr algn="ctr">
              <a:spcBef>
                <a:spcPct val="0"/>
              </a:spcBef>
            </a:pPr>
            <a:r>
              <a:rPr lang="zh-CN" altLang="en-US" sz="2800" dirty="0">
                <a:solidFill>
                  <a:schemeClr val="bg1"/>
                </a:solidFill>
                <a:latin typeface="Arial"/>
                <a:ea typeface="微软雅黑"/>
                <a:sym typeface="Arial"/>
              </a:rPr>
              <a:t>饮食控制</a:t>
            </a:r>
          </a:p>
        </p:txBody>
      </p:sp>
      <p:sp>
        <p:nvSpPr>
          <p:cNvPr id="23" name="圆角矩形 22"/>
          <p:cNvSpPr/>
          <p:nvPr/>
        </p:nvSpPr>
        <p:spPr>
          <a:xfrm>
            <a:off x="8538652" y="2142061"/>
            <a:ext cx="1219200" cy="1248305"/>
          </a:xfrm>
          <a:prstGeom prst="roundRect">
            <a:avLst>
              <a:gd name="adj" fmla="val 10417"/>
            </a:avLst>
          </a:prstGeom>
          <a:solidFill>
            <a:srgbClr val="1A9C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a:ea typeface="微软雅黑"/>
              <a:sym typeface="Arial"/>
            </a:endParaRPr>
          </a:p>
        </p:txBody>
      </p:sp>
      <p:sp>
        <p:nvSpPr>
          <p:cNvPr id="17" name="矩形 16"/>
          <p:cNvSpPr/>
          <p:nvPr/>
        </p:nvSpPr>
        <p:spPr>
          <a:xfrm>
            <a:off x="8606523" y="2314992"/>
            <a:ext cx="1083458" cy="954107"/>
          </a:xfrm>
          <a:prstGeom prst="rect">
            <a:avLst/>
          </a:prstGeom>
        </p:spPr>
        <p:txBody>
          <a:bodyPr wrap="square">
            <a:spAutoFit/>
          </a:bodyPr>
          <a:lstStyle/>
          <a:p>
            <a:pPr algn="ctr">
              <a:spcBef>
                <a:spcPct val="0"/>
              </a:spcBef>
            </a:pPr>
            <a:r>
              <a:rPr lang="zh-CN" altLang="en-US" sz="2800" dirty="0">
                <a:solidFill>
                  <a:schemeClr val="bg1"/>
                </a:solidFill>
                <a:latin typeface="Arial"/>
                <a:ea typeface="微软雅黑"/>
                <a:sym typeface="Arial"/>
              </a:rPr>
              <a:t>药物治疗</a:t>
            </a:r>
          </a:p>
        </p:txBody>
      </p:sp>
      <p:sp>
        <p:nvSpPr>
          <p:cNvPr id="25" name="圆角矩形 24"/>
          <p:cNvSpPr/>
          <p:nvPr/>
        </p:nvSpPr>
        <p:spPr>
          <a:xfrm>
            <a:off x="3747325" y="3995734"/>
            <a:ext cx="1219200" cy="1248305"/>
          </a:xfrm>
          <a:prstGeom prst="roundRect">
            <a:avLst>
              <a:gd name="adj" fmla="val 10417"/>
            </a:avLst>
          </a:prstGeom>
          <a:solidFill>
            <a:srgbClr val="1A9C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a:ea typeface="微软雅黑"/>
              <a:sym typeface="Arial"/>
            </a:endParaRPr>
          </a:p>
        </p:txBody>
      </p:sp>
      <p:sp>
        <p:nvSpPr>
          <p:cNvPr id="16" name="矩形 15"/>
          <p:cNvSpPr/>
          <p:nvPr/>
        </p:nvSpPr>
        <p:spPr>
          <a:xfrm>
            <a:off x="3781261" y="4142833"/>
            <a:ext cx="1151329" cy="954107"/>
          </a:xfrm>
          <a:prstGeom prst="rect">
            <a:avLst/>
          </a:prstGeom>
        </p:spPr>
        <p:txBody>
          <a:bodyPr wrap="square">
            <a:spAutoFit/>
          </a:bodyPr>
          <a:lstStyle/>
          <a:p>
            <a:pPr algn="ctr">
              <a:spcBef>
                <a:spcPct val="0"/>
              </a:spcBef>
            </a:pPr>
            <a:r>
              <a:rPr lang="zh-CN" altLang="en-US" sz="2800" spc="300" dirty="0">
                <a:solidFill>
                  <a:schemeClr val="bg1"/>
                </a:solidFill>
                <a:latin typeface="Arial"/>
                <a:ea typeface="微软雅黑"/>
                <a:sym typeface="Arial"/>
              </a:rPr>
              <a:t>健康教育</a:t>
            </a:r>
          </a:p>
        </p:txBody>
      </p:sp>
      <p:sp>
        <p:nvSpPr>
          <p:cNvPr id="26" name="圆角矩形 25"/>
          <p:cNvSpPr/>
          <p:nvPr/>
        </p:nvSpPr>
        <p:spPr>
          <a:xfrm>
            <a:off x="7042361" y="3995734"/>
            <a:ext cx="1219200" cy="1248305"/>
          </a:xfrm>
          <a:prstGeom prst="roundRect">
            <a:avLst>
              <a:gd name="adj" fmla="val 10417"/>
            </a:avLst>
          </a:prstGeom>
          <a:solidFill>
            <a:srgbClr val="1A9C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a:ea typeface="微软雅黑"/>
              <a:sym typeface="Arial"/>
            </a:endParaRPr>
          </a:p>
        </p:txBody>
      </p:sp>
      <p:sp>
        <p:nvSpPr>
          <p:cNvPr id="18" name="矩形 17"/>
          <p:cNvSpPr/>
          <p:nvPr/>
        </p:nvSpPr>
        <p:spPr>
          <a:xfrm>
            <a:off x="7089439" y="4152376"/>
            <a:ext cx="1125045" cy="954107"/>
          </a:xfrm>
          <a:prstGeom prst="rect">
            <a:avLst/>
          </a:prstGeom>
        </p:spPr>
        <p:txBody>
          <a:bodyPr wrap="square">
            <a:spAutoFit/>
          </a:bodyPr>
          <a:lstStyle/>
          <a:p>
            <a:pPr algn="ctr">
              <a:spcBef>
                <a:spcPct val="0"/>
              </a:spcBef>
            </a:pPr>
            <a:r>
              <a:rPr lang="zh-CN" altLang="en-US" sz="2800" spc="300" dirty="0">
                <a:solidFill>
                  <a:schemeClr val="bg1"/>
                </a:solidFill>
                <a:latin typeface="Arial"/>
                <a:ea typeface="微软雅黑"/>
                <a:sym typeface="Arial"/>
              </a:rPr>
              <a:t>定期监测</a:t>
            </a:r>
          </a:p>
        </p:txBody>
      </p:sp>
      <p:pic>
        <p:nvPicPr>
          <p:cNvPr id="33" name="图片 3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298659" y="4285390"/>
            <a:ext cx="1827949" cy="2230581"/>
          </a:xfrm>
          <a:prstGeom prst="rect">
            <a:avLst/>
          </a:prstGeom>
        </p:spPr>
      </p:pic>
      <p:grpSp>
        <p:nvGrpSpPr>
          <p:cNvPr id="39" name="组 38"/>
          <p:cNvGrpSpPr/>
          <p:nvPr/>
        </p:nvGrpSpPr>
        <p:grpSpPr>
          <a:xfrm>
            <a:off x="2995961" y="2936700"/>
            <a:ext cx="536811" cy="540148"/>
            <a:chOff x="2995961" y="2936700"/>
            <a:chExt cx="536811" cy="540148"/>
          </a:xfrm>
        </p:grpSpPr>
        <p:sp>
          <p:nvSpPr>
            <p:cNvPr id="37" name="椭圆 36"/>
            <p:cNvSpPr/>
            <p:nvPr/>
          </p:nvSpPr>
          <p:spPr>
            <a:xfrm>
              <a:off x="2995961" y="2940037"/>
              <a:ext cx="536811" cy="536811"/>
            </a:xfrm>
            <a:prstGeom prst="ellipse">
              <a:avLst/>
            </a:prstGeom>
            <a:solidFill>
              <a:schemeClr val="bg1"/>
            </a:solidFill>
            <a:ln w="28575">
              <a:solidFill>
                <a:srgbClr val="1A9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a:ea typeface="微软雅黑"/>
                <a:sym typeface="Arial"/>
              </a:endParaRPr>
            </a:p>
          </p:txBody>
        </p:sp>
        <p:sp>
          <p:nvSpPr>
            <p:cNvPr id="38" name="文本框 37"/>
            <p:cNvSpPr txBox="1"/>
            <p:nvPr/>
          </p:nvSpPr>
          <p:spPr>
            <a:xfrm>
              <a:off x="3082265" y="2936700"/>
              <a:ext cx="394660" cy="523220"/>
            </a:xfrm>
            <a:prstGeom prst="rect">
              <a:avLst/>
            </a:prstGeom>
            <a:noFill/>
          </p:spPr>
          <p:txBody>
            <a:bodyPr wrap="none" rtlCol="0">
              <a:spAutoFit/>
            </a:bodyPr>
            <a:lstStyle/>
            <a:p>
              <a:r>
                <a:rPr kumimoji="1" lang="en-US" altLang="zh-CN" sz="2800" dirty="0">
                  <a:solidFill>
                    <a:srgbClr val="1A9CA7"/>
                  </a:solidFill>
                  <a:latin typeface="Arial"/>
                  <a:ea typeface="微软雅黑"/>
                  <a:cs typeface="黑体" panose="02010609060101010101" charset="-122"/>
                  <a:sym typeface="Arial"/>
                </a:rPr>
                <a:t>1</a:t>
              </a:r>
              <a:endParaRPr kumimoji="1" lang="zh-CN" altLang="en-US" sz="2800" dirty="0">
                <a:solidFill>
                  <a:srgbClr val="1A9CA7"/>
                </a:solidFill>
                <a:latin typeface="Arial"/>
                <a:ea typeface="微软雅黑"/>
                <a:cs typeface="黑体" panose="02010609060101010101" charset="-122"/>
                <a:sym typeface="Arial"/>
              </a:endParaRPr>
            </a:p>
          </p:txBody>
        </p:sp>
      </p:grpSp>
      <p:grpSp>
        <p:nvGrpSpPr>
          <p:cNvPr id="40" name="组 39"/>
          <p:cNvGrpSpPr/>
          <p:nvPr/>
        </p:nvGrpSpPr>
        <p:grpSpPr>
          <a:xfrm>
            <a:off x="6265507" y="2936700"/>
            <a:ext cx="536811" cy="540148"/>
            <a:chOff x="2995961" y="2936700"/>
            <a:chExt cx="536811" cy="540148"/>
          </a:xfrm>
        </p:grpSpPr>
        <p:sp>
          <p:nvSpPr>
            <p:cNvPr id="41" name="椭圆 40"/>
            <p:cNvSpPr/>
            <p:nvPr/>
          </p:nvSpPr>
          <p:spPr>
            <a:xfrm>
              <a:off x="2995961" y="2940037"/>
              <a:ext cx="536811" cy="536811"/>
            </a:xfrm>
            <a:prstGeom prst="ellipse">
              <a:avLst/>
            </a:prstGeom>
            <a:solidFill>
              <a:schemeClr val="bg1"/>
            </a:solidFill>
            <a:ln w="28575">
              <a:solidFill>
                <a:srgbClr val="1A9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a:ea typeface="微软雅黑"/>
                <a:sym typeface="Arial"/>
              </a:endParaRPr>
            </a:p>
          </p:txBody>
        </p:sp>
        <p:sp>
          <p:nvSpPr>
            <p:cNvPr id="42" name="文本框 41"/>
            <p:cNvSpPr txBox="1"/>
            <p:nvPr/>
          </p:nvSpPr>
          <p:spPr>
            <a:xfrm>
              <a:off x="3082265" y="2936700"/>
              <a:ext cx="394660" cy="523220"/>
            </a:xfrm>
            <a:prstGeom prst="rect">
              <a:avLst/>
            </a:prstGeom>
            <a:noFill/>
          </p:spPr>
          <p:txBody>
            <a:bodyPr wrap="none" rtlCol="0">
              <a:spAutoFit/>
            </a:bodyPr>
            <a:lstStyle/>
            <a:p>
              <a:r>
                <a:rPr kumimoji="1" lang="en-US" altLang="zh-CN" sz="2800" dirty="0">
                  <a:solidFill>
                    <a:srgbClr val="1A9CA7"/>
                  </a:solidFill>
                  <a:latin typeface="Arial"/>
                  <a:ea typeface="微软雅黑"/>
                  <a:cs typeface="黑体" panose="02010609060101010101" charset="-122"/>
                  <a:sym typeface="Arial"/>
                </a:rPr>
                <a:t>2</a:t>
              </a:r>
              <a:endParaRPr kumimoji="1" lang="zh-CN" altLang="en-US" sz="2800" dirty="0">
                <a:solidFill>
                  <a:srgbClr val="1A9CA7"/>
                </a:solidFill>
                <a:latin typeface="Arial"/>
                <a:ea typeface="微软雅黑"/>
                <a:cs typeface="黑体" panose="02010609060101010101" charset="-122"/>
                <a:sym typeface="Arial"/>
              </a:endParaRPr>
            </a:p>
          </p:txBody>
        </p:sp>
      </p:grpSp>
      <p:grpSp>
        <p:nvGrpSpPr>
          <p:cNvPr id="43" name="组 42"/>
          <p:cNvGrpSpPr/>
          <p:nvPr/>
        </p:nvGrpSpPr>
        <p:grpSpPr>
          <a:xfrm>
            <a:off x="9489446" y="2936700"/>
            <a:ext cx="536811" cy="540148"/>
            <a:chOff x="2995961" y="2936700"/>
            <a:chExt cx="536811" cy="540148"/>
          </a:xfrm>
        </p:grpSpPr>
        <p:sp>
          <p:nvSpPr>
            <p:cNvPr id="44" name="椭圆 43"/>
            <p:cNvSpPr/>
            <p:nvPr/>
          </p:nvSpPr>
          <p:spPr>
            <a:xfrm>
              <a:off x="2995961" y="2940037"/>
              <a:ext cx="536811" cy="536811"/>
            </a:xfrm>
            <a:prstGeom prst="ellipse">
              <a:avLst/>
            </a:prstGeom>
            <a:solidFill>
              <a:schemeClr val="bg1"/>
            </a:solidFill>
            <a:ln w="28575">
              <a:solidFill>
                <a:srgbClr val="1A9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a:ea typeface="微软雅黑"/>
                <a:sym typeface="Arial"/>
              </a:endParaRPr>
            </a:p>
          </p:txBody>
        </p:sp>
        <p:sp>
          <p:nvSpPr>
            <p:cNvPr id="45" name="文本框 44"/>
            <p:cNvSpPr txBox="1"/>
            <p:nvPr/>
          </p:nvSpPr>
          <p:spPr>
            <a:xfrm>
              <a:off x="3082265" y="2936700"/>
              <a:ext cx="394660" cy="523220"/>
            </a:xfrm>
            <a:prstGeom prst="rect">
              <a:avLst/>
            </a:prstGeom>
            <a:noFill/>
          </p:spPr>
          <p:txBody>
            <a:bodyPr wrap="none" rtlCol="0">
              <a:spAutoFit/>
            </a:bodyPr>
            <a:lstStyle/>
            <a:p>
              <a:r>
                <a:rPr kumimoji="1" lang="en-US" altLang="zh-CN" sz="2800" dirty="0">
                  <a:solidFill>
                    <a:srgbClr val="1A9CA7"/>
                  </a:solidFill>
                  <a:latin typeface="Arial"/>
                  <a:ea typeface="微软雅黑"/>
                  <a:cs typeface="黑体" panose="02010609060101010101" charset="-122"/>
                  <a:sym typeface="Arial"/>
                </a:rPr>
                <a:t>3</a:t>
              </a:r>
              <a:endParaRPr kumimoji="1" lang="zh-CN" altLang="en-US" sz="2800" dirty="0">
                <a:solidFill>
                  <a:srgbClr val="1A9CA7"/>
                </a:solidFill>
                <a:latin typeface="Arial"/>
                <a:ea typeface="微软雅黑"/>
                <a:cs typeface="黑体" panose="02010609060101010101" charset="-122"/>
                <a:sym typeface="Arial"/>
              </a:endParaRPr>
            </a:p>
          </p:txBody>
        </p:sp>
      </p:grpSp>
      <p:grpSp>
        <p:nvGrpSpPr>
          <p:cNvPr id="46" name="组 45"/>
          <p:cNvGrpSpPr/>
          <p:nvPr/>
        </p:nvGrpSpPr>
        <p:grpSpPr>
          <a:xfrm>
            <a:off x="8040233" y="4860533"/>
            <a:ext cx="536811" cy="540148"/>
            <a:chOff x="2995961" y="2936700"/>
            <a:chExt cx="536811" cy="540148"/>
          </a:xfrm>
        </p:grpSpPr>
        <p:sp>
          <p:nvSpPr>
            <p:cNvPr id="47" name="椭圆 46"/>
            <p:cNvSpPr/>
            <p:nvPr/>
          </p:nvSpPr>
          <p:spPr>
            <a:xfrm>
              <a:off x="2995961" y="2940037"/>
              <a:ext cx="536811" cy="536811"/>
            </a:xfrm>
            <a:prstGeom prst="ellipse">
              <a:avLst/>
            </a:prstGeom>
            <a:solidFill>
              <a:schemeClr val="bg1"/>
            </a:solidFill>
            <a:ln w="28575">
              <a:solidFill>
                <a:srgbClr val="1A9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a:ea typeface="微软雅黑"/>
                <a:sym typeface="Arial"/>
              </a:endParaRPr>
            </a:p>
          </p:txBody>
        </p:sp>
        <p:sp>
          <p:nvSpPr>
            <p:cNvPr id="48" name="文本框 47"/>
            <p:cNvSpPr txBox="1"/>
            <p:nvPr/>
          </p:nvSpPr>
          <p:spPr>
            <a:xfrm>
              <a:off x="3082265" y="2936700"/>
              <a:ext cx="394660" cy="523220"/>
            </a:xfrm>
            <a:prstGeom prst="rect">
              <a:avLst/>
            </a:prstGeom>
            <a:noFill/>
          </p:spPr>
          <p:txBody>
            <a:bodyPr wrap="none" rtlCol="0">
              <a:spAutoFit/>
            </a:bodyPr>
            <a:lstStyle/>
            <a:p>
              <a:r>
                <a:rPr kumimoji="1" lang="en-US" altLang="zh-CN" sz="2800" dirty="0">
                  <a:solidFill>
                    <a:srgbClr val="1A9CA7"/>
                  </a:solidFill>
                  <a:latin typeface="Arial"/>
                  <a:ea typeface="微软雅黑"/>
                  <a:cs typeface="黑体" panose="02010609060101010101" charset="-122"/>
                  <a:sym typeface="Arial"/>
                </a:rPr>
                <a:t>5</a:t>
              </a:r>
              <a:endParaRPr kumimoji="1" lang="zh-CN" altLang="en-US" sz="2800" dirty="0">
                <a:solidFill>
                  <a:srgbClr val="1A9CA7"/>
                </a:solidFill>
                <a:latin typeface="Arial"/>
                <a:ea typeface="微软雅黑"/>
                <a:cs typeface="黑体" panose="02010609060101010101" charset="-122"/>
                <a:sym typeface="Arial"/>
              </a:endParaRPr>
            </a:p>
          </p:txBody>
        </p:sp>
      </p:grpSp>
      <p:grpSp>
        <p:nvGrpSpPr>
          <p:cNvPr id="49" name="组 48"/>
          <p:cNvGrpSpPr/>
          <p:nvPr/>
        </p:nvGrpSpPr>
        <p:grpSpPr>
          <a:xfrm>
            <a:off x="4687723" y="4860533"/>
            <a:ext cx="536811" cy="540148"/>
            <a:chOff x="2995961" y="2936700"/>
            <a:chExt cx="536811" cy="540148"/>
          </a:xfrm>
        </p:grpSpPr>
        <p:sp>
          <p:nvSpPr>
            <p:cNvPr id="50" name="椭圆 49"/>
            <p:cNvSpPr/>
            <p:nvPr/>
          </p:nvSpPr>
          <p:spPr>
            <a:xfrm>
              <a:off x="2995961" y="2940037"/>
              <a:ext cx="536811" cy="536811"/>
            </a:xfrm>
            <a:prstGeom prst="ellipse">
              <a:avLst/>
            </a:prstGeom>
            <a:solidFill>
              <a:schemeClr val="bg1"/>
            </a:solidFill>
            <a:ln w="28575">
              <a:solidFill>
                <a:srgbClr val="1A9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a:ea typeface="微软雅黑"/>
                <a:sym typeface="Arial"/>
              </a:endParaRPr>
            </a:p>
          </p:txBody>
        </p:sp>
        <p:sp>
          <p:nvSpPr>
            <p:cNvPr id="51" name="文本框 50"/>
            <p:cNvSpPr txBox="1"/>
            <p:nvPr/>
          </p:nvSpPr>
          <p:spPr>
            <a:xfrm>
              <a:off x="3082265" y="2936700"/>
              <a:ext cx="394660" cy="523220"/>
            </a:xfrm>
            <a:prstGeom prst="rect">
              <a:avLst/>
            </a:prstGeom>
            <a:noFill/>
          </p:spPr>
          <p:txBody>
            <a:bodyPr wrap="none" rtlCol="0">
              <a:spAutoFit/>
            </a:bodyPr>
            <a:lstStyle/>
            <a:p>
              <a:r>
                <a:rPr kumimoji="1" lang="en-US" altLang="zh-CN" sz="2800" dirty="0">
                  <a:solidFill>
                    <a:srgbClr val="1A9CA7"/>
                  </a:solidFill>
                  <a:latin typeface="Arial"/>
                  <a:ea typeface="微软雅黑"/>
                  <a:cs typeface="黑体" panose="02010609060101010101" charset="-122"/>
                  <a:sym typeface="Arial"/>
                </a:rPr>
                <a:t>4</a:t>
              </a:r>
              <a:endParaRPr kumimoji="1" lang="zh-CN" altLang="en-US" sz="2800" dirty="0">
                <a:solidFill>
                  <a:srgbClr val="1A9CA7"/>
                </a:solidFill>
                <a:latin typeface="Arial"/>
                <a:ea typeface="微软雅黑"/>
                <a:cs typeface="黑体" panose="02010609060101010101" charset="-122"/>
                <a:sym typeface="Arial"/>
              </a:endParaRPr>
            </a:p>
          </p:txBody>
        </p:sp>
      </p:grpSp>
    </p:spTree>
  </p:cSld>
  <p:clrMapOvr>
    <a:masterClrMapping/>
  </p:clrMapOvr>
  <p:transition spd="slow" advTm="2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 calcmode="lin" valueType="num">
                                      <p:cBhvr>
                                        <p:cTn id="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9"/>
                                        </p:tgtEl>
                                      </p:cBhvr>
                                    </p:animEffect>
                                  </p:childTnLst>
                                </p:cTn>
                              </p:par>
                            </p:childTnLst>
                          </p:cTn>
                        </p:par>
                        <p:par>
                          <p:cTn id="12" fill="hold">
                            <p:stCondLst>
                              <p:cond delay="750"/>
                            </p:stCondLst>
                            <p:childTnLst>
                              <p:par>
                                <p:cTn id="13" presetID="52"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Scale>
                                      <p:cBhvr>
                                        <p:cTn id="15" dur="1000" decel="50000" fill="hold">
                                          <p:stCondLst>
                                            <p:cond delay="0"/>
                                          </p:stCondLst>
                                        </p:cTn>
                                        <p:tgtEl>
                                          <p:spTgt spid="3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39"/>
                                        </p:tgtEl>
                                        <p:attrNameLst>
                                          <p:attrName>ppt_x</p:attrName>
                                          <p:attrName>ppt_y</p:attrName>
                                        </p:attrNameLst>
                                      </p:cBhvr>
                                    </p:animMotion>
                                    <p:animEffect transition="in" filter="fade">
                                      <p:cBhvr>
                                        <p:cTn id="17" dur="1000"/>
                                        <p:tgtEl>
                                          <p:spTgt spid="39"/>
                                        </p:tgtEl>
                                      </p:cBhvr>
                                    </p:animEffect>
                                  </p:childTnLst>
                                </p:cTn>
                              </p:par>
                            </p:childTnLst>
                          </p:cTn>
                        </p:par>
                        <p:par>
                          <p:cTn id="18" fill="hold">
                            <p:stCondLst>
                              <p:cond delay="1750"/>
                            </p:stCondLst>
                            <p:childTnLst>
                              <p:par>
                                <p:cTn id="19" presetID="6" presetClass="entr" presetSubtype="16"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circle(in)">
                                      <p:cBhvr>
                                        <p:cTn id="21" dur="2000"/>
                                        <p:tgtEl>
                                          <p:spTgt spid="20"/>
                                        </p:tgtEl>
                                      </p:cBhvr>
                                    </p:animEffect>
                                  </p:childTnLst>
                                </p:cTn>
                              </p:par>
                            </p:childTnLst>
                          </p:cTn>
                        </p:par>
                        <p:par>
                          <p:cTn id="22" fill="hold">
                            <p:stCondLst>
                              <p:cond delay="3750"/>
                            </p:stCondLst>
                            <p:childTnLst>
                              <p:par>
                                <p:cTn id="23" presetID="31" presetClass="entr" presetSubtype="0"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1000" fill="hold"/>
                                        <p:tgtEl>
                                          <p:spTgt spid="14"/>
                                        </p:tgtEl>
                                        <p:attrNameLst>
                                          <p:attrName>ppt_w</p:attrName>
                                        </p:attrNameLst>
                                      </p:cBhvr>
                                      <p:tavLst>
                                        <p:tav tm="0">
                                          <p:val>
                                            <p:fltVal val="0"/>
                                          </p:val>
                                        </p:tav>
                                        <p:tav tm="100000">
                                          <p:val>
                                            <p:strVal val="#ppt_w"/>
                                          </p:val>
                                        </p:tav>
                                      </p:tavLst>
                                    </p:anim>
                                    <p:anim calcmode="lin" valueType="num">
                                      <p:cBhvr>
                                        <p:cTn id="26" dur="1000" fill="hold"/>
                                        <p:tgtEl>
                                          <p:spTgt spid="14"/>
                                        </p:tgtEl>
                                        <p:attrNameLst>
                                          <p:attrName>ppt_h</p:attrName>
                                        </p:attrNameLst>
                                      </p:cBhvr>
                                      <p:tavLst>
                                        <p:tav tm="0">
                                          <p:val>
                                            <p:fltVal val="0"/>
                                          </p:val>
                                        </p:tav>
                                        <p:tav tm="100000">
                                          <p:val>
                                            <p:strVal val="#ppt_h"/>
                                          </p:val>
                                        </p:tav>
                                      </p:tavLst>
                                    </p:anim>
                                    <p:anim calcmode="lin" valueType="num">
                                      <p:cBhvr>
                                        <p:cTn id="27" dur="1000" fill="hold"/>
                                        <p:tgtEl>
                                          <p:spTgt spid="14"/>
                                        </p:tgtEl>
                                        <p:attrNameLst>
                                          <p:attrName>style.rotation</p:attrName>
                                        </p:attrNameLst>
                                      </p:cBhvr>
                                      <p:tavLst>
                                        <p:tav tm="0">
                                          <p:val>
                                            <p:fltVal val="90"/>
                                          </p:val>
                                        </p:tav>
                                        <p:tav tm="100000">
                                          <p:val>
                                            <p:fltVal val="0"/>
                                          </p:val>
                                        </p:tav>
                                      </p:tavLst>
                                    </p:anim>
                                    <p:animEffect transition="in" filter="fade">
                                      <p:cBhvr>
                                        <p:cTn id="28" dur="1000"/>
                                        <p:tgtEl>
                                          <p:spTgt spid="14"/>
                                        </p:tgtEl>
                                      </p:cBhvr>
                                    </p:animEffect>
                                  </p:childTnLst>
                                </p:cTn>
                              </p:par>
                            </p:childTnLst>
                          </p:cTn>
                        </p:par>
                        <p:par>
                          <p:cTn id="29" fill="hold">
                            <p:stCondLst>
                              <p:cond delay="4750"/>
                            </p:stCondLst>
                            <p:childTnLst>
                              <p:par>
                                <p:cTn id="30" presetID="52" presetClass="entr" presetSubtype="0" fill="hold" nodeType="afterEffect">
                                  <p:stCondLst>
                                    <p:cond delay="0"/>
                                  </p:stCondLst>
                                  <p:childTnLst>
                                    <p:set>
                                      <p:cBhvr>
                                        <p:cTn id="31" dur="1" fill="hold">
                                          <p:stCondLst>
                                            <p:cond delay="0"/>
                                          </p:stCondLst>
                                        </p:cTn>
                                        <p:tgtEl>
                                          <p:spTgt spid="40"/>
                                        </p:tgtEl>
                                        <p:attrNameLst>
                                          <p:attrName>style.visibility</p:attrName>
                                        </p:attrNameLst>
                                      </p:cBhvr>
                                      <p:to>
                                        <p:strVal val="visible"/>
                                      </p:to>
                                    </p:set>
                                    <p:animScale>
                                      <p:cBhvr>
                                        <p:cTn id="32" dur="1000" decel="50000" fill="hold">
                                          <p:stCondLst>
                                            <p:cond delay="0"/>
                                          </p:stCondLst>
                                        </p:cTn>
                                        <p:tgtEl>
                                          <p:spTgt spid="4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3" dur="1000" decel="50000" fill="hold">
                                          <p:stCondLst>
                                            <p:cond delay="0"/>
                                          </p:stCondLst>
                                        </p:cTn>
                                        <p:tgtEl>
                                          <p:spTgt spid="40"/>
                                        </p:tgtEl>
                                        <p:attrNameLst>
                                          <p:attrName>ppt_x</p:attrName>
                                          <p:attrName>ppt_y</p:attrName>
                                        </p:attrNameLst>
                                      </p:cBhvr>
                                    </p:animMotion>
                                    <p:animEffect transition="in" filter="fade">
                                      <p:cBhvr>
                                        <p:cTn id="34" dur="1000"/>
                                        <p:tgtEl>
                                          <p:spTgt spid="40"/>
                                        </p:tgtEl>
                                      </p:cBhvr>
                                    </p:animEffect>
                                  </p:childTnLst>
                                </p:cTn>
                              </p:par>
                            </p:childTnLst>
                          </p:cTn>
                        </p:par>
                        <p:par>
                          <p:cTn id="35" fill="hold">
                            <p:stCondLst>
                              <p:cond delay="5750"/>
                            </p:stCondLst>
                            <p:childTnLst>
                              <p:par>
                                <p:cTn id="36" presetID="6" presetClass="entr" presetSubtype="16" fill="hold" grpId="0" nodeType="after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circle(in)">
                                      <p:cBhvr>
                                        <p:cTn id="38" dur="2000"/>
                                        <p:tgtEl>
                                          <p:spTgt spid="21"/>
                                        </p:tgtEl>
                                      </p:cBhvr>
                                    </p:animEffect>
                                  </p:childTnLst>
                                </p:cTn>
                              </p:par>
                            </p:childTnLst>
                          </p:cTn>
                        </p:par>
                        <p:par>
                          <p:cTn id="39" fill="hold">
                            <p:stCondLst>
                              <p:cond delay="7750"/>
                            </p:stCondLst>
                            <p:childTnLst>
                              <p:par>
                                <p:cTn id="40" presetID="31" presetClass="entr" presetSubtype="0" fill="hold" grpId="0" nodeType="after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p:cTn id="42" dur="1000" fill="hold"/>
                                        <p:tgtEl>
                                          <p:spTgt spid="15"/>
                                        </p:tgtEl>
                                        <p:attrNameLst>
                                          <p:attrName>ppt_w</p:attrName>
                                        </p:attrNameLst>
                                      </p:cBhvr>
                                      <p:tavLst>
                                        <p:tav tm="0">
                                          <p:val>
                                            <p:fltVal val="0"/>
                                          </p:val>
                                        </p:tav>
                                        <p:tav tm="100000">
                                          <p:val>
                                            <p:strVal val="#ppt_w"/>
                                          </p:val>
                                        </p:tav>
                                      </p:tavLst>
                                    </p:anim>
                                    <p:anim calcmode="lin" valueType="num">
                                      <p:cBhvr>
                                        <p:cTn id="43" dur="1000" fill="hold"/>
                                        <p:tgtEl>
                                          <p:spTgt spid="15"/>
                                        </p:tgtEl>
                                        <p:attrNameLst>
                                          <p:attrName>ppt_h</p:attrName>
                                        </p:attrNameLst>
                                      </p:cBhvr>
                                      <p:tavLst>
                                        <p:tav tm="0">
                                          <p:val>
                                            <p:fltVal val="0"/>
                                          </p:val>
                                        </p:tav>
                                        <p:tav tm="100000">
                                          <p:val>
                                            <p:strVal val="#ppt_h"/>
                                          </p:val>
                                        </p:tav>
                                      </p:tavLst>
                                    </p:anim>
                                    <p:anim calcmode="lin" valueType="num">
                                      <p:cBhvr>
                                        <p:cTn id="44" dur="1000" fill="hold"/>
                                        <p:tgtEl>
                                          <p:spTgt spid="15"/>
                                        </p:tgtEl>
                                        <p:attrNameLst>
                                          <p:attrName>style.rotation</p:attrName>
                                        </p:attrNameLst>
                                      </p:cBhvr>
                                      <p:tavLst>
                                        <p:tav tm="0">
                                          <p:val>
                                            <p:fltVal val="90"/>
                                          </p:val>
                                        </p:tav>
                                        <p:tav tm="100000">
                                          <p:val>
                                            <p:fltVal val="0"/>
                                          </p:val>
                                        </p:tav>
                                      </p:tavLst>
                                    </p:anim>
                                    <p:animEffect transition="in" filter="fade">
                                      <p:cBhvr>
                                        <p:cTn id="45" dur="1000"/>
                                        <p:tgtEl>
                                          <p:spTgt spid="15"/>
                                        </p:tgtEl>
                                      </p:cBhvr>
                                    </p:animEffect>
                                  </p:childTnLst>
                                </p:cTn>
                              </p:par>
                            </p:childTnLst>
                          </p:cTn>
                        </p:par>
                        <p:par>
                          <p:cTn id="46" fill="hold">
                            <p:stCondLst>
                              <p:cond delay="8750"/>
                            </p:stCondLst>
                            <p:childTnLst>
                              <p:par>
                                <p:cTn id="47" presetID="52" presetClass="entr" presetSubtype="0" fill="hold" nodeType="afterEffect">
                                  <p:stCondLst>
                                    <p:cond delay="0"/>
                                  </p:stCondLst>
                                  <p:childTnLst>
                                    <p:set>
                                      <p:cBhvr>
                                        <p:cTn id="48" dur="1" fill="hold">
                                          <p:stCondLst>
                                            <p:cond delay="0"/>
                                          </p:stCondLst>
                                        </p:cTn>
                                        <p:tgtEl>
                                          <p:spTgt spid="43"/>
                                        </p:tgtEl>
                                        <p:attrNameLst>
                                          <p:attrName>style.visibility</p:attrName>
                                        </p:attrNameLst>
                                      </p:cBhvr>
                                      <p:to>
                                        <p:strVal val="visible"/>
                                      </p:to>
                                    </p:set>
                                    <p:animScale>
                                      <p:cBhvr>
                                        <p:cTn id="49" dur="1000" decel="50000" fill="hold">
                                          <p:stCondLst>
                                            <p:cond delay="0"/>
                                          </p:stCondLst>
                                        </p:cTn>
                                        <p:tgtEl>
                                          <p:spTgt spid="4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0" dur="1000" decel="50000" fill="hold">
                                          <p:stCondLst>
                                            <p:cond delay="0"/>
                                          </p:stCondLst>
                                        </p:cTn>
                                        <p:tgtEl>
                                          <p:spTgt spid="43"/>
                                        </p:tgtEl>
                                        <p:attrNameLst>
                                          <p:attrName>ppt_x</p:attrName>
                                          <p:attrName>ppt_y</p:attrName>
                                        </p:attrNameLst>
                                      </p:cBhvr>
                                    </p:animMotion>
                                    <p:animEffect transition="in" filter="fade">
                                      <p:cBhvr>
                                        <p:cTn id="51" dur="1000"/>
                                        <p:tgtEl>
                                          <p:spTgt spid="43"/>
                                        </p:tgtEl>
                                      </p:cBhvr>
                                    </p:animEffect>
                                  </p:childTnLst>
                                </p:cTn>
                              </p:par>
                            </p:childTnLst>
                          </p:cTn>
                        </p:par>
                        <p:par>
                          <p:cTn id="52" fill="hold">
                            <p:stCondLst>
                              <p:cond delay="9750"/>
                            </p:stCondLst>
                            <p:childTnLst>
                              <p:par>
                                <p:cTn id="53" presetID="6" presetClass="entr" presetSubtype="16" fill="hold" grpId="0"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circle(in)">
                                      <p:cBhvr>
                                        <p:cTn id="55" dur="2000"/>
                                        <p:tgtEl>
                                          <p:spTgt spid="23"/>
                                        </p:tgtEl>
                                      </p:cBhvr>
                                    </p:animEffect>
                                  </p:childTnLst>
                                </p:cTn>
                              </p:par>
                            </p:childTnLst>
                          </p:cTn>
                        </p:par>
                        <p:par>
                          <p:cTn id="56" fill="hold">
                            <p:stCondLst>
                              <p:cond delay="11750"/>
                            </p:stCondLst>
                            <p:childTnLst>
                              <p:par>
                                <p:cTn id="57" presetID="31" presetClass="entr" presetSubtype="0"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p:cTn id="59" dur="1000" fill="hold"/>
                                        <p:tgtEl>
                                          <p:spTgt spid="17"/>
                                        </p:tgtEl>
                                        <p:attrNameLst>
                                          <p:attrName>ppt_w</p:attrName>
                                        </p:attrNameLst>
                                      </p:cBhvr>
                                      <p:tavLst>
                                        <p:tav tm="0">
                                          <p:val>
                                            <p:fltVal val="0"/>
                                          </p:val>
                                        </p:tav>
                                        <p:tav tm="100000">
                                          <p:val>
                                            <p:strVal val="#ppt_w"/>
                                          </p:val>
                                        </p:tav>
                                      </p:tavLst>
                                    </p:anim>
                                    <p:anim calcmode="lin" valueType="num">
                                      <p:cBhvr>
                                        <p:cTn id="60" dur="1000" fill="hold"/>
                                        <p:tgtEl>
                                          <p:spTgt spid="17"/>
                                        </p:tgtEl>
                                        <p:attrNameLst>
                                          <p:attrName>ppt_h</p:attrName>
                                        </p:attrNameLst>
                                      </p:cBhvr>
                                      <p:tavLst>
                                        <p:tav tm="0">
                                          <p:val>
                                            <p:fltVal val="0"/>
                                          </p:val>
                                        </p:tav>
                                        <p:tav tm="100000">
                                          <p:val>
                                            <p:strVal val="#ppt_h"/>
                                          </p:val>
                                        </p:tav>
                                      </p:tavLst>
                                    </p:anim>
                                    <p:anim calcmode="lin" valueType="num">
                                      <p:cBhvr>
                                        <p:cTn id="61" dur="1000" fill="hold"/>
                                        <p:tgtEl>
                                          <p:spTgt spid="17"/>
                                        </p:tgtEl>
                                        <p:attrNameLst>
                                          <p:attrName>style.rotation</p:attrName>
                                        </p:attrNameLst>
                                      </p:cBhvr>
                                      <p:tavLst>
                                        <p:tav tm="0">
                                          <p:val>
                                            <p:fltVal val="90"/>
                                          </p:val>
                                        </p:tav>
                                        <p:tav tm="100000">
                                          <p:val>
                                            <p:fltVal val="0"/>
                                          </p:val>
                                        </p:tav>
                                      </p:tavLst>
                                    </p:anim>
                                    <p:animEffect transition="in" filter="fade">
                                      <p:cBhvr>
                                        <p:cTn id="62" dur="1000"/>
                                        <p:tgtEl>
                                          <p:spTgt spid="17"/>
                                        </p:tgtEl>
                                      </p:cBhvr>
                                    </p:animEffect>
                                  </p:childTnLst>
                                </p:cTn>
                              </p:par>
                            </p:childTnLst>
                          </p:cTn>
                        </p:par>
                        <p:par>
                          <p:cTn id="63" fill="hold">
                            <p:stCondLst>
                              <p:cond delay="12750"/>
                            </p:stCondLst>
                            <p:childTnLst>
                              <p:par>
                                <p:cTn id="64" presetID="52" presetClass="entr" presetSubtype="0" fill="hold" nodeType="afterEffect">
                                  <p:stCondLst>
                                    <p:cond delay="0"/>
                                  </p:stCondLst>
                                  <p:childTnLst>
                                    <p:set>
                                      <p:cBhvr>
                                        <p:cTn id="65" dur="1" fill="hold">
                                          <p:stCondLst>
                                            <p:cond delay="0"/>
                                          </p:stCondLst>
                                        </p:cTn>
                                        <p:tgtEl>
                                          <p:spTgt spid="49"/>
                                        </p:tgtEl>
                                        <p:attrNameLst>
                                          <p:attrName>style.visibility</p:attrName>
                                        </p:attrNameLst>
                                      </p:cBhvr>
                                      <p:to>
                                        <p:strVal val="visible"/>
                                      </p:to>
                                    </p:set>
                                    <p:animScale>
                                      <p:cBhvr>
                                        <p:cTn id="66" dur="1000" decel="50000" fill="hold">
                                          <p:stCondLst>
                                            <p:cond delay="0"/>
                                          </p:stCondLst>
                                        </p:cTn>
                                        <p:tgtEl>
                                          <p:spTgt spid="4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7" dur="1000" decel="50000" fill="hold">
                                          <p:stCondLst>
                                            <p:cond delay="0"/>
                                          </p:stCondLst>
                                        </p:cTn>
                                        <p:tgtEl>
                                          <p:spTgt spid="49"/>
                                        </p:tgtEl>
                                        <p:attrNameLst>
                                          <p:attrName>ppt_x</p:attrName>
                                          <p:attrName>ppt_y</p:attrName>
                                        </p:attrNameLst>
                                      </p:cBhvr>
                                    </p:animMotion>
                                    <p:animEffect transition="in" filter="fade">
                                      <p:cBhvr>
                                        <p:cTn id="68" dur="1000"/>
                                        <p:tgtEl>
                                          <p:spTgt spid="49"/>
                                        </p:tgtEl>
                                      </p:cBhvr>
                                    </p:animEffect>
                                  </p:childTnLst>
                                </p:cTn>
                              </p:par>
                            </p:childTnLst>
                          </p:cTn>
                        </p:par>
                        <p:par>
                          <p:cTn id="69" fill="hold">
                            <p:stCondLst>
                              <p:cond delay="13750"/>
                            </p:stCondLst>
                            <p:childTnLst>
                              <p:par>
                                <p:cTn id="70" presetID="6" presetClass="entr" presetSubtype="16" fill="hold" grpId="0" nodeType="after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circle(in)">
                                      <p:cBhvr>
                                        <p:cTn id="72" dur="2000"/>
                                        <p:tgtEl>
                                          <p:spTgt spid="25"/>
                                        </p:tgtEl>
                                      </p:cBhvr>
                                    </p:animEffect>
                                  </p:childTnLst>
                                </p:cTn>
                              </p:par>
                            </p:childTnLst>
                          </p:cTn>
                        </p:par>
                        <p:par>
                          <p:cTn id="73" fill="hold">
                            <p:stCondLst>
                              <p:cond delay="15750"/>
                            </p:stCondLst>
                            <p:childTnLst>
                              <p:par>
                                <p:cTn id="74" presetID="31" presetClass="entr" presetSubtype="0" fill="hold" grpId="0" nodeType="afterEffect">
                                  <p:stCondLst>
                                    <p:cond delay="0"/>
                                  </p:stCondLst>
                                  <p:childTnLst>
                                    <p:set>
                                      <p:cBhvr>
                                        <p:cTn id="75" dur="1" fill="hold">
                                          <p:stCondLst>
                                            <p:cond delay="0"/>
                                          </p:stCondLst>
                                        </p:cTn>
                                        <p:tgtEl>
                                          <p:spTgt spid="18"/>
                                        </p:tgtEl>
                                        <p:attrNameLst>
                                          <p:attrName>style.visibility</p:attrName>
                                        </p:attrNameLst>
                                      </p:cBhvr>
                                      <p:to>
                                        <p:strVal val="visible"/>
                                      </p:to>
                                    </p:set>
                                    <p:anim calcmode="lin" valueType="num">
                                      <p:cBhvr>
                                        <p:cTn id="76" dur="1000" fill="hold"/>
                                        <p:tgtEl>
                                          <p:spTgt spid="18"/>
                                        </p:tgtEl>
                                        <p:attrNameLst>
                                          <p:attrName>ppt_w</p:attrName>
                                        </p:attrNameLst>
                                      </p:cBhvr>
                                      <p:tavLst>
                                        <p:tav tm="0">
                                          <p:val>
                                            <p:fltVal val="0"/>
                                          </p:val>
                                        </p:tav>
                                        <p:tav tm="100000">
                                          <p:val>
                                            <p:strVal val="#ppt_w"/>
                                          </p:val>
                                        </p:tav>
                                      </p:tavLst>
                                    </p:anim>
                                    <p:anim calcmode="lin" valueType="num">
                                      <p:cBhvr>
                                        <p:cTn id="77" dur="1000" fill="hold"/>
                                        <p:tgtEl>
                                          <p:spTgt spid="18"/>
                                        </p:tgtEl>
                                        <p:attrNameLst>
                                          <p:attrName>ppt_h</p:attrName>
                                        </p:attrNameLst>
                                      </p:cBhvr>
                                      <p:tavLst>
                                        <p:tav tm="0">
                                          <p:val>
                                            <p:fltVal val="0"/>
                                          </p:val>
                                        </p:tav>
                                        <p:tav tm="100000">
                                          <p:val>
                                            <p:strVal val="#ppt_h"/>
                                          </p:val>
                                        </p:tav>
                                      </p:tavLst>
                                    </p:anim>
                                    <p:anim calcmode="lin" valueType="num">
                                      <p:cBhvr>
                                        <p:cTn id="78" dur="1000" fill="hold"/>
                                        <p:tgtEl>
                                          <p:spTgt spid="18"/>
                                        </p:tgtEl>
                                        <p:attrNameLst>
                                          <p:attrName>style.rotation</p:attrName>
                                        </p:attrNameLst>
                                      </p:cBhvr>
                                      <p:tavLst>
                                        <p:tav tm="0">
                                          <p:val>
                                            <p:fltVal val="90"/>
                                          </p:val>
                                        </p:tav>
                                        <p:tav tm="100000">
                                          <p:val>
                                            <p:fltVal val="0"/>
                                          </p:val>
                                        </p:tav>
                                      </p:tavLst>
                                    </p:anim>
                                    <p:animEffect transition="in" filter="fade">
                                      <p:cBhvr>
                                        <p:cTn id="79" dur="1000"/>
                                        <p:tgtEl>
                                          <p:spTgt spid="18"/>
                                        </p:tgtEl>
                                      </p:cBhvr>
                                    </p:animEffect>
                                  </p:childTnLst>
                                </p:cTn>
                              </p:par>
                            </p:childTnLst>
                          </p:cTn>
                        </p:par>
                        <p:par>
                          <p:cTn id="80" fill="hold">
                            <p:stCondLst>
                              <p:cond delay="16750"/>
                            </p:stCondLst>
                            <p:childTnLst>
                              <p:par>
                                <p:cTn id="81" presetID="31" presetClass="entr" presetSubtype="0" fill="hold" grpId="0" nodeType="afterEffect">
                                  <p:stCondLst>
                                    <p:cond delay="0"/>
                                  </p:stCondLst>
                                  <p:childTnLst>
                                    <p:set>
                                      <p:cBhvr>
                                        <p:cTn id="82" dur="1" fill="hold">
                                          <p:stCondLst>
                                            <p:cond delay="0"/>
                                          </p:stCondLst>
                                        </p:cTn>
                                        <p:tgtEl>
                                          <p:spTgt spid="16"/>
                                        </p:tgtEl>
                                        <p:attrNameLst>
                                          <p:attrName>style.visibility</p:attrName>
                                        </p:attrNameLst>
                                      </p:cBhvr>
                                      <p:to>
                                        <p:strVal val="visible"/>
                                      </p:to>
                                    </p:set>
                                    <p:anim calcmode="lin" valueType="num">
                                      <p:cBhvr>
                                        <p:cTn id="83" dur="1000" fill="hold"/>
                                        <p:tgtEl>
                                          <p:spTgt spid="16"/>
                                        </p:tgtEl>
                                        <p:attrNameLst>
                                          <p:attrName>ppt_w</p:attrName>
                                        </p:attrNameLst>
                                      </p:cBhvr>
                                      <p:tavLst>
                                        <p:tav tm="0">
                                          <p:val>
                                            <p:fltVal val="0"/>
                                          </p:val>
                                        </p:tav>
                                        <p:tav tm="100000">
                                          <p:val>
                                            <p:strVal val="#ppt_w"/>
                                          </p:val>
                                        </p:tav>
                                      </p:tavLst>
                                    </p:anim>
                                    <p:anim calcmode="lin" valueType="num">
                                      <p:cBhvr>
                                        <p:cTn id="84" dur="1000" fill="hold"/>
                                        <p:tgtEl>
                                          <p:spTgt spid="16"/>
                                        </p:tgtEl>
                                        <p:attrNameLst>
                                          <p:attrName>ppt_h</p:attrName>
                                        </p:attrNameLst>
                                      </p:cBhvr>
                                      <p:tavLst>
                                        <p:tav tm="0">
                                          <p:val>
                                            <p:fltVal val="0"/>
                                          </p:val>
                                        </p:tav>
                                        <p:tav tm="100000">
                                          <p:val>
                                            <p:strVal val="#ppt_h"/>
                                          </p:val>
                                        </p:tav>
                                      </p:tavLst>
                                    </p:anim>
                                    <p:anim calcmode="lin" valueType="num">
                                      <p:cBhvr>
                                        <p:cTn id="85" dur="1000" fill="hold"/>
                                        <p:tgtEl>
                                          <p:spTgt spid="16"/>
                                        </p:tgtEl>
                                        <p:attrNameLst>
                                          <p:attrName>style.rotation</p:attrName>
                                        </p:attrNameLst>
                                      </p:cBhvr>
                                      <p:tavLst>
                                        <p:tav tm="0">
                                          <p:val>
                                            <p:fltVal val="90"/>
                                          </p:val>
                                        </p:tav>
                                        <p:tav tm="100000">
                                          <p:val>
                                            <p:fltVal val="0"/>
                                          </p:val>
                                        </p:tav>
                                      </p:tavLst>
                                    </p:anim>
                                    <p:animEffect transition="in" filter="fade">
                                      <p:cBhvr>
                                        <p:cTn id="86" dur="1000"/>
                                        <p:tgtEl>
                                          <p:spTgt spid="16"/>
                                        </p:tgtEl>
                                      </p:cBhvr>
                                    </p:animEffect>
                                  </p:childTnLst>
                                </p:cTn>
                              </p:par>
                            </p:childTnLst>
                          </p:cTn>
                        </p:par>
                        <p:par>
                          <p:cTn id="87" fill="hold">
                            <p:stCondLst>
                              <p:cond delay="17750"/>
                            </p:stCondLst>
                            <p:childTnLst>
                              <p:par>
                                <p:cTn id="88" presetID="52" presetClass="entr" presetSubtype="0" fill="hold" nodeType="afterEffect">
                                  <p:stCondLst>
                                    <p:cond delay="0"/>
                                  </p:stCondLst>
                                  <p:childTnLst>
                                    <p:set>
                                      <p:cBhvr>
                                        <p:cTn id="89" dur="1" fill="hold">
                                          <p:stCondLst>
                                            <p:cond delay="0"/>
                                          </p:stCondLst>
                                        </p:cTn>
                                        <p:tgtEl>
                                          <p:spTgt spid="46"/>
                                        </p:tgtEl>
                                        <p:attrNameLst>
                                          <p:attrName>style.visibility</p:attrName>
                                        </p:attrNameLst>
                                      </p:cBhvr>
                                      <p:to>
                                        <p:strVal val="visible"/>
                                      </p:to>
                                    </p:set>
                                    <p:animScale>
                                      <p:cBhvr>
                                        <p:cTn id="90" dur="1000" decel="50000" fill="hold">
                                          <p:stCondLst>
                                            <p:cond delay="0"/>
                                          </p:stCondLst>
                                        </p:cTn>
                                        <p:tgtEl>
                                          <p:spTgt spid="4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91" dur="1000" decel="50000" fill="hold">
                                          <p:stCondLst>
                                            <p:cond delay="0"/>
                                          </p:stCondLst>
                                        </p:cTn>
                                        <p:tgtEl>
                                          <p:spTgt spid="46"/>
                                        </p:tgtEl>
                                        <p:attrNameLst>
                                          <p:attrName>ppt_x</p:attrName>
                                          <p:attrName>ppt_y</p:attrName>
                                        </p:attrNameLst>
                                      </p:cBhvr>
                                    </p:animMotion>
                                    <p:animEffect transition="in" filter="fade">
                                      <p:cBhvr>
                                        <p:cTn id="92" dur="1000"/>
                                        <p:tgtEl>
                                          <p:spTgt spid="46"/>
                                        </p:tgtEl>
                                      </p:cBhvr>
                                    </p:animEffect>
                                  </p:childTnLst>
                                </p:cTn>
                              </p:par>
                            </p:childTnLst>
                          </p:cTn>
                        </p:par>
                        <p:par>
                          <p:cTn id="93" fill="hold">
                            <p:stCondLst>
                              <p:cond delay="18750"/>
                            </p:stCondLst>
                            <p:childTnLst>
                              <p:par>
                                <p:cTn id="94" presetID="6" presetClass="entr" presetSubtype="16" fill="hold" grpId="0" nodeType="afterEffect">
                                  <p:stCondLst>
                                    <p:cond delay="0"/>
                                  </p:stCondLst>
                                  <p:childTnLst>
                                    <p:set>
                                      <p:cBhvr>
                                        <p:cTn id="95" dur="1" fill="hold">
                                          <p:stCondLst>
                                            <p:cond delay="0"/>
                                          </p:stCondLst>
                                        </p:cTn>
                                        <p:tgtEl>
                                          <p:spTgt spid="26"/>
                                        </p:tgtEl>
                                        <p:attrNameLst>
                                          <p:attrName>style.visibility</p:attrName>
                                        </p:attrNameLst>
                                      </p:cBhvr>
                                      <p:to>
                                        <p:strVal val="visible"/>
                                      </p:to>
                                    </p:set>
                                    <p:animEffect transition="in" filter="circle(in)">
                                      <p:cBhvr>
                                        <p:cTn id="96"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P spid="14" grpId="0"/>
      <p:bldP spid="21" grpId="0" animBg="1"/>
      <p:bldP spid="15" grpId="0"/>
      <p:bldP spid="23" grpId="0" animBg="1"/>
      <p:bldP spid="17" grpId="0"/>
      <p:bldP spid="25" grpId="0" animBg="1"/>
      <p:bldP spid="16" grpId="0"/>
      <p:bldP spid="26" grpId="0" animBg="1"/>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928872" y="3576125"/>
            <a:ext cx="4543425" cy="700600"/>
            <a:chOff x="3928872" y="3576125"/>
            <a:chExt cx="4543425" cy="700600"/>
          </a:xfrm>
        </p:grpSpPr>
        <p:sp>
          <p:nvSpPr>
            <p:cNvPr id="11" name="圆角矩形 10"/>
            <p:cNvSpPr/>
            <p:nvPr/>
          </p:nvSpPr>
          <p:spPr>
            <a:xfrm>
              <a:off x="3928872" y="3576126"/>
              <a:ext cx="4543425" cy="700599"/>
            </a:xfrm>
            <a:prstGeom prst="roundRect">
              <a:avLst>
                <a:gd name="adj" fmla="val 50000"/>
              </a:avLst>
            </a:prstGeom>
            <a:solidFill>
              <a:srgbClr val="1A9CA7"/>
            </a:solidFill>
            <a:ln>
              <a:solidFill>
                <a:srgbClr val="1A9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a:ea typeface="微软雅黑"/>
                <a:sym typeface="Arial"/>
              </a:endParaRPr>
            </a:p>
          </p:txBody>
        </p:sp>
        <p:sp>
          <p:nvSpPr>
            <p:cNvPr id="14" name="任意形状 13"/>
            <p:cNvSpPr/>
            <p:nvPr/>
          </p:nvSpPr>
          <p:spPr>
            <a:xfrm>
              <a:off x="4949879" y="3576125"/>
              <a:ext cx="3522418" cy="700600"/>
            </a:xfrm>
            <a:custGeom>
              <a:avLst/>
              <a:gdLst>
                <a:gd name="connsiteX0" fmla="*/ 0 w 3281364"/>
                <a:gd name="connsiteY0" fmla="*/ 0 h 700600"/>
                <a:gd name="connsiteX1" fmla="*/ 2931064 w 3281364"/>
                <a:gd name="connsiteY1" fmla="*/ 0 h 700600"/>
                <a:gd name="connsiteX2" fmla="*/ 3281364 w 3281364"/>
                <a:gd name="connsiteY2" fmla="*/ 350300 h 700600"/>
                <a:gd name="connsiteX3" fmla="*/ 3281363 w 3281364"/>
                <a:gd name="connsiteY3" fmla="*/ 350300 h 700600"/>
                <a:gd name="connsiteX4" fmla="*/ 2931063 w 3281364"/>
                <a:gd name="connsiteY4" fmla="*/ 700600 h 700600"/>
                <a:gd name="connsiteX5" fmla="*/ 0 w 3281364"/>
                <a:gd name="connsiteY5" fmla="*/ 700599 h 7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1364" h="700600">
                  <a:moveTo>
                    <a:pt x="0" y="0"/>
                  </a:moveTo>
                  <a:lnTo>
                    <a:pt x="2931064" y="0"/>
                  </a:lnTo>
                  <a:cubicBezTo>
                    <a:pt x="3124529" y="0"/>
                    <a:pt x="3281364" y="156835"/>
                    <a:pt x="3281364" y="350300"/>
                  </a:cubicBezTo>
                  <a:lnTo>
                    <a:pt x="3281363" y="350300"/>
                  </a:lnTo>
                  <a:cubicBezTo>
                    <a:pt x="3281363" y="543765"/>
                    <a:pt x="3124528" y="700600"/>
                    <a:pt x="2931063" y="700600"/>
                  </a:cubicBezTo>
                  <a:lnTo>
                    <a:pt x="0" y="700599"/>
                  </a:lnTo>
                  <a:close/>
                </a:path>
              </a:pathLst>
            </a:custGeom>
            <a:solidFill>
              <a:schemeClr val="bg1"/>
            </a:solidFill>
            <a:ln>
              <a:solidFill>
                <a:srgbClr val="1A9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a:ea typeface="微软雅黑"/>
                <a:sym typeface="Arial"/>
              </a:endParaRPr>
            </a:p>
          </p:txBody>
        </p:sp>
      </p:grpSp>
      <p:sp>
        <p:nvSpPr>
          <p:cNvPr id="4" name="MH_Number"/>
          <p:cNvSpPr>
            <a:spLocks noChangeArrowheads="1"/>
          </p:cNvSpPr>
          <p:nvPr>
            <p:custDataLst>
              <p:tags r:id="rId1"/>
            </p:custDataLst>
          </p:nvPr>
        </p:nvSpPr>
        <p:spPr bwMode="auto">
          <a:xfrm>
            <a:off x="4315166" y="3528790"/>
            <a:ext cx="461661"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just">
              <a:lnSpc>
                <a:spcPct val="110000"/>
              </a:lnSpc>
              <a:spcBef>
                <a:spcPts val="600"/>
              </a:spcBef>
              <a:buClr>
                <a:schemeClr val="accent1"/>
              </a:buClr>
              <a:buSzPct val="80000"/>
              <a:buFont typeface="Wingdings" panose="05000000000000000000" pitchFamily="2" charset="2"/>
              <a:buChar char=""/>
              <a:defRPr sz="2400">
                <a:solidFill>
                  <a:schemeClr val="accent1"/>
                </a:solidFill>
                <a:latin typeface="Arial" panose="020B0604020202020204" pitchFamily="34" charset="0"/>
                <a:ea typeface="黑体" panose="02010609060101010101" charset="-122"/>
              </a:defRPr>
            </a:lvl1pPr>
            <a:lvl2pPr marL="742950" indent="-285750" algn="just">
              <a:lnSpc>
                <a:spcPct val="120000"/>
              </a:lnSpc>
              <a:spcAft>
                <a:spcPts val="600"/>
              </a:spcAft>
              <a:buClr>
                <a:srgbClr val="D5BDAF"/>
              </a:buClr>
              <a:buFont typeface="幼圆" panose="02010509060101010101" pitchFamily="49" charset="-122"/>
              <a:buChar char=" "/>
              <a:defRPr sz="1600">
                <a:solidFill>
                  <a:schemeClr val="tx1"/>
                </a:solidFill>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anose="02010509060101010101" pitchFamily="49" charset="-122"/>
              </a:defRPr>
            </a:lvl9pPr>
          </a:lstStyle>
          <a:p>
            <a:pPr algn="ctr">
              <a:lnSpc>
                <a:spcPct val="120000"/>
              </a:lnSpc>
              <a:spcBef>
                <a:spcPct val="0"/>
              </a:spcBef>
              <a:buClrTx/>
              <a:buSzTx/>
              <a:buFont typeface="Arial" panose="020B0604020202020204" pitchFamily="34" charset="0"/>
              <a:buNone/>
            </a:pPr>
            <a:r>
              <a:rPr lang="en-US" altLang="zh-CN" sz="5400" b="1" noProof="1">
                <a:solidFill>
                  <a:schemeClr val="bg1"/>
                </a:solidFill>
                <a:latin typeface="Arial"/>
                <a:ea typeface="微软雅黑"/>
                <a:cs typeface="黑体" panose="02010609060101010101" charset="-122"/>
                <a:sym typeface="Arial"/>
              </a:rPr>
              <a:t>3</a:t>
            </a:r>
          </a:p>
        </p:txBody>
      </p:sp>
      <p:pic>
        <p:nvPicPr>
          <p:cNvPr id="10" name="图片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94408" y="1490607"/>
            <a:ext cx="1603184" cy="1465318"/>
          </a:xfrm>
          <a:prstGeom prst="rect">
            <a:avLst/>
          </a:prstGeom>
        </p:spPr>
      </p:pic>
      <p:sp>
        <p:nvSpPr>
          <p:cNvPr id="5" name="标题 4"/>
          <p:cNvSpPr>
            <a:spLocks noGrp="1"/>
          </p:cNvSpPr>
          <p:nvPr>
            <p:ph type="title" idx="4294967295"/>
            <p:custDataLst>
              <p:tags r:id="rId2"/>
            </p:custDataLst>
          </p:nvPr>
        </p:nvSpPr>
        <p:spPr>
          <a:xfrm>
            <a:off x="5165522" y="3650959"/>
            <a:ext cx="3181218" cy="554038"/>
          </a:xfrm>
        </p:spPr>
        <p:txBody>
          <a:bodyPr>
            <a:noAutofit/>
          </a:bodyPr>
          <a:lstStyle/>
          <a:p>
            <a:pPr fontAlgn="auto"/>
            <a:r>
              <a:rPr lang="zh-CN" altLang="en-US" sz="3600" spc="300" noProof="1">
                <a:latin typeface="Arial"/>
                <a:ea typeface="微软雅黑"/>
                <a:cs typeface="Heiti SC Light" charset="-122"/>
                <a:sym typeface="Arial"/>
              </a:rPr>
              <a:t>病人病史介绍 </a:t>
            </a:r>
          </a:p>
        </p:txBody>
      </p:sp>
      <p:pic>
        <p:nvPicPr>
          <p:cNvPr id="17" name="图片 16"/>
          <p:cNvPicPr>
            <a:picLocks noChangeAspect="1"/>
          </p:cNvPicPr>
          <p:nvPr/>
        </p:nvPicPr>
        <p:blipFill>
          <a:blip r:embed="rId6">
            <a:extLst>
              <a:ext uri="{28A0092B-C50C-407E-A947-70E740481C1C}">
                <a14:useLocalDpi xmlns:a14="http://schemas.microsoft.com/office/drawing/2010/main"/>
              </a:ext>
            </a:extLst>
          </a:blip>
          <a:stretch>
            <a:fillRect/>
          </a:stretch>
        </p:blipFill>
        <p:spPr>
          <a:xfrm rot="19774862">
            <a:off x="3800246" y="3378980"/>
            <a:ext cx="257249" cy="1142487"/>
          </a:xfrm>
          <a:prstGeom prst="rect">
            <a:avLst/>
          </a:prstGeom>
        </p:spPr>
      </p:pic>
    </p:spTree>
  </p:cSld>
  <p:clrMapOvr>
    <a:masterClrMapping/>
  </p:clrMapOvr>
  <p:transition spd="slow" advTm="2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10"/>
                                        </p:tgtEl>
                                      </p:cBhvr>
                                    </p:animEffect>
                                    <p:animScale>
                                      <p:cBhvr>
                                        <p:cTn id="13" dur="250" autoRev="1" fill="hold"/>
                                        <p:tgtEl>
                                          <p:spTgt spid="10"/>
                                        </p:tgtEl>
                                      </p:cBhvr>
                                      <p:by x="105000" y="105000"/>
                                    </p:animScale>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left)">
                                      <p:cBhvr>
                                        <p:cTn id="23" dur="500"/>
                                        <p:tgtEl>
                                          <p:spTgt spid="2"/>
                                        </p:tgtEl>
                                      </p:cBhvr>
                                    </p:animEffect>
                                  </p:childTnLst>
                                </p:cTn>
                              </p:par>
                            </p:childTnLst>
                          </p:cTn>
                        </p:par>
                        <p:par>
                          <p:cTn id="24" fill="hold">
                            <p:stCondLst>
                              <p:cond delay="2500"/>
                            </p:stCondLst>
                            <p:childTnLst>
                              <p:par>
                                <p:cTn id="25" presetID="30" presetClass="entr" presetSubtype="0"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800" decel="100000"/>
                                        <p:tgtEl>
                                          <p:spTgt spid="4"/>
                                        </p:tgtEl>
                                      </p:cBhvr>
                                    </p:animEffect>
                                    <p:anim calcmode="lin" valueType="num">
                                      <p:cBhvr>
                                        <p:cTn id="28" dur="800" decel="100000" fill="hold"/>
                                        <p:tgtEl>
                                          <p:spTgt spid="4"/>
                                        </p:tgtEl>
                                        <p:attrNameLst>
                                          <p:attrName>style.rotation</p:attrName>
                                        </p:attrNameLst>
                                      </p:cBhvr>
                                      <p:tavLst>
                                        <p:tav tm="0">
                                          <p:val>
                                            <p:fltVal val="-90"/>
                                          </p:val>
                                        </p:tav>
                                        <p:tav tm="100000">
                                          <p:val>
                                            <p:fltVal val="0"/>
                                          </p:val>
                                        </p:tav>
                                      </p:tavLst>
                                    </p:anim>
                                    <p:anim calcmode="lin" valueType="num">
                                      <p:cBhvr>
                                        <p:cTn id="29" dur="800" decel="100000" fill="hold"/>
                                        <p:tgtEl>
                                          <p:spTgt spid="4"/>
                                        </p:tgtEl>
                                        <p:attrNameLst>
                                          <p:attrName>ppt_x</p:attrName>
                                        </p:attrNameLst>
                                      </p:cBhvr>
                                      <p:tavLst>
                                        <p:tav tm="0">
                                          <p:val>
                                            <p:strVal val="#ppt_x+0.4"/>
                                          </p:val>
                                        </p:tav>
                                        <p:tav tm="100000">
                                          <p:val>
                                            <p:strVal val="#ppt_x-0.05"/>
                                          </p:val>
                                        </p:tav>
                                      </p:tavLst>
                                    </p:anim>
                                    <p:anim calcmode="lin" valueType="num">
                                      <p:cBhvr>
                                        <p:cTn id="30" dur="800" decel="100000" fill="hold"/>
                                        <p:tgtEl>
                                          <p:spTgt spid="4"/>
                                        </p:tgtEl>
                                        <p:attrNameLst>
                                          <p:attrName>ppt_y</p:attrName>
                                        </p:attrNameLst>
                                      </p:cBhvr>
                                      <p:tavLst>
                                        <p:tav tm="0">
                                          <p:val>
                                            <p:strVal val="#ppt_y-0.4"/>
                                          </p:val>
                                        </p:tav>
                                        <p:tav tm="100000">
                                          <p:val>
                                            <p:strVal val="#ppt_y+0.1"/>
                                          </p:val>
                                        </p:tav>
                                      </p:tavLst>
                                    </p:anim>
                                    <p:anim calcmode="lin" valueType="num">
                                      <p:cBhvr>
                                        <p:cTn id="3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3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childTnLst>
                          </p:cTn>
                        </p:par>
                        <p:par>
                          <p:cTn id="33" fill="hold">
                            <p:stCondLst>
                              <p:cond delay="3500"/>
                            </p:stCondLst>
                            <p:childTnLst>
                              <p:par>
                                <p:cTn id="34" presetID="41" presetClass="entr" presetSubtype="0" fill="hold" grpId="0" nodeType="afterEffect">
                                  <p:stCondLst>
                                    <p:cond delay="0"/>
                                  </p:stCondLst>
                                  <p:iterate type="lt">
                                    <p:tmPct val="10000"/>
                                  </p:iterate>
                                  <p:childTnLst>
                                    <p:set>
                                      <p:cBhvr>
                                        <p:cTn id="35" dur="1" fill="hold">
                                          <p:stCondLst>
                                            <p:cond delay="0"/>
                                          </p:stCondLst>
                                        </p:cTn>
                                        <p:tgtEl>
                                          <p:spTgt spid="5"/>
                                        </p:tgtEl>
                                        <p:attrNameLst>
                                          <p:attrName>style.visibility</p:attrName>
                                        </p:attrNameLst>
                                      </p:cBhvr>
                                      <p:to>
                                        <p:strVal val="visible"/>
                                      </p:to>
                                    </p:set>
                                    <p:anim calcmode="lin" valueType="num">
                                      <p:cBhvr>
                                        <p:cTn id="36"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5"/>
                                        </p:tgtEl>
                                        <p:attrNameLst>
                                          <p:attrName>ppt_y</p:attrName>
                                        </p:attrNameLst>
                                      </p:cBhvr>
                                      <p:tavLst>
                                        <p:tav tm="0">
                                          <p:val>
                                            <p:strVal val="#ppt_y"/>
                                          </p:val>
                                        </p:tav>
                                        <p:tav tm="100000">
                                          <p:val>
                                            <p:strVal val="#ppt_y"/>
                                          </p:val>
                                        </p:tav>
                                      </p:tavLst>
                                    </p:anim>
                                    <p:anim calcmode="lin" valueType="num">
                                      <p:cBhvr>
                                        <p:cTn id="38"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2"/>
          <p:cNvSpPr>
            <a:spLocks noChangeArrowheads="1"/>
          </p:cNvSpPr>
          <p:nvPr/>
        </p:nvSpPr>
        <p:spPr bwMode="auto">
          <a:xfrm>
            <a:off x="6108900" y="1842035"/>
            <a:ext cx="968522" cy="1933750"/>
          </a:xfrm>
          <a:custGeom>
            <a:avLst/>
            <a:gdLst>
              <a:gd name="T0" fmla="*/ 0 w 498"/>
              <a:gd name="T1" fmla="*/ 0 h 994"/>
              <a:gd name="T2" fmla="*/ 498 w 498"/>
              <a:gd name="T3" fmla="*/ 498 h 994"/>
              <a:gd name="T4" fmla="*/ 0 w 498"/>
              <a:gd name="T5" fmla="*/ 994 h 994"/>
              <a:gd name="T6" fmla="*/ 0 w 498"/>
              <a:gd name="T7" fmla="*/ 0 h 994"/>
              <a:gd name="T8" fmla="*/ 0 60000 65536"/>
              <a:gd name="T9" fmla="*/ 0 60000 65536"/>
              <a:gd name="T10" fmla="*/ 0 60000 65536"/>
              <a:gd name="T11" fmla="*/ 0 60000 65536"/>
              <a:gd name="T12" fmla="*/ 0 w 498"/>
              <a:gd name="T13" fmla="*/ 0 h 994"/>
              <a:gd name="T14" fmla="*/ 498 w 498"/>
              <a:gd name="T15" fmla="*/ 994 h 994"/>
            </a:gdLst>
            <a:ahLst/>
            <a:cxnLst>
              <a:cxn ang="T8">
                <a:pos x="T0" y="T1"/>
              </a:cxn>
              <a:cxn ang="T9">
                <a:pos x="T2" y="T3"/>
              </a:cxn>
              <a:cxn ang="T10">
                <a:pos x="T4" y="T5"/>
              </a:cxn>
              <a:cxn ang="T11">
                <a:pos x="T6" y="T7"/>
              </a:cxn>
            </a:cxnLst>
            <a:rect l="T12" t="T13" r="T14" b="T15"/>
            <a:pathLst>
              <a:path w="498" h="994">
                <a:moveTo>
                  <a:pt x="0" y="0"/>
                </a:moveTo>
                <a:lnTo>
                  <a:pt x="498" y="498"/>
                </a:lnTo>
                <a:lnTo>
                  <a:pt x="0" y="994"/>
                </a:lnTo>
                <a:lnTo>
                  <a:pt x="0" y="0"/>
                </a:lnTo>
                <a:close/>
              </a:path>
            </a:pathLst>
          </a:custGeom>
          <a:solidFill>
            <a:srgbClr val="1A9CA7"/>
          </a:solidFill>
          <a:ln>
            <a:noFill/>
          </a:ln>
          <a:effectLst/>
          <a:scene3d>
            <a:camera prst="orthographicFront">
              <a:rot lat="0" lon="0" rev="0"/>
            </a:camera>
            <a:lightRig rig="glow" dir="t">
              <a:rot lat="0" lon="0" rev="4800000"/>
            </a:lightRig>
          </a:scene3d>
          <a:sp3d prstMaterial="matte">
            <a:bevelT w="0" h="0"/>
          </a:sp3d>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zh-CN" sz="1600">
              <a:solidFill>
                <a:srgbClr val="000000"/>
              </a:solidFill>
              <a:latin typeface="Arial"/>
              <a:ea typeface="微软雅黑"/>
              <a:sym typeface="Arial"/>
            </a:endParaRPr>
          </a:p>
        </p:txBody>
      </p:sp>
      <p:sp>
        <p:nvSpPr>
          <p:cNvPr id="3" name="Freeform 13"/>
          <p:cNvSpPr>
            <a:spLocks noChangeArrowheads="1"/>
          </p:cNvSpPr>
          <p:nvPr/>
        </p:nvSpPr>
        <p:spPr bwMode="auto">
          <a:xfrm>
            <a:off x="5019798" y="3882784"/>
            <a:ext cx="964632" cy="1933750"/>
          </a:xfrm>
          <a:custGeom>
            <a:avLst/>
            <a:gdLst>
              <a:gd name="T0" fmla="*/ 496 w 496"/>
              <a:gd name="T1" fmla="*/ 994 h 994"/>
              <a:gd name="T2" fmla="*/ 0 w 496"/>
              <a:gd name="T3" fmla="*/ 498 h 994"/>
              <a:gd name="T4" fmla="*/ 496 w 496"/>
              <a:gd name="T5" fmla="*/ 0 h 994"/>
              <a:gd name="T6" fmla="*/ 496 w 496"/>
              <a:gd name="T7" fmla="*/ 994 h 994"/>
              <a:gd name="T8" fmla="*/ 0 60000 65536"/>
              <a:gd name="T9" fmla="*/ 0 60000 65536"/>
              <a:gd name="T10" fmla="*/ 0 60000 65536"/>
              <a:gd name="T11" fmla="*/ 0 60000 65536"/>
              <a:gd name="T12" fmla="*/ 0 w 496"/>
              <a:gd name="T13" fmla="*/ 0 h 994"/>
              <a:gd name="T14" fmla="*/ 496 w 496"/>
              <a:gd name="T15" fmla="*/ 994 h 994"/>
            </a:gdLst>
            <a:ahLst/>
            <a:cxnLst>
              <a:cxn ang="T8">
                <a:pos x="T0" y="T1"/>
              </a:cxn>
              <a:cxn ang="T9">
                <a:pos x="T2" y="T3"/>
              </a:cxn>
              <a:cxn ang="T10">
                <a:pos x="T4" y="T5"/>
              </a:cxn>
              <a:cxn ang="T11">
                <a:pos x="T6" y="T7"/>
              </a:cxn>
            </a:cxnLst>
            <a:rect l="T12" t="T13" r="T14" b="T15"/>
            <a:pathLst>
              <a:path w="496" h="994">
                <a:moveTo>
                  <a:pt x="496" y="994"/>
                </a:moveTo>
                <a:lnTo>
                  <a:pt x="0" y="498"/>
                </a:lnTo>
                <a:lnTo>
                  <a:pt x="496" y="0"/>
                </a:lnTo>
                <a:lnTo>
                  <a:pt x="496" y="994"/>
                </a:lnTo>
                <a:close/>
              </a:path>
            </a:pathLst>
          </a:custGeom>
          <a:solidFill>
            <a:srgbClr val="F04A6A"/>
          </a:solidFill>
          <a:ln>
            <a:noFill/>
          </a:ln>
          <a:effectLst/>
          <a:scene3d>
            <a:camera prst="orthographicFront">
              <a:rot lat="0" lon="0" rev="0"/>
            </a:camera>
            <a:lightRig rig="glow" dir="t">
              <a:rot lat="0" lon="0" rev="4800000"/>
            </a:lightRig>
          </a:scene3d>
          <a:sp3d prstMaterial="matte">
            <a:bevelT w="0" h="0"/>
          </a:sp3d>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zh-CN" sz="1600">
              <a:solidFill>
                <a:srgbClr val="000000"/>
              </a:solidFill>
              <a:latin typeface="Arial"/>
              <a:ea typeface="微软雅黑"/>
              <a:sym typeface="Arial"/>
            </a:endParaRPr>
          </a:p>
        </p:txBody>
      </p:sp>
      <p:sp>
        <p:nvSpPr>
          <p:cNvPr id="6" name="TextBox 682"/>
          <p:cNvSpPr>
            <a:spLocks noChangeArrowheads="1"/>
          </p:cNvSpPr>
          <p:nvPr/>
        </p:nvSpPr>
        <p:spPr bwMode="auto">
          <a:xfrm>
            <a:off x="6300102" y="2572322"/>
            <a:ext cx="3465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en-US" altLang="zh-CN" dirty="0">
                <a:solidFill>
                  <a:schemeClr val="bg1"/>
                </a:solidFill>
                <a:latin typeface="Arial"/>
                <a:ea typeface="微软雅黑"/>
                <a:sym typeface="Arial"/>
              </a:rPr>
              <a:t>A</a:t>
            </a:r>
            <a:endParaRPr lang="zh-CN" altLang="en-US" dirty="0">
              <a:solidFill>
                <a:schemeClr val="bg1"/>
              </a:solidFill>
              <a:latin typeface="Arial"/>
              <a:ea typeface="微软雅黑"/>
              <a:sym typeface="Arial"/>
            </a:endParaRPr>
          </a:p>
        </p:txBody>
      </p:sp>
      <p:sp>
        <p:nvSpPr>
          <p:cNvPr id="9" name="TextBox 682"/>
          <p:cNvSpPr>
            <a:spLocks noChangeArrowheads="1"/>
          </p:cNvSpPr>
          <p:nvPr/>
        </p:nvSpPr>
        <p:spPr bwMode="auto">
          <a:xfrm>
            <a:off x="5505035" y="4612989"/>
            <a:ext cx="338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en-US" altLang="zh-CN" dirty="0">
                <a:solidFill>
                  <a:schemeClr val="bg1"/>
                </a:solidFill>
                <a:latin typeface="Arial"/>
                <a:ea typeface="微软雅黑"/>
                <a:sym typeface="Arial"/>
              </a:rPr>
              <a:t>B</a:t>
            </a:r>
            <a:endParaRPr lang="zh-CN" altLang="en-US" dirty="0">
              <a:solidFill>
                <a:schemeClr val="bg1"/>
              </a:solidFill>
              <a:latin typeface="Arial"/>
              <a:ea typeface="微软雅黑"/>
              <a:sym typeface="Arial"/>
            </a:endParaRPr>
          </a:p>
        </p:txBody>
      </p:sp>
      <p:sp>
        <p:nvSpPr>
          <p:cNvPr id="10" name="矩形 9"/>
          <p:cNvSpPr/>
          <p:nvPr/>
        </p:nvSpPr>
        <p:spPr>
          <a:xfrm>
            <a:off x="7279680" y="1842035"/>
            <a:ext cx="3468983" cy="2040751"/>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11" name="矩形 10"/>
          <p:cNvSpPr/>
          <p:nvPr/>
        </p:nvSpPr>
        <p:spPr>
          <a:xfrm>
            <a:off x="1443336" y="3775785"/>
            <a:ext cx="3499537" cy="2164683"/>
          </a:xfrm>
          <a:prstGeom prst="rect">
            <a:avLst/>
          </a:prstGeom>
          <a:blipFill dpi="0" rotWithShape="1">
            <a:blip r:embed="rId4"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13" name="矩形 12"/>
          <p:cNvSpPr/>
          <p:nvPr/>
        </p:nvSpPr>
        <p:spPr>
          <a:xfrm>
            <a:off x="5182930" y="556550"/>
            <a:ext cx="1826141" cy="584775"/>
          </a:xfrm>
          <a:prstGeom prst="rect">
            <a:avLst/>
          </a:prstGeom>
        </p:spPr>
        <p:txBody>
          <a:bodyPr wrap="none">
            <a:spAutoFit/>
          </a:bodyPr>
          <a:lstStyle/>
          <a:p>
            <a:r>
              <a:rPr lang="zh-CN" altLang="en-US" sz="3200" dirty="0">
                <a:solidFill>
                  <a:srgbClr val="1A9CA7"/>
                </a:solidFill>
                <a:latin typeface="Arial"/>
                <a:ea typeface="微软雅黑"/>
                <a:cs typeface="黑体" panose="02010609060101010101" charset="-122"/>
                <a:sym typeface="Arial"/>
              </a:rPr>
              <a:t>病史介绍</a:t>
            </a:r>
          </a:p>
        </p:txBody>
      </p:sp>
      <p:sp>
        <p:nvSpPr>
          <p:cNvPr id="25" name="Text Box 6"/>
          <p:cNvSpPr txBox="1">
            <a:spLocks noChangeArrowheads="1"/>
          </p:cNvSpPr>
          <p:nvPr/>
        </p:nvSpPr>
        <p:spPr bwMode="auto">
          <a:xfrm>
            <a:off x="1467320" y="1651746"/>
            <a:ext cx="4176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b="1">
                <a:solidFill>
                  <a:srgbClr val="0000FF"/>
                </a:solidFill>
                <a:latin typeface="Verdana" panose="020B0604030504040204" charset="0"/>
                <a:ea typeface="宋体" panose="02010600030101010101" pitchFamily="2" charset="-122"/>
              </a:defRPr>
            </a:lvl1pPr>
            <a:lvl2pPr>
              <a:defRPr sz="3600" b="1">
                <a:solidFill>
                  <a:srgbClr val="0000FF"/>
                </a:solidFill>
                <a:latin typeface="Verdana" panose="020B0604030504040204" charset="0"/>
                <a:ea typeface="宋体" panose="02010600030101010101" pitchFamily="2" charset="-122"/>
              </a:defRPr>
            </a:lvl2pPr>
            <a:lvl3pPr>
              <a:defRPr sz="3600" b="1">
                <a:solidFill>
                  <a:srgbClr val="0000FF"/>
                </a:solidFill>
                <a:latin typeface="Verdana" panose="020B0604030504040204" charset="0"/>
                <a:ea typeface="宋体" panose="02010600030101010101" pitchFamily="2" charset="-122"/>
              </a:defRPr>
            </a:lvl3pPr>
            <a:lvl4pPr>
              <a:defRPr sz="3600" b="1">
                <a:solidFill>
                  <a:srgbClr val="0000FF"/>
                </a:solidFill>
                <a:latin typeface="Verdana" panose="020B0604030504040204" charset="0"/>
                <a:ea typeface="宋体" panose="02010600030101010101" pitchFamily="2" charset="-122"/>
              </a:defRPr>
            </a:lvl4pPr>
            <a:lvl5pPr>
              <a:defRPr sz="3600" b="1">
                <a:solidFill>
                  <a:srgbClr val="0000FF"/>
                </a:solidFill>
                <a:latin typeface="Verdana" panose="020B0604030504040204" charset="0"/>
                <a:ea typeface="宋体" panose="02010600030101010101" pitchFamily="2" charset="-122"/>
              </a:defRPr>
            </a:lvl5pPr>
            <a:lvl6pPr fontAlgn="base">
              <a:spcBef>
                <a:spcPct val="20000"/>
              </a:spcBef>
              <a:spcAft>
                <a:spcPct val="0"/>
              </a:spcAft>
              <a:buFont typeface="Arial" panose="020B0604020202020204" pitchFamily="34" charset="0"/>
              <a:defRPr sz="3600" b="1">
                <a:solidFill>
                  <a:srgbClr val="0000FF"/>
                </a:solidFill>
                <a:latin typeface="Verdana" panose="020B0604030504040204" charset="0"/>
                <a:ea typeface="宋体" panose="02010600030101010101" pitchFamily="2" charset="-122"/>
              </a:defRPr>
            </a:lvl6pPr>
            <a:lvl7pPr fontAlgn="base">
              <a:spcBef>
                <a:spcPct val="20000"/>
              </a:spcBef>
              <a:spcAft>
                <a:spcPct val="0"/>
              </a:spcAft>
              <a:buFont typeface="Arial" panose="020B0604020202020204" pitchFamily="34" charset="0"/>
              <a:defRPr sz="3600" b="1">
                <a:solidFill>
                  <a:srgbClr val="0000FF"/>
                </a:solidFill>
                <a:latin typeface="Verdana" panose="020B0604030504040204" charset="0"/>
                <a:ea typeface="宋体" panose="02010600030101010101" pitchFamily="2" charset="-122"/>
              </a:defRPr>
            </a:lvl7pPr>
            <a:lvl8pPr fontAlgn="base">
              <a:spcBef>
                <a:spcPct val="20000"/>
              </a:spcBef>
              <a:spcAft>
                <a:spcPct val="0"/>
              </a:spcAft>
              <a:buFont typeface="Arial" panose="020B0604020202020204" pitchFamily="34" charset="0"/>
              <a:defRPr sz="3600" b="1">
                <a:solidFill>
                  <a:srgbClr val="0000FF"/>
                </a:solidFill>
                <a:latin typeface="Verdana" panose="020B0604030504040204" charset="0"/>
                <a:ea typeface="宋体" panose="02010600030101010101" pitchFamily="2" charset="-122"/>
              </a:defRPr>
            </a:lvl8pPr>
            <a:lvl9pPr fontAlgn="base">
              <a:spcBef>
                <a:spcPct val="20000"/>
              </a:spcBef>
              <a:spcAft>
                <a:spcPct val="0"/>
              </a:spcAft>
              <a:buFont typeface="Arial" panose="020B0604020202020204" pitchFamily="34" charset="0"/>
              <a:defRPr sz="3600" b="1">
                <a:solidFill>
                  <a:srgbClr val="0000FF"/>
                </a:solidFill>
                <a:latin typeface="Verdana" panose="020B0604030504040204" charset="0"/>
                <a:ea typeface="宋体" panose="02010600030101010101" pitchFamily="2" charset="-122"/>
              </a:defRPr>
            </a:lvl9pPr>
          </a:lstStyle>
          <a:p>
            <a:pPr>
              <a:spcBef>
                <a:spcPct val="50000"/>
              </a:spcBef>
            </a:pPr>
            <a:r>
              <a:rPr lang="zh-CN" altLang="en-US" sz="2400" b="0" dirty="0">
                <a:solidFill>
                  <a:srgbClr val="1A9CA7"/>
                </a:solidFill>
                <a:latin typeface="Arial"/>
                <a:ea typeface="微软雅黑"/>
                <a:sym typeface="Arial"/>
              </a:rPr>
              <a:t>一般资料</a:t>
            </a:r>
            <a:r>
              <a:rPr lang="zh-CN" altLang="en-US" sz="1800" b="0" dirty="0">
                <a:solidFill>
                  <a:srgbClr val="1A9CA7"/>
                </a:solidFill>
                <a:latin typeface="Arial"/>
                <a:ea typeface="微软雅黑"/>
                <a:sym typeface="Arial"/>
              </a:rPr>
              <a:t> </a:t>
            </a:r>
          </a:p>
        </p:txBody>
      </p:sp>
      <p:sp>
        <p:nvSpPr>
          <p:cNvPr id="26" name="Rectangle 10"/>
          <p:cNvSpPr>
            <a:spLocks noChangeArrowheads="1"/>
          </p:cNvSpPr>
          <p:nvPr/>
        </p:nvSpPr>
        <p:spPr bwMode="auto">
          <a:xfrm>
            <a:off x="1443336" y="2231401"/>
            <a:ext cx="3405188" cy="1365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4300" indent="-114300">
              <a:defRPr sz="3600" b="1">
                <a:solidFill>
                  <a:srgbClr val="0000FF"/>
                </a:solidFill>
                <a:latin typeface="Verdana" panose="020B0604030504040204" charset="0"/>
                <a:ea typeface="宋体" panose="02010600030101010101" pitchFamily="2" charset="-122"/>
              </a:defRPr>
            </a:lvl1pPr>
            <a:lvl2pPr>
              <a:defRPr sz="3600" b="1">
                <a:solidFill>
                  <a:srgbClr val="0000FF"/>
                </a:solidFill>
                <a:latin typeface="Verdana" panose="020B0604030504040204" charset="0"/>
                <a:ea typeface="宋体" panose="02010600030101010101" pitchFamily="2" charset="-122"/>
              </a:defRPr>
            </a:lvl2pPr>
            <a:lvl3pPr>
              <a:defRPr sz="3600" b="1">
                <a:solidFill>
                  <a:srgbClr val="0000FF"/>
                </a:solidFill>
                <a:latin typeface="Verdana" panose="020B0604030504040204" charset="0"/>
                <a:ea typeface="宋体" panose="02010600030101010101" pitchFamily="2" charset="-122"/>
              </a:defRPr>
            </a:lvl3pPr>
            <a:lvl4pPr>
              <a:defRPr sz="3600" b="1">
                <a:solidFill>
                  <a:srgbClr val="0000FF"/>
                </a:solidFill>
                <a:latin typeface="Verdana" panose="020B0604030504040204" charset="0"/>
                <a:ea typeface="宋体" panose="02010600030101010101" pitchFamily="2" charset="-122"/>
              </a:defRPr>
            </a:lvl4pPr>
            <a:lvl5pPr>
              <a:defRPr sz="3600" b="1">
                <a:solidFill>
                  <a:srgbClr val="0000FF"/>
                </a:solidFill>
                <a:latin typeface="Verdana" panose="020B0604030504040204" charset="0"/>
                <a:ea typeface="宋体" panose="02010600030101010101" pitchFamily="2" charset="-122"/>
              </a:defRPr>
            </a:lvl5pPr>
            <a:lvl6pPr fontAlgn="base">
              <a:spcBef>
                <a:spcPct val="20000"/>
              </a:spcBef>
              <a:spcAft>
                <a:spcPct val="0"/>
              </a:spcAft>
              <a:buFont typeface="Arial" panose="020B0604020202020204" pitchFamily="34" charset="0"/>
              <a:defRPr sz="3600" b="1">
                <a:solidFill>
                  <a:srgbClr val="0000FF"/>
                </a:solidFill>
                <a:latin typeface="Verdana" panose="020B0604030504040204" charset="0"/>
                <a:ea typeface="宋体" panose="02010600030101010101" pitchFamily="2" charset="-122"/>
              </a:defRPr>
            </a:lvl6pPr>
            <a:lvl7pPr fontAlgn="base">
              <a:spcBef>
                <a:spcPct val="20000"/>
              </a:spcBef>
              <a:spcAft>
                <a:spcPct val="0"/>
              </a:spcAft>
              <a:buFont typeface="Arial" panose="020B0604020202020204" pitchFamily="34" charset="0"/>
              <a:defRPr sz="3600" b="1">
                <a:solidFill>
                  <a:srgbClr val="0000FF"/>
                </a:solidFill>
                <a:latin typeface="Verdana" panose="020B0604030504040204" charset="0"/>
                <a:ea typeface="宋体" panose="02010600030101010101" pitchFamily="2" charset="-122"/>
              </a:defRPr>
            </a:lvl7pPr>
            <a:lvl8pPr fontAlgn="base">
              <a:spcBef>
                <a:spcPct val="20000"/>
              </a:spcBef>
              <a:spcAft>
                <a:spcPct val="0"/>
              </a:spcAft>
              <a:buFont typeface="Arial" panose="020B0604020202020204" pitchFamily="34" charset="0"/>
              <a:defRPr sz="3600" b="1">
                <a:solidFill>
                  <a:srgbClr val="0000FF"/>
                </a:solidFill>
                <a:latin typeface="Verdana" panose="020B0604030504040204" charset="0"/>
                <a:ea typeface="宋体" panose="02010600030101010101" pitchFamily="2" charset="-122"/>
              </a:defRPr>
            </a:lvl8pPr>
            <a:lvl9pPr fontAlgn="base">
              <a:spcBef>
                <a:spcPct val="20000"/>
              </a:spcBef>
              <a:spcAft>
                <a:spcPct val="0"/>
              </a:spcAft>
              <a:buFont typeface="Arial" panose="020B0604020202020204" pitchFamily="34" charset="0"/>
              <a:defRPr sz="3600" b="1">
                <a:solidFill>
                  <a:srgbClr val="0000FF"/>
                </a:solidFill>
                <a:latin typeface="Verdana" panose="020B0604030504040204" charset="0"/>
                <a:ea typeface="宋体" panose="02010600030101010101" pitchFamily="2" charset="-122"/>
              </a:defRPr>
            </a:lvl9pPr>
          </a:lstStyle>
          <a:p>
            <a:pPr>
              <a:lnSpc>
                <a:spcPct val="160000"/>
              </a:lnSpc>
              <a:spcBef>
                <a:spcPct val="0"/>
              </a:spcBef>
            </a:pPr>
            <a:r>
              <a:rPr lang="en-US" altLang="zh-CN" sz="1800" b="0" dirty="0">
                <a:solidFill>
                  <a:schemeClr val="tx1">
                    <a:lumMod val="65000"/>
                    <a:lumOff val="35000"/>
                  </a:schemeClr>
                </a:solidFill>
                <a:latin typeface="Arial"/>
                <a:ea typeface="微软雅黑"/>
                <a:sym typeface="Arial"/>
              </a:rPr>
              <a:t>35</a:t>
            </a:r>
            <a:r>
              <a:rPr lang="zh-CN" altLang="en-US" sz="1800" b="0" dirty="0">
                <a:solidFill>
                  <a:schemeClr val="tx1">
                    <a:lumMod val="65000"/>
                    <a:lumOff val="35000"/>
                  </a:schemeClr>
                </a:solidFill>
                <a:latin typeface="Arial"/>
                <a:ea typeface="微软雅黑"/>
                <a:sym typeface="Arial"/>
              </a:rPr>
              <a:t>床  胡长江 男 </a:t>
            </a:r>
            <a:r>
              <a:rPr lang="en-US" altLang="zh-CN" sz="1800" b="0" dirty="0">
                <a:solidFill>
                  <a:schemeClr val="tx1">
                    <a:lumMod val="65000"/>
                    <a:lumOff val="35000"/>
                  </a:schemeClr>
                </a:solidFill>
                <a:latin typeface="Arial"/>
                <a:ea typeface="微软雅黑"/>
                <a:sym typeface="Arial"/>
              </a:rPr>
              <a:t>60</a:t>
            </a:r>
            <a:r>
              <a:rPr lang="zh-CN" altLang="en-US" sz="1800" b="0" dirty="0">
                <a:solidFill>
                  <a:schemeClr val="tx1">
                    <a:lumMod val="65000"/>
                    <a:lumOff val="35000"/>
                  </a:schemeClr>
                </a:solidFill>
                <a:latin typeface="Arial"/>
                <a:ea typeface="微软雅黑"/>
                <a:sym typeface="Arial"/>
              </a:rPr>
              <a:t>岁 </a:t>
            </a:r>
          </a:p>
          <a:p>
            <a:pPr>
              <a:lnSpc>
                <a:spcPct val="160000"/>
              </a:lnSpc>
              <a:spcBef>
                <a:spcPct val="0"/>
              </a:spcBef>
            </a:pPr>
            <a:r>
              <a:rPr lang="zh-CN" altLang="en-US" sz="1800" b="0" dirty="0">
                <a:solidFill>
                  <a:schemeClr val="tx1">
                    <a:lumMod val="65000"/>
                    <a:lumOff val="35000"/>
                  </a:schemeClr>
                </a:solidFill>
                <a:latin typeface="Arial"/>
                <a:ea typeface="微软雅黑"/>
                <a:sym typeface="Arial"/>
              </a:rPr>
              <a:t>退休职工  小学文化</a:t>
            </a:r>
          </a:p>
          <a:p>
            <a:pPr>
              <a:lnSpc>
                <a:spcPct val="160000"/>
              </a:lnSpc>
              <a:spcBef>
                <a:spcPct val="0"/>
              </a:spcBef>
            </a:pPr>
            <a:r>
              <a:rPr lang="zh-CN" altLang="en-US" sz="1800" b="0" dirty="0">
                <a:solidFill>
                  <a:schemeClr val="tx1">
                    <a:lumMod val="65000"/>
                    <a:lumOff val="35000"/>
                  </a:schemeClr>
                </a:solidFill>
                <a:latin typeface="Arial"/>
                <a:ea typeface="微软雅黑"/>
                <a:sym typeface="Arial"/>
              </a:rPr>
              <a:t>责任护士：虞锦涛 </a:t>
            </a:r>
          </a:p>
        </p:txBody>
      </p:sp>
      <p:sp>
        <p:nvSpPr>
          <p:cNvPr id="27" name="Text Box 13"/>
          <p:cNvSpPr txBox="1">
            <a:spLocks noChangeArrowheads="1"/>
          </p:cNvSpPr>
          <p:nvPr/>
        </p:nvSpPr>
        <p:spPr bwMode="auto">
          <a:xfrm>
            <a:off x="7372697" y="4082862"/>
            <a:ext cx="34369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b="1">
                <a:solidFill>
                  <a:srgbClr val="0000FF"/>
                </a:solidFill>
                <a:latin typeface="Verdana" panose="020B0604030504040204" charset="0"/>
                <a:ea typeface="宋体" panose="02010600030101010101" pitchFamily="2" charset="-122"/>
              </a:defRPr>
            </a:lvl1pPr>
            <a:lvl2pPr>
              <a:defRPr sz="3600" b="1">
                <a:solidFill>
                  <a:srgbClr val="0000FF"/>
                </a:solidFill>
                <a:latin typeface="Verdana" panose="020B0604030504040204" charset="0"/>
                <a:ea typeface="宋体" panose="02010600030101010101" pitchFamily="2" charset="-122"/>
              </a:defRPr>
            </a:lvl2pPr>
            <a:lvl3pPr>
              <a:defRPr sz="3600" b="1">
                <a:solidFill>
                  <a:srgbClr val="0000FF"/>
                </a:solidFill>
                <a:latin typeface="Verdana" panose="020B0604030504040204" charset="0"/>
                <a:ea typeface="宋体" panose="02010600030101010101" pitchFamily="2" charset="-122"/>
              </a:defRPr>
            </a:lvl3pPr>
            <a:lvl4pPr>
              <a:defRPr sz="3600" b="1">
                <a:solidFill>
                  <a:srgbClr val="0000FF"/>
                </a:solidFill>
                <a:latin typeface="Verdana" panose="020B0604030504040204" charset="0"/>
                <a:ea typeface="宋体" panose="02010600030101010101" pitchFamily="2" charset="-122"/>
              </a:defRPr>
            </a:lvl4pPr>
            <a:lvl5pPr>
              <a:defRPr sz="3600" b="1">
                <a:solidFill>
                  <a:srgbClr val="0000FF"/>
                </a:solidFill>
                <a:latin typeface="Verdana" panose="020B0604030504040204" charset="0"/>
                <a:ea typeface="宋体" panose="02010600030101010101" pitchFamily="2" charset="-122"/>
              </a:defRPr>
            </a:lvl5pPr>
            <a:lvl6pPr fontAlgn="base">
              <a:spcBef>
                <a:spcPct val="20000"/>
              </a:spcBef>
              <a:spcAft>
                <a:spcPct val="0"/>
              </a:spcAft>
              <a:buFont typeface="Arial" panose="020B0604020202020204" pitchFamily="34" charset="0"/>
              <a:defRPr sz="3600" b="1">
                <a:solidFill>
                  <a:srgbClr val="0000FF"/>
                </a:solidFill>
                <a:latin typeface="Verdana" panose="020B0604030504040204" charset="0"/>
                <a:ea typeface="宋体" panose="02010600030101010101" pitchFamily="2" charset="-122"/>
              </a:defRPr>
            </a:lvl6pPr>
            <a:lvl7pPr fontAlgn="base">
              <a:spcBef>
                <a:spcPct val="20000"/>
              </a:spcBef>
              <a:spcAft>
                <a:spcPct val="0"/>
              </a:spcAft>
              <a:buFont typeface="Arial" panose="020B0604020202020204" pitchFamily="34" charset="0"/>
              <a:defRPr sz="3600" b="1">
                <a:solidFill>
                  <a:srgbClr val="0000FF"/>
                </a:solidFill>
                <a:latin typeface="Verdana" panose="020B0604030504040204" charset="0"/>
                <a:ea typeface="宋体" panose="02010600030101010101" pitchFamily="2" charset="-122"/>
              </a:defRPr>
            </a:lvl7pPr>
            <a:lvl8pPr fontAlgn="base">
              <a:spcBef>
                <a:spcPct val="20000"/>
              </a:spcBef>
              <a:spcAft>
                <a:spcPct val="0"/>
              </a:spcAft>
              <a:buFont typeface="Arial" panose="020B0604020202020204" pitchFamily="34" charset="0"/>
              <a:defRPr sz="3600" b="1">
                <a:solidFill>
                  <a:srgbClr val="0000FF"/>
                </a:solidFill>
                <a:latin typeface="Verdana" panose="020B0604030504040204" charset="0"/>
                <a:ea typeface="宋体" panose="02010600030101010101" pitchFamily="2" charset="-122"/>
              </a:defRPr>
            </a:lvl8pPr>
            <a:lvl9pPr fontAlgn="base">
              <a:spcBef>
                <a:spcPct val="20000"/>
              </a:spcBef>
              <a:spcAft>
                <a:spcPct val="0"/>
              </a:spcAft>
              <a:buFont typeface="Arial" panose="020B0604020202020204" pitchFamily="34" charset="0"/>
              <a:defRPr sz="3600" b="1">
                <a:solidFill>
                  <a:srgbClr val="0000FF"/>
                </a:solidFill>
                <a:latin typeface="Verdana" panose="020B0604030504040204" charset="0"/>
                <a:ea typeface="宋体" panose="02010600030101010101" pitchFamily="2" charset="-122"/>
              </a:defRPr>
            </a:lvl9pPr>
          </a:lstStyle>
          <a:p>
            <a:pPr algn="r">
              <a:spcBef>
                <a:spcPct val="50000"/>
              </a:spcBef>
            </a:pPr>
            <a:r>
              <a:rPr lang="zh-CN" altLang="en-US" sz="2400" b="0" dirty="0">
                <a:solidFill>
                  <a:srgbClr val="1A9CA7"/>
                </a:solidFill>
                <a:latin typeface="Arial"/>
                <a:ea typeface="微软雅黑"/>
                <a:sym typeface="Arial"/>
              </a:rPr>
              <a:t>主要诊断</a:t>
            </a:r>
            <a:r>
              <a:rPr lang="zh-CN" altLang="en-US" sz="1800" b="0" dirty="0">
                <a:solidFill>
                  <a:srgbClr val="1A9CA7"/>
                </a:solidFill>
                <a:latin typeface="Arial"/>
                <a:ea typeface="微软雅黑"/>
                <a:sym typeface="Arial"/>
              </a:rPr>
              <a:t> </a:t>
            </a:r>
          </a:p>
        </p:txBody>
      </p:sp>
      <p:sp>
        <p:nvSpPr>
          <p:cNvPr id="28" name="Rectangle 17"/>
          <p:cNvSpPr>
            <a:spLocks noChangeArrowheads="1"/>
          </p:cNvSpPr>
          <p:nvPr/>
        </p:nvSpPr>
        <p:spPr bwMode="auto">
          <a:xfrm>
            <a:off x="7077422" y="4612989"/>
            <a:ext cx="373221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14300" indent="-114300">
              <a:defRPr sz="3600" b="1">
                <a:solidFill>
                  <a:srgbClr val="0000FF"/>
                </a:solidFill>
                <a:latin typeface="Verdana" panose="020B0604030504040204" charset="0"/>
                <a:ea typeface="宋体" panose="02010600030101010101" pitchFamily="2" charset="-122"/>
              </a:defRPr>
            </a:lvl1pPr>
            <a:lvl2pPr>
              <a:defRPr sz="3600" b="1">
                <a:solidFill>
                  <a:srgbClr val="0000FF"/>
                </a:solidFill>
                <a:latin typeface="Verdana" panose="020B0604030504040204" charset="0"/>
                <a:ea typeface="宋体" panose="02010600030101010101" pitchFamily="2" charset="-122"/>
              </a:defRPr>
            </a:lvl2pPr>
            <a:lvl3pPr>
              <a:defRPr sz="3600" b="1">
                <a:solidFill>
                  <a:srgbClr val="0000FF"/>
                </a:solidFill>
                <a:latin typeface="Verdana" panose="020B0604030504040204" charset="0"/>
                <a:ea typeface="宋体" panose="02010600030101010101" pitchFamily="2" charset="-122"/>
              </a:defRPr>
            </a:lvl3pPr>
            <a:lvl4pPr>
              <a:defRPr sz="3600" b="1">
                <a:solidFill>
                  <a:srgbClr val="0000FF"/>
                </a:solidFill>
                <a:latin typeface="Verdana" panose="020B0604030504040204" charset="0"/>
                <a:ea typeface="宋体" panose="02010600030101010101" pitchFamily="2" charset="-122"/>
              </a:defRPr>
            </a:lvl4pPr>
            <a:lvl5pPr>
              <a:defRPr sz="3600" b="1">
                <a:solidFill>
                  <a:srgbClr val="0000FF"/>
                </a:solidFill>
                <a:latin typeface="Verdana" panose="020B0604030504040204" charset="0"/>
                <a:ea typeface="宋体" panose="02010600030101010101" pitchFamily="2" charset="-122"/>
              </a:defRPr>
            </a:lvl5pPr>
            <a:lvl6pPr fontAlgn="base">
              <a:spcBef>
                <a:spcPct val="20000"/>
              </a:spcBef>
              <a:spcAft>
                <a:spcPct val="0"/>
              </a:spcAft>
              <a:buFont typeface="Arial" panose="020B0604020202020204" pitchFamily="34" charset="0"/>
              <a:defRPr sz="3600" b="1">
                <a:solidFill>
                  <a:srgbClr val="0000FF"/>
                </a:solidFill>
                <a:latin typeface="Verdana" panose="020B0604030504040204" charset="0"/>
                <a:ea typeface="宋体" panose="02010600030101010101" pitchFamily="2" charset="-122"/>
              </a:defRPr>
            </a:lvl6pPr>
            <a:lvl7pPr fontAlgn="base">
              <a:spcBef>
                <a:spcPct val="20000"/>
              </a:spcBef>
              <a:spcAft>
                <a:spcPct val="0"/>
              </a:spcAft>
              <a:buFont typeface="Arial" panose="020B0604020202020204" pitchFamily="34" charset="0"/>
              <a:defRPr sz="3600" b="1">
                <a:solidFill>
                  <a:srgbClr val="0000FF"/>
                </a:solidFill>
                <a:latin typeface="Verdana" panose="020B0604030504040204" charset="0"/>
                <a:ea typeface="宋体" panose="02010600030101010101" pitchFamily="2" charset="-122"/>
              </a:defRPr>
            </a:lvl7pPr>
            <a:lvl8pPr fontAlgn="base">
              <a:spcBef>
                <a:spcPct val="20000"/>
              </a:spcBef>
              <a:spcAft>
                <a:spcPct val="0"/>
              </a:spcAft>
              <a:buFont typeface="Arial" panose="020B0604020202020204" pitchFamily="34" charset="0"/>
              <a:defRPr sz="3600" b="1">
                <a:solidFill>
                  <a:srgbClr val="0000FF"/>
                </a:solidFill>
                <a:latin typeface="Verdana" panose="020B0604030504040204" charset="0"/>
                <a:ea typeface="宋体" panose="02010600030101010101" pitchFamily="2" charset="-122"/>
              </a:defRPr>
            </a:lvl8pPr>
            <a:lvl9pPr fontAlgn="base">
              <a:spcBef>
                <a:spcPct val="20000"/>
              </a:spcBef>
              <a:spcAft>
                <a:spcPct val="0"/>
              </a:spcAft>
              <a:buFont typeface="Arial" panose="020B0604020202020204" pitchFamily="34" charset="0"/>
              <a:defRPr sz="3600" b="1">
                <a:solidFill>
                  <a:srgbClr val="0000FF"/>
                </a:solidFill>
                <a:latin typeface="Verdana" panose="020B0604030504040204" charset="0"/>
                <a:ea typeface="宋体" panose="02010600030101010101" pitchFamily="2" charset="-122"/>
              </a:defRPr>
            </a:lvl9pPr>
          </a:lstStyle>
          <a:p>
            <a:pPr algn="r">
              <a:lnSpc>
                <a:spcPct val="150000"/>
              </a:lnSpc>
              <a:buClr>
                <a:schemeClr val="tx1"/>
              </a:buClr>
              <a:buFont typeface="Wingdings" panose="05000000000000000000" pitchFamily="2" charset="2"/>
              <a:buNone/>
            </a:pPr>
            <a:r>
              <a:rPr lang="en-US" altLang="zh-CN" sz="2000" b="0" dirty="0">
                <a:solidFill>
                  <a:schemeClr val="tx1">
                    <a:lumMod val="75000"/>
                    <a:lumOff val="25000"/>
                  </a:schemeClr>
                </a:solidFill>
                <a:latin typeface="Arial"/>
                <a:ea typeface="微软雅黑"/>
                <a:sym typeface="Arial"/>
              </a:rPr>
              <a:t>2</a:t>
            </a:r>
            <a:r>
              <a:rPr lang="zh-CN" altLang="en-US" sz="1800" b="0" dirty="0">
                <a:solidFill>
                  <a:schemeClr val="tx1">
                    <a:lumMod val="75000"/>
                    <a:lumOff val="25000"/>
                  </a:schemeClr>
                </a:solidFill>
                <a:latin typeface="Arial"/>
                <a:ea typeface="微软雅黑"/>
                <a:sym typeface="Arial"/>
              </a:rPr>
              <a:t>型糖尿病  </a:t>
            </a:r>
          </a:p>
          <a:p>
            <a:pPr algn="r">
              <a:lnSpc>
                <a:spcPct val="150000"/>
              </a:lnSpc>
              <a:buClr>
                <a:schemeClr val="tx1"/>
              </a:buClr>
              <a:buFont typeface="Wingdings" panose="05000000000000000000" pitchFamily="2" charset="2"/>
              <a:buNone/>
            </a:pPr>
            <a:r>
              <a:rPr lang="zh-CN" altLang="en-US" sz="1800" b="0" dirty="0">
                <a:solidFill>
                  <a:schemeClr val="tx1">
                    <a:lumMod val="75000"/>
                    <a:lumOff val="25000"/>
                  </a:schemeClr>
                </a:solidFill>
                <a:latin typeface="Arial"/>
                <a:ea typeface="微软雅黑"/>
                <a:sym typeface="Arial"/>
              </a:rPr>
              <a:t>糖尿病肾病</a:t>
            </a:r>
            <a:endParaRPr lang="en-US" altLang="zh-CN" sz="1800" b="0" dirty="0">
              <a:solidFill>
                <a:schemeClr val="tx1">
                  <a:lumMod val="75000"/>
                  <a:lumOff val="25000"/>
                </a:schemeClr>
              </a:solidFill>
              <a:latin typeface="Arial"/>
              <a:ea typeface="微软雅黑"/>
              <a:sym typeface="Arial"/>
            </a:endParaRPr>
          </a:p>
          <a:p>
            <a:pPr algn="r">
              <a:lnSpc>
                <a:spcPct val="150000"/>
              </a:lnSpc>
              <a:buClr>
                <a:schemeClr val="tx1"/>
              </a:buClr>
              <a:buFont typeface="Wingdings" panose="05000000000000000000" pitchFamily="2" charset="2"/>
              <a:buNone/>
            </a:pPr>
            <a:r>
              <a:rPr lang="zh-CN" altLang="en-US" sz="1800" b="0" dirty="0">
                <a:solidFill>
                  <a:schemeClr val="tx1">
                    <a:lumMod val="75000"/>
                    <a:lumOff val="25000"/>
                  </a:schemeClr>
                </a:solidFill>
                <a:latin typeface="Arial"/>
                <a:ea typeface="微软雅黑"/>
                <a:sym typeface="Arial"/>
              </a:rPr>
              <a:t>（高危组）高血压病</a:t>
            </a:r>
            <a:r>
              <a:rPr lang="en-US" altLang="zh-CN" sz="1800" b="0" dirty="0">
                <a:solidFill>
                  <a:schemeClr val="tx1">
                    <a:lumMod val="75000"/>
                    <a:lumOff val="25000"/>
                  </a:schemeClr>
                </a:solidFill>
                <a:latin typeface="Arial"/>
                <a:ea typeface="微软雅黑"/>
                <a:sym typeface="Arial"/>
              </a:rPr>
              <a:t>3</a:t>
            </a:r>
            <a:r>
              <a:rPr lang="zh-CN" altLang="en-US" sz="1800" b="0" dirty="0">
                <a:solidFill>
                  <a:schemeClr val="tx1">
                    <a:lumMod val="75000"/>
                    <a:lumOff val="25000"/>
                  </a:schemeClr>
                </a:solidFill>
                <a:latin typeface="Arial"/>
                <a:ea typeface="微软雅黑"/>
                <a:sym typeface="Arial"/>
              </a:rPr>
              <a:t>级</a:t>
            </a:r>
          </a:p>
        </p:txBody>
      </p:sp>
    </p:spTree>
  </p:cSld>
  <p:clrMapOvr>
    <a:masterClrMapping/>
  </p:clrMapOvr>
  <p:transition spd="slow" advTm="2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3"/>
                                        </p:tgtEl>
                                        <p:attrNameLst>
                                          <p:attrName>ppt_y</p:attrName>
                                        </p:attrNameLst>
                                      </p:cBhvr>
                                      <p:tavLst>
                                        <p:tav tm="0">
                                          <p:val>
                                            <p:strVal val="#ppt_y"/>
                                          </p:val>
                                        </p:tav>
                                        <p:tav tm="100000">
                                          <p:val>
                                            <p:strVal val="#ppt_y"/>
                                          </p:val>
                                        </p:tav>
                                      </p:tavLst>
                                    </p:anim>
                                    <p:anim calcmode="lin" valueType="num">
                                      <p:cBhvr>
                                        <p:cTn id="9"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right)">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checkerboard(across)">
                                      <p:cBhvr>
                                        <p:cTn id="26" dur="500"/>
                                        <p:tgtEl>
                                          <p:spTgt spid="11"/>
                                        </p:tgtEl>
                                      </p:cBhvr>
                                    </p:animEffect>
                                  </p:childTnLst>
                                </p:cTn>
                              </p:par>
                              <p:par>
                                <p:cTn id="27" presetID="5" presetClass="entr" presetSubtype="1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checkerboard(across)">
                                      <p:cBhvr>
                                        <p:cTn id="29" dur="500"/>
                                        <p:tgtEl>
                                          <p:spTgt spid="10"/>
                                        </p:tgtEl>
                                      </p:cBhvr>
                                    </p:animEffect>
                                  </p:childTnLst>
                                </p:cTn>
                              </p:par>
                            </p:childTnLst>
                          </p:cTn>
                        </p:par>
                        <p:par>
                          <p:cTn id="30" fill="hold">
                            <p:stCondLst>
                              <p:cond delay="500"/>
                            </p:stCondLst>
                            <p:childTnLst>
                              <p:par>
                                <p:cTn id="31" presetID="18" presetClass="entr" presetSubtype="6" fill="hold" grpId="0" nodeType="after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strips(downRight)">
                                      <p:cBhvr>
                                        <p:cTn id="33" dur="500"/>
                                        <p:tgtEl>
                                          <p:spTgt spid="25"/>
                                        </p:tgtEl>
                                      </p:cBhvr>
                                    </p:animEffect>
                                  </p:childTnLst>
                                </p:cTn>
                              </p:par>
                            </p:childTnLst>
                          </p:cTn>
                        </p:par>
                        <p:par>
                          <p:cTn id="34" fill="hold">
                            <p:stCondLst>
                              <p:cond delay="1000"/>
                            </p:stCondLst>
                            <p:childTnLst>
                              <p:par>
                                <p:cTn id="35" presetID="22" presetClass="entr" presetSubtype="1" fill="hold" grpId="0" nodeType="after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up)">
                                      <p:cBhvr>
                                        <p:cTn id="37" dur="2000"/>
                                        <p:tgtEl>
                                          <p:spTgt spid="26"/>
                                        </p:tgtEl>
                                      </p:cBhvr>
                                    </p:animEffect>
                                  </p:childTnLst>
                                </p:cTn>
                              </p:par>
                            </p:childTnLst>
                          </p:cTn>
                        </p:par>
                        <p:par>
                          <p:cTn id="38" fill="hold">
                            <p:stCondLst>
                              <p:cond delay="3000"/>
                            </p:stCondLst>
                            <p:childTnLst>
                              <p:par>
                                <p:cTn id="39" presetID="18" presetClass="entr" presetSubtype="6"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strips(downRight)">
                                      <p:cBhvr>
                                        <p:cTn id="41" dur="500"/>
                                        <p:tgtEl>
                                          <p:spTgt spid="27"/>
                                        </p:tgtEl>
                                      </p:cBhvr>
                                    </p:animEffect>
                                  </p:childTnLst>
                                </p:cTn>
                              </p:par>
                            </p:childTnLst>
                          </p:cTn>
                        </p:par>
                        <p:par>
                          <p:cTn id="42" fill="hold">
                            <p:stCondLst>
                              <p:cond delay="3500"/>
                            </p:stCondLst>
                            <p:childTnLst>
                              <p:par>
                                <p:cTn id="43" presetID="27" presetClass="entr" presetSubtype="0" fill="hold" grpId="0" nodeType="afterEffect">
                                  <p:stCondLst>
                                    <p:cond delay="0"/>
                                  </p:stCondLst>
                                  <p:iterate type="lt">
                                    <p:tmPct val="50000"/>
                                  </p:iterate>
                                  <p:childTnLst>
                                    <p:set>
                                      <p:cBhvr>
                                        <p:cTn id="44" dur="1" fill="hold">
                                          <p:stCondLst>
                                            <p:cond delay="0"/>
                                          </p:stCondLst>
                                        </p:cTn>
                                        <p:tgtEl>
                                          <p:spTgt spid="28"/>
                                        </p:tgtEl>
                                        <p:attrNameLst>
                                          <p:attrName>style.visibility</p:attrName>
                                        </p:attrNameLst>
                                      </p:cBhvr>
                                      <p:to>
                                        <p:strVal val="visible"/>
                                      </p:to>
                                    </p:set>
                                    <p:anim calcmode="discrete" valueType="clr">
                                      <p:cBhvr override="childStyle">
                                        <p:cTn id="45" dur="80"/>
                                        <p:tgtEl>
                                          <p:spTgt spid="28"/>
                                        </p:tgtEl>
                                        <p:attrNameLst>
                                          <p:attrName>style.color</p:attrName>
                                        </p:attrNameLst>
                                      </p:cBhvr>
                                      <p:tavLst>
                                        <p:tav tm="0">
                                          <p:val>
                                            <p:clrVal>
                                              <a:schemeClr val="accent2"/>
                                            </p:clrVal>
                                          </p:val>
                                        </p:tav>
                                        <p:tav tm="50000">
                                          <p:val>
                                            <p:clrVal>
                                              <a:schemeClr val="hlink"/>
                                            </p:clrVal>
                                          </p:val>
                                        </p:tav>
                                      </p:tavLst>
                                    </p:anim>
                                    <p:anim calcmode="discrete" valueType="clr">
                                      <p:cBhvr>
                                        <p:cTn id="46" dur="80"/>
                                        <p:tgtEl>
                                          <p:spTgt spid="28"/>
                                        </p:tgtEl>
                                        <p:attrNameLst>
                                          <p:attrName>fillcolor</p:attrName>
                                        </p:attrNameLst>
                                      </p:cBhvr>
                                      <p:tavLst>
                                        <p:tav tm="0">
                                          <p:val>
                                            <p:clrVal>
                                              <a:schemeClr val="accent2"/>
                                            </p:clrVal>
                                          </p:val>
                                        </p:tav>
                                        <p:tav tm="50000">
                                          <p:val>
                                            <p:clrVal>
                                              <a:schemeClr val="hlink"/>
                                            </p:clrVal>
                                          </p:val>
                                        </p:tav>
                                      </p:tavLst>
                                    </p:anim>
                                    <p:set>
                                      <p:cBhvr>
                                        <p:cTn id="47" dur="80"/>
                                        <p:tgtEl>
                                          <p:spTgt spid="2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0" grpId="0" animBg="1"/>
      <p:bldP spid="11" grpId="0" animBg="1"/>
      <p:bldP spid="13" grpId="0"/>
      <p:bldP spid="25" grpId="0"/>
      <p:bldP spid="26" grpId="0"/>
      <p:bldP spid="27" grpId="0"/>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5182930" y="556550"/>
            <a:ext cx="1826141" cy="584775"/>
          </a:xfrm>
          <a:prstGeom prst="rect">
            <a:avLst/>
          </a:prstGeom>
        </p:spPr>
        <p:txBody>
          <a:bodyPr wrap="none">
            <a:spAutoFit/>
          </a:bodyPr>
          <a:lstStyle/>
          <a:p>
            <a:r>
              <a:rPr lang="zh-CN" altLang="en-US" sz="3200" dirty="0">
                <a:solidFill>
                  <a:srgbClr val="1A9CA7"/>
                </a:solidFill>
                <a:latin typeface="Arial"/>
                <a:ea typeface="微软雅黑"/>
                <a:cs typeface="黑体" panose="02010609060101010101" charset="-122"/>
                <a:sym typeface="Arial"/>
              </a:rPr>
              <a:t>病史介绍</a:t>
            </a:r>
          </a:p>
        </p:txBody>
      </p:sp>
      <p:sp>
        <p:nvSpPr>
          <p:cNvPr id="14" name="Text Box 13"/>
          <p:cNvSpPr txBox="1">
            <a:spLocks noChangeArrowheads="1"/>
          </p:cNvSpPr>
          <p:nvPr/>
        </p:nvSpPr>
        <p:spPr bwMode="auto">
          <a:xfrm>
            <a:off x="1603118" y="1960274"/>
            <a:ext cx="1500732" cy="461665"/>
          </a:xfrm>
          <a:prstGeom prst="rect">
            <a:avLst/>
          </a:prstGeom>
          <a:noFill/>
          <a:ln w="9525" algn="ctr">
            <a:noFill/>
            <a:miter lim="800000"/>
          </a:ln>
          <a:effectLst/>
        </p:spPr>
        <p:txBody>
          <a:bodyPr wrap="none">
            <a:spAutoFit/>
          </a:bodyPr>
          <a:lstStyle>
            <a:defPPr>
              <a:defRPr lang="zh-CN"/>
            </a:defPPr>
            <a:lvl1pPr eaLnBrk="0" hangingPunct="0">
              <a:spcBef>
                <a:spcPct val="0"/>
              </a:spcBef>
              <a:defRPr sz="2400">
                <a:solidFill>
                  <a:srgbClr val="1A9CA7"/>
                </a:solidFill>
                <a:latin typeface="黑体" panose="02010609060101010101" charset="-122"/>
                <a:ea typeface="黑体" panose="02010609060101010101" charset="-122"/>
                <a:cs typeface="黑体" panose="02010609060101010101" charset="-122"/>
              </a:defRPr>
            </a:lvl1pPr>
          </a:lstStyle>
          <a:p>
            <a:r>
              <a:rPr lang="zh-CN" altLang="en-US" dirty="0">
                <a:latin typeface="Arial"/>
                <a:ea typeface="微软雅黑"/>
                <a:sym typeface="Arial"/>
              </a:rPr>
              <a:t>护理检查 </a:t>
            </a:r>
          </a:p>
        </p:txBody>
      </p:sp>
      <p:sp>
        <p:nvSpPr>
          <p:cNvPr id="15" name="Rectangle 17"/>
          <p:cNvSpPr>
            <a:spLocks noChangeArrowheads="1"/>
          </p:cNvSpPr>
          <p:nvPr/>
        </p:nvSpPr>
        <p:spPr bwMode="auto">
          <a:xfrm>
            <a:off x="1603118" y="2759093"/>
            <a:ext cx="3952555" cy="3046988"/>
          </a:xfrm>
          <a:prstGeom prst="rect">
            <a:avLst/>
          </a:prstGeom>
        </p:spPr>
        <p:txBody>
          <a:bodyPr wrap="square">
            <a:spAutoFit/>
          </a:bodyPr>
          <a:lstStyle/>
          <a:p>
            <a:pPr marL="285750" indent="-285750" algn="just">
              <a:lnSpc>
                <a:spcPct val="150000"/>
              </a:lnSpc>
              <a:buClr>
                <a:srgbClr val="1A9CA7"/>
              </a:buClr>
              <a:buSzPct val="99000"/>
              <a:buFont typeface="Wingdings" panose="05000000000000000000" pitchFamily="2" charset="2"/>
              <a:buChar char="ü"/>
            </a:pPr>
            <a:r>
              <a:rPr lang="zh-CN" altLang="en-US" sz="1600" dirty="0">
                <a:solidFill>
                  <a:schemeClr val="tx1">
                    <a:lumMod val="75000"/>
                    <a:lumOff val="25000"/>
                  </a:schemeClr>
                </a:solidFill>
                <a:latin typeface="Arial"/>
                <a:ea typeface="微软雅黑"/>
                <a:sym typeface="Arial"/>
              </a:rPr>
              <a:t>步入病房，精神正常，肥胖体型</a:t>
            </a:r>
          </a:p>
          <a:p>
            <a:pPr marL="285750" indent="-285750" algn="just">
              <a:lnSpc>
                <a:spcPct val="150000"/>
              </a:lnSpc>
              <a:buClr>
                <a:srgbClr val="1A9CA7"/>
              </a:buClr>
              <a:buFont typeface="Wingdings" panose="05000000000000000000" pitchFamily="2" charset="2"/>
              <a:buChar char="ü"/>
            </a:pPr>
            <a:r>
              <a:rPr lang="en-US" altLang="zh-CN" sz="1600" dirty="0">
                <a:solidFill>
                  <a:schemeClr val="tx1">
                    <a:lumMod val="75000"/>
                    <a:lumOff val="25000"/>
                  </a:schemeClr>
                </a:solidFill>
                <a:latin typeface="Arial"/>
                <a:ea typeface="微软雅黑"/>
                <a:sym typeface="Arial"/>
              </a:rPr>
              <a:t>T36.2°C </a:t>
            </a:r>
          </a:p>
          <a:p>
            <a:pPr marL="285750" indent="-285750" algn="just">
              <a:lnSpc>
                <a:spcPct val="150000"/>
              </a:lnSpc>
              <a:buClr>
                <a:srgbClr val="1A9CA7"/>
              </a:buClr>
              <a:buFont typeface="Wingdings" panose="05000000000000000000" pitchFamily="2" charset="2"/>
              <a:buChar char="ü"/>
            </a:pPr>
            <a:r>
              <a:rPr lang="en-US" altLang="zh-CN" sz="1600" dirty="0">
                <a:solidFill>
                  <a:schemeClr val="tx1">
                    <a:lumMod val="75000"/>
                    <a:lumOff val="25000"/>
                  </a:schemeClr>
                </a:solidFill>
                <a:latin typeface="Arial"/>
                <a:ea typeface="微软雅黑"/>
                <a:sym typeface="Arial"/>
              </a:rPr>
              <a:t>P 72</a:t>
            </a:r>
            <a:r>
              <a:rPr lang="zh-CN" altLang="en-US" sz="1600" dirty="0">
                <a:solidFill>
                  <a:schemeClr val="tx1">
                    <a:lumMod val="75000"/>
                    <a:lumOff val="25000"/>
                  </a:schemeClr>
                </a:solidFill>
                <a:latin typeface="Arial"/>
                <a:ea typeface="微软雅黑"/>
                <a:sym typeface="Arial"/>
              </a:rPr>
              <a:t>次</a:t>
            </a:r>
            <a:r>
              <a:rPr lang="en-US" altLang="zh-CN" sz="1600" dirty="0">
                <a:solidFill>
                  <a:schemeClr val="tx1">
                    <a:lumMod val="75000"/>
                    <a:lumOff val="25000"/>
                  </a:schemeClr>
                </a:solidFill>
                <a:latin typeface="Arial"/>
                <a:ea typeface="微软雅黑"/>
                <a:sym typeface="Arial"/>
              </a:rPr>
              <a:t>/</a:t>
            </a:r>
            <a:r>
              <a:rPr lang="zh-CN" altLang="en-US" sz="1600" dirty="0">
                <a:solidFill>
                  <a:schemeClr val="tx1">
                    <a:lumMod val="75000"/>
                    <a:lumOff val="25000"/>
                  </a:schemeClr>
                </a:solidFill>
                <a:latin typeface="Arial"/>
                <a:ea typeface="微软雅黑"/>
                <a:sym typeface="Arial"/>
              </a:rPr>
              <a:t>分 </a:t>
            </a:r>
          </a:p>
          <a:p>
            <a:pPr marL="285750" indent="-285750" algn="just">
              <a:lnSpc>
                <a:spcPct val="150000"/>
              </a:lnSpc>
              <a:buClr>
                <a:srgbClr val="1A9CA7"/>
              </a:buClr>
              <a:buFont typeface="Wingdings" panose="05000000000000000000" pitchFamily="2" charset="2"/>
              <a:buChar char="ü"/>
            </a:pPr>
            <a:r>
              <a:rPr lang="en-US" altLang="zh-CN" sz="1600" dirty="0">
                <a:solidFill>
                  <a:schemeClr val="tx1">
                    <a:lumMod val="75000"/>
                    <a:lumOff val="25000"/>
                  </a:schemeClr>
                </a:solidFill>
                <a:latin typeface="Arial"/>
                <a:ea typeface="微软雅黑"/>
                <a:sym typeface="Arial"/>
              </a:rPr>
              <a:t>R 20</a:t>
            </a:r>
            <a:r>
              <a:rPr lang="zh-CN" altLang="en-US" sz="1600" dirty="0">
                <a:solidFill>
                  <a:schemeClr val="tx1">
                    <a:lumMod val="75000"/>
                    <a:lumOff val="25000"/>
                  </a:schemeClr>
                </a:solidFill>
                <a:latin typeface="Arial"/>
                <a:ea typeface="微软雅黑"/>
                <a:sym typeface="Arial"/>
              </a:rPr>
              <a:t>次</a:t>
            </a:r>
            <a:r>
              <a:rPr lang="en-US" altLang="zh-CN" sz="1600" dirty="0">
                <a:solidFill>
                  <a:schemeClr val="tx1">
                    <a:lumMod val="75000"/>
                    <a:lumOff val="25000"/>
                  </a:schemeClr>
                </a:solidFill>
                <a:latin typeface="Arial"/>
                <a:ea typeface="微软雅黑"/>
                <a:sym typeface="Arial"/>
              </a:rPr>
              <a:t>/</a:t>
            </a:r>
            <a:r>
              <a:rPr lang="zh-CN" altLang="en-US" sz="1600" dirty="0">
                <a:solidFill>
                  <a:schemeClr val="tx1">
                    <a:lumMod val="75000"/>
                    <a:lumOff val="25000"/>
                  </a:schemeClr>
                </a:solidFill>
                <a:latin typeface="Arial"/>
                <a:ea typeface="微软雅黑"/>
                <a:sym typeface="Arial"/>
              </a:rPr>
              <a:t>分</a:t>
            </a:r>
          </a:p>
          <a:p>
            <a:pPr marL="285750" indent="-285750" algn="just">
              <a:lnSpc>
                <a:spcPct val="150000"/>
              </a:lnSpc>
              <a:buClr>
                <a:srgbClr val="1A9CA7"/>
              </a:buClr>
              <a:buFont typeface="Wingdings" panose="05000000000000000000" pitchFamily="2" charset="2"/>
              <a:buChar char="ü"/>
            </a:pPr>
            <a:r>
              <a:rPr lang="en-US" altLang="zh-CN" sz="1600" dirty="0">
                <a:solidFill>
                  <a:schemeClr val="tx1">
                    <a:lumMod val="75000"/>
                    <a:lumOff val="25000"/>
                  </a:schemeClr>
                </a:solidFill>
                <a:latin typeface="Arial"/>
                <a:ea typeface="微软雅黑"/>
                <a:sym typeface="Arial"/>
              </a:rPr>
              <a:t>BP 160/78 mmHg</a:t>
            </a:r>
          </a:p>
          <a:p>
            <a:pPr marL="285750" indent="-285750" algn="just">
              <a:lnSpc>
                <a:spcPct val="150000"/>
              </a:lnSpc>
              <a:buClr>
                <a:srgbClr val="1A9CA7"/>
              </a:buClr>
              <a:buFont typeface="Wingdings" panose="05000000000000000000" pitchFamily="2" charset="2"/>
              <a:buChar char="ü"/>
            </a:pPr>
            <a:r>
              <a:rPr lang="zh-CN" altLang="en-US" sz="1600" dirty="0">
                <a:solidFill>
                  <a:schemeClr val="tx1">
                    <a:lumMod val="75000"/>
                    <a:lumOff val="25000"/>
                  </a:schemeClr>
                </a:solidFill>
                <a:latin typeface="Arial"/>
                <a:ea typeface="微软雅黑"/>
                <a:sym typeface="Arial"/>
              </a:rPr>
              <a:t>身高</a:t>
            </a:r>
            <a:r>
              <a:rPr lang="en-US" altLang="zh-CN" sz="1600" dirty="0">
                <a:solidFill>
                  <a:schemeClr val="tx1">
                    <a:lumMod val="75000"/>
                    <a:lumOff val="25000"/>
                  </a:schemeClr>
                </a:solidFill>
                <a:latin typeface="Arial"/>
                <a:ea typeface="微软雅黑"/>
                <a:sym typeface="Arial"/>
              </a:rPr>
              <a:t>170CM</a:t>
            </a:r>
            <a:r>
              <a:rPr lang="zh-CN" altLang="en-US" sz="1600" dirty="0">
                <a:solidFill>
                  <a:schemeClr val="tx1">
                    <a:lumMod val="75000"/>
                    <a:lumOff val="25000"/>
                  </a:schemeClr>
                </a:solidFill>
                <a:latin typeface="Arial"/>
                <a:ea typeface="微软雅黑"/>
                <a:sym typeface="Arial"/>
              </a:rPr>
              <a:t>，体重</a:t>
            </a:r>
            <a:r>
              <a:rPr lang="en-US" altLang="zh-CN" sz="1600" dirty="0">
                <a:solidFill>
                  <a:schemeClr val="tx1">
                    <a:lumMod val="75000"/>
                    <a:lumOff val="25000"/>
                  </a:schemeClr>
                </a:solidFill>
                <a:latin typeface="Arial"/>
                <a:ea typeface="微软雅黑"/>
                <a:sym typeface="Arial"/>
              </a:rPr>
              <a:t>70kg</a:t>
            </a:r>
          </a:p>
          <a:p>
            <a:pPr marL="285750" indent="-285750" algn="just">
              <a:lnSpc>
                <a:spcPct val="150000"/>
              </a:lnSpc>
              <a:buClr>
                <a:srgbClr val="1A9CA7"/>
              </a:buClr>
              <a:buFont typeface="Wingdings" panose="05000000000000000000" pitchFamily="2" charset="2"/>
              <a:buChar char="ü"/>
            </a:pPr>
            <a:r>
              <a:rPr lang="en-US" altLang="zh-CN" sz="1600" dirty="0">
                <a:solidFill>
                  <a:schemeClr val="tx1">
                    <a:lumMod val="75000"/>
                    <a:lumOff val="25000"/>
                  </a:schemeClr>
                </a:solidFill>
                <a:latin typeface="Arial"/>
                <a:ea typeface="微软雅黑"/>
                <a:sym typeface="Arial"/>
              </a:rPr>
              <a:t>BMI:22.42kg/m2</a:t>
            </a:r>
          </a:p>
          <a:p>
            <a:pPr marL="285750" indent="-285750" algn="just">
              <a:lnSpc>
                <a:spcPct val="150000"/>
              </a:lnSpc>
              <a:buClr>
                <a:srgbClr val="1A9CA7"/>
              </a:buClr>
              <a:buFont typeface="Wingdings" panose="05000000000000000000" pitchFamily="2" charset="2"/>
              <a:buChar char="ü"/>
            </a:pPr>
            <a:r>
              <a:rPr lang="zh-CN" altLang="en-US" sz="1600" dirty="0">
                <a:solidFill>
                  <a:schemeClr val="tx1">
                    <a:lumMod val="75000"/>
                    <a:lumOff val="25000"/>
                  </a:schemeClr>
                </a:solidFill>
                <a:latin typeface="Arial"/>
                <a:ea typeface="微软雅黑"/>
                <a:sym typeface="Arial"/>
              </a:rPr>
              <a:t>随机血糖</a:t>
            </a:r>
            <a:r>
              <a:rPr lang="en-US" altLang="zh-CN" sz="1600" dirty="0">
                <a:solidFill>
                  <a:schemeClr val="tx1">
                    <a:lumMod val="75000"/>
                    <a:lumOff val="25000"/>
                  </a:schemeClr>
                </a:solidFill>
                <a:latin typeface="Arial"/>
                <a:ea typeface="微软雅黑"/>
                <a:sym typeface="Arial"/>
              </a:rPr>
              <a:t>9.0mmol/L </a:t>
            </a:r>
          </a:p>
        </p:txBody>
      </p:sp>
      <p:sp>
        <p:nvSpPr>
          <p:cNvPr id="17" name="Text Box 24"/>
          <p:cNvSpPr txBox="1">
            <a:spLocks noChangeArrowheads="1"/>
          </p:cNvSpPr>
          <p:nvPr/>
        </p:nvSpPr>
        <p:spPr bwMode="gray">
          <a:xfrm>
            <a:off x="6373091" y="1960274"/>
            <a:ext cx="1403350" cy="457200"/>
          </a:xfrm>
          <a:prstGeom prst="rect">
            <a:avLst/>
          </a:prstGeom>
          <a:noFill/>
          <a:ln w="9525" algn="ctr">
            <a:noFill/>
            <a:miter lim="800000"/>
          </a:ln>
          <a:effectLst/>
        </p:spPr>
        <p:txBody>
          <a:bodyPr wrap="none">
            <a:spAutoFit/>
          </a:bodyPr>
          <a:lstStyle/>
          <a:p>
            <a:pPr eaLnBrk="0" hangingPunct="0">
              <a:spcBef>
                <a:spcPct val="0"/>
              </a:spcBef>
            </a:pPr>
            <a:r>
              <a:rPr lang="zh-CN" altLang="en-US" sz="2400" noProof="1">
                <a:solidFill>
                  <a:srgbClr val="1A9CA7"/>
                </a:solidFill>
                <a:latin typeface="Arial"/>
                <a:ea typeface="微软雅黑"/>
                <a:cs typeface="黑体" panose="02010609060101010101" charset="-122"/>
                <a:sym typeface="Arial"/>
              </a:rPr>
              <a:t>主要病情</a:t>
            </a:r>
          </a:p>
        </p:txBody>
      </p:sp>
      <p:sp>
        <p:nvSpPr>
          <p:cNvPr id="4" name="矩形 3"/>
          <p:cNvSpPr/>
          <p:nvPr/>
        </p:nvSpPr>
        <p:spPr>
          <a:xfrm>
            <a:off x="6428509" y="2759093"/>
            <a:ext cx="4779818" cy="2012859"/>
          </a:xfrm>
          <a:prstGeom prst="rect">
            <a:avLst/>
          </a:prstGeom>
        </p:spPr>
        <p:txBody>
          <a:bodyPr wrap="square">
            <a:spAutoFit/>
          </a:bodyPr>
          <a:lstStyle/>
          <a:p>
            <a:pPr algn="just">
              <a:lnSpc>
                <a:spcPct val="130000"/>
              </a:lnSpc>
            </a:pPr>
            <a:r>
              <a:rPr lang="zh-CN" altLang="en-US" sz="1600" dirty="0">
                <a:solidFill>
                  <a:srgbClr val="1A9CA7"/>
                </a:solidFill>
                <a:latin typeface="Arial"/>
                <a:ea typeface="微软雅黑"/>
                <a:sym typeface="Arial"/>
              </a:rPr>
              <a:t>现病史</a:t>
            </a:r>
            <a:r>
              <a:rPr lang="zh-CN" altLang="en-US" sz="1600" dirty="0">
                <a:latin typeface="Arial"/>
                <a:ea typeface="微软雅黑"/>
                <a:sym typeface="Arial"/>
              </a:rPr>
              <a:t>：</a:t>
            </a:r>
            <a:r>
              <a:rPr lang="zh-CN" altLang="en-US" sz="1600" dirty="0">
                <a:solidFill>
                  <a:schemeClr val="tx1">
                    <a:lumMod val="75000"/>
                    <a:lumOff val="25000"/>
                  </a:schemeClr>
                </a:solidFill>
                <a:latin typeface="Arial"/>
                <a:ea typeface="微软雅黑"/>
                <a:sym typeface="Arial"/>
              </a:rPr>
              <a:t>患者于3年前无诱因出现口渴多饮，多尿，易饥，在当地医院检查诊断为“2型糖尿病”，予口服“格列吡嗪”治疗，未遵医嘱控制饮食及监测血糖，1年前自行停药。2周前出现双下肢水肿，晨轻暮重，体力下降，活动后感胸闷、气促，于2014年2月7日拟“2型糖尿病”收入我科。</a:t>
            </a:r>
          </a:p>
        </p:txBody>
      </p:sp>
      <p:sp>
        <p:nvSpPr>
          <p:cNvPr id="5" name="矩形 4"/>
          <p:cNvSpPr/>
          <p:nvPr/>
        </p:nvSpPr>
        <p:spPr>
          <a:xfrm>
            <a:off x="6428509" y="5157727"/>
            <a:ext cx="4973782" cy="700898"/>
          </a:xfrm>
          <a:prstGeom prst="rect">
            <a:avLst/>
          </a:prstGeom>
        </p:spPr>
        <p:txBody>
          <a:bodyPr wrap="square">
            <a:spAutoFit/>
          </a:bodyPr>
          <a:lstStyle/>
          <a:p>
            <a:pPr>
              <a:lnSpc>
                <a:spcPct val="130000"/>
              </a:lnSpc>
            </a:pPr>
            <a:r>
              <a:rPr lang="zh-CN" altLang="en-US" sz="1600" dirty="0">
                <a:solidFill>
                  <a:srgbClr val="1A9CA7"/>
                </a:solidFill>
                <a:latin typeface="Arial"/>
                <a:ea typeface="微软雅黑"/>
                <a:sym typeface="Arial"/>
              </a:rPr>
              <a:t>既往史</a:t>
            </a:r>
            <a:r>
              <a:rPr lang="zh-CN" altLang="en-US" sz="1600" dirty="0">
                <a:latin typeface="Arial"/>
                <a:ea typeface="微软雅黑"/>
                <a:sym typeface="Arial"/>
              </a:rPr>
              <a:t>：</a:t>
            </a:r>
            <a:r>
              <a:rPr lang="zh-CN" altLang="en-US" sz="1600" dirty="0">
                <a:solidFill>
                  <a:schemeClr val="tx1">
                    <a:lumMod val="75000"/>
                    <a:lumOff val="25000"/>
                  </a:schemeClr>
                </a:solidFill>
                <a:latin typeface="Arial"/>
                <a:ea typeface="微软雅黑"/>
                <a:sym typeface="Arial"/>
              </a:rPr>
              <a:t>有“高血压”病史10余年，最高180/110mmHg，一直口服降压药治疗。</a:t>
            </a:r>
          </a:p>
        </p:txBody>
      </p:sp>
      <p:cxnSp>
        <p:nvCxnSpPr>
          <p:cNvPr id="19" name="直线连接符 18"/>
          <p:cNvCxnSpPr/>
          <p:nvPr/>
        </p:nvCxnSpPr>
        <p:spPr>
          <a:xfrm>
            <a:off x="5555673" y="1960274"/>
            <a:ext cx="0" cy="3720090"/>
          </a:xfrm>
          <a:prstGeom prst="line">
            <a:avLst/>
          </a:prstGeom>
          <a:ln w="19050">
            <a:solidFill>
              <a:srgbClr val="1A9CA7"/>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Tm="2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3"/>
                                        </p:tgtEl>
                                        <p:attrNameLst>
                                          <p:attrName>ppt_y</p:attrName>
                                        </p:attrNameLst>
                                      </p:cBhvr>
                                      <p:tavLst>
                                        <p:tav tm="0">
                                          <p:val>
                                            <p:strVal val="#ppt_y"/>
                                          </p:val>
                                        </p:tav>
                                        <p:tav tm="100000">
                                          <p:val>
                                            <p:strVal val="#ppt_y"/>
                                          </p:val>
                                        </p:tav>
                                      </p:tavLst>
                                    </p:anim>
                                    <p:anim calcmode="lin" valueType="num">
                                      <p:cBhvr>
                                        <p:cTn id="9"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3"/>
                                        </p:tgtEl>
                                      </p:cBhvr>
                                    </p:animEffect>
                                  </p:childTnLst>
                                </p:cTn>
                              </p:par>
                            </p:childTnLst>
                          </p:cTn>
                        </p:par>
                        <p:par>
                          <p:cTn id="12" fill="hold">
                            <p:stCondLst>
                              <p:cond delay="649"/>
                            </p:stCondLst>
                            <p:childTnLst>
                              <p:par>
                                <p:cTn id="13" presetID="22" presetClass="entr" presetSubtype="1"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par>
                          <p:cTn id="16" fill="hold">
                            <p:stCondLst>
                              <p:cond delay="1149"/>
                            </p:stCondLst>
                            <p:childTnLst>
                              <p:par>
                                <p:cTn id="17" presetID="18" presetClass="entr" presetSubtype="6"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strips(downRight)">
                                      <p:cBhvr>
                                        <p:cTn id="19" dur="500"/>
                                        <p:tgtEl>
                                          <p:spTgt spid="14"/>
                                        </p:tgtEl>
                                      </p:cBhvr>
                                    </p:animEffect>
                                  </p:childTnLst>
                                </p:cTn>
                              </p:par>
                            </p:childTnLst>
                          </p:cTn>
                        </p:par>
                        <p:par>
                          <p:cTn id="20" fill="hold">
                            <p:stCondLst>
                              <p:cond delay="1649"/>
                            </p:stCondLst>
                            <p:childTnLst>
                              <p:par>
                                <p:cTn id="21" presetID="22" presetClass="entr" presetSubtype="1"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up)">
                                      <p:cBhvr>
                                        <p:cTn id="23" dur="2000"/>
                                        <p:tgtEl>
                                          <p:spTgt spid="15"/>
                                        </p:tgtEl>
                                      </p:cBhvr>
                                    </p:animEffect>
                                  </p:childTnLst>
                                </p:cTn>
                              </p:par>
                            </p:childTnLst>
                          </p:cTn>
                        </p:par>
                        <p:par>
                          <p:cTn id="24" fill="hold">
                            <p:stCondLst>
                              <p:cond delay="3649"/>
                            </p:stCondLst>
                            <p:childTnLst>
                              <p:par>
                                <p:cTn id="25" presetID="22" presetClass="entr" presetSubtype="2"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right)">
                                      <p:cBhvr>
                                        <p:cTn id="27" dur="500"/>
                                        <p:tgtEl>
                                          <p:spTgt spid="17"/>
                                        </p:tgtEl>
                                      </p:cBhvr>
                                    </p:animEffect>
                                  </p:childTnLst>
                                </p:cTn>
                              </p:par>
                            </p:childTnLst>
                          </p:cTn>
                        </p:par>
                        <p:par>
                          <p:cTn id="28" fill="hold">
                            <p:stCondLst>
                              <p:cond delay="4149"/>
                            </p:stCondLst>
                            <p:childTnLst>
                              <p:par>
                                <p:cTn id="29" presetID="22" presetClass="entr" presetSubtype="1" fill="hold" grpId="0"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up)">
                                      <p:cBhvr>
                                        <p:cTn id="31" dur="2000"/>
                                        <p:tgtEl>
                                          <p:spTgt spid="4"/>
                                        </p:tgtEl>
                                      </p:cBhvr>
                                    </p:animEffect>
                                  </p:childTnLst>
                                </p:cTn>
                              </p:par>
                            </p:childTnLst>
                          </p:cTn>
                        </p:par>
                        <p:par>
                          <p:cTn id="32" fill="hold">
                            <p:stCondLst>
                              <p:cond delay="6149"/>
                            </p:stCondLst>
                            <p:childTnLst>
                              <p:par>
                                <p:cTn id="33" presetID="22" presetClass="entr" presetSubtype="1"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up)">
                                      <p:cBhvr>
                                        <p:cTn id="3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7" grpId="0"/>
      <p:bldP spid="4"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5182930" y="556550"/>
            <a:ext cx="1826141" cy="584775"/>
          </a:xfrm>
          <a:prstGeom prst="rect">
            <a:avLst/>
          </a:prstGeom>
        </p:spPr>
        <p:txBody>
          <a:bodyPr wrap="none">
            <a:spAutoFit/>
          </a:bodyPr>
          <a:lstStyle/>
          <a:p>
            <a:r>
              <a:rPr lang="zh-CN" altLang="en-US" sz="3200" dirty="0">
                <a:solidFill>
                  <a:srgbClr val="1A9CA7"/>
                </a:solidFill>
                <a:latin typeface="Arial"/>
                <a:ea typeface="微软雅黑"/>
                <a:cs typeface="黑体" panose="02010609060101010101" charset="-122"/>
                <a:sym typeface="Arial"/>
              </a:rPr>
              <a:t>病史介绍</a:t>
            </a:r>
          </a:p>
        </p:txBody>
      </p:sp>
      <p:sp>
        <p:nvSpPr>
          <p:cNvPr id="8" name="Text Box 10"/>
          <p:cNvSpPr txBox="1">
            <a:spLocks noChangeArrowheads="1"/>
          </p:cNvSpPr>
          <p:nvPr/>
        </p:nvSpPr>
        <p:spPr bwMode="auto">
          <a:xfrm>
            <a:off x="1491818" y="2062884"/>
            <a:ext cx="1500732" cy="461665"/>
          </a:xfrm>
          <a:prstGeom prst="rect">
            <a:avLst/>
          </a:prstGeom>
          <a:noFill/>
          <a:ln w="9525" algn="ctr">
            <a:noFill/>
            <a:miter lim="800000"/>
          </a:ln>
          <a:effectLst/>
        </p:spPr>
        <p:txBody>
          <a:bodyPr wrap="none">
            <a:spAutoFit/>
          </a:bodyPr>
          <a:lstStyle>
            <a:defPPr>
              <a:defRPr lang="zh-CN"/>
            </a:defPPr>
            <a:lvl1pPr eaLnBrk="0" hangingPunct="0">
              <a:spcBef>
                <a:spcPct val="0"/>
              </a:spcBef>
              <a:defRPr sz="2400">
                <a:solidFill>
                  <a:srgbClr val="1A9CA7"/>
                </a:solidFill>
                <a:latin typeface="黑体" panose="02010609060101010101" charset="-122"/>
                <a:ea typeface="黑体" panose="02010609060101010101" charset="-122"/>
                <a:cs typeface="黑体" panose="02010609060101010101" charset="-122"/>
              </a:defRPr>
            </a:lvl1pPr>
          </a:lstStyle>
          <a:p>
            <a:r>
              <a:rPr lang="zh-CN" altLang="en-US" dirty="0">
                <a:latin typeface="Arial"/>
                <a:ea typeface="微软雅黑"/>
                <a:sym typeface="Arial"/>
              </a:rPr>
              <a:t>治疗措施 </a:t>
            </a:r>
          </a:p>
        </p:txBody>
      </p:sp>
      <p:sp>
        <p:nvSpPr>
          <p:cNvPr id="9" name="Rectangle 11"/>
          <p:cNvSpPr>
            <a:spLocks noChangeArrowheads="1"/>
          </p:cNvSpPr>
          <p:nvPr/>
        </p:nvSpPr>
        <p:spPr bwMode="black">
          <a:xfrm>
            <a:off x="1491818" y="2712893"/>
            <a:ext cx="3564659" cy="1569660"/>
          </a:xfrm>
          <a:prstGeom prst="rect">
            <a:avLst/>
          </a:prstGeom>
        </p:spPr>
        <p:txBody>
          <a:bodyPr wrap="square">
            <a:spAutoFit/>
          </a:bodyPr>
          <a:lstStyle/>
          <a:p>
            <a:pPr algn="just">
              <a:lnSpc>
                <a:spcPct val="150000"/>
              </a:lnSpc>
            </a:pPr>
            <a:r>
              <a:rPr lang="zh-CN" altLang="en-US" sz="1600" dirty="0">
                <a:solidFill>
                  <a:schemeClr val="tx1">
                    <a:lumMod val="75000"/>
                    <a:lumOff val="25000"/>
                  </a:schemeClr>
                </a:solidFill>
                <a:latin typeface="Arial"/>
                <a:ea typeface="微软雅黑"/>
                <a:sym typeface="Arial"/>
              </a:rPr>
              <a:t>入院后遵医嘱给予二级护理，糖尿病饮食，阿卡波糖、瑞格列奈降血糖、活血、营养周围神经等治疗；完善相关检查及对症支持治疗。 </a:t>
            </a:r>
          </a:p>
        </p:txBody>
      </p:sp>
      <p:sp>
        <p:nvSpPr>
          <p:cNvPr id="10" name="Text Box 21"/>
          <p:cNvSpPr txBox="1">
            <a:spLocks noChangeArrowheads="1"/>
          </p:cNvSpPr>
          <p:nvPr/>
        </p:nvSpPr>
        <p:spPr bwMode="auto">
          <a:xfrm>
            <a:off x="7424305" y="2012084"/>
            <a:ext cx="1500732" cy="461665"/>
          </a:xfrm>
          <a:prstGeom prst="rect">
            <a:avLst/>
          </a:prstGeom>
          <a:noFill/>
          <a:ln w="9525" algn="ctr">
            <a:noFill/>
            <a:miter lim="800000"/>
          </a:ln>
          <a:effectLst/>
        </p:spPr>
        <p:txBody>
          <a:bodyPr wrap="none">
            <a:spAutoFit/>
          </a:bodyPr>
          <a:lstStyle>
            <a:defPPr>
              <a:defRPr lang="zh-CN"/>
            </a:defPPr>
            <a:lvl1pPr eaLnBrk="0" hangingPunct="0">
              <a:spcBef>
                <a:spcPct val="0"/>
              </a:spcBef>
              <a:defRPr sz="2400">
                <a:solidFill>
                  <a:srgbClr val="1A9CA7"/>
                </a:solidFill>
                <a:latin typeface="黑体" panose="02010609060101010101" charset="-122"/>
                <a:ea typeface="黑体" panose="02010609060101010101" charset="-122"/>
                <a:cs typeface="黑体" panose="02010609060101010101" charset="-122"/>
              </a:defRPr>
            </a:lvl1pPr>
          </a:lstStyle>
          <a:p>
            <a:r>
              <a:rPr lang="zh-CN" altLang="en-US" dirty="0">
                <a:latin typeface="Arial"/>
                <a:ea typeface="微软雅黑"/>
                <a:sym typeface="Arial"/>
              </a:rPr>
              <a:t>辅助检查 </a:t>
            </a:r>
          </a:p>
        </p:txBody>
      </p:sp>
      <p:sp>
        <p:nvSpPr>
          <p:cNvPr id="11" name="Rectangle 25"/>
          <p:cNvSpPr/>
          <p:nvPr/>
        </p:nvSpPr>
        <p:spPr>
          <a:xfrm>
            <a:off x="7424305" y="2712893"/>
            <a:ext cx="3624263" cy="2677656"/>
          </a:xfrm>
          <a:prstGeom prst="rect">
            <a:avLst/>
          </a:prstGeom>
        </p:spPr>
        <p:txBody>
          <a:bodyPr wrap="square">
            <a:spAutoFit/>
          </a:bodyPr>
          <a:lstStyle/>
          <a:p>
            <a:pPr algn="just">
              <a:lnSpc>
                <a:spcPct val="150000"/>
              </a:lnSpc>
            </a:pPr>
            <a:r>
              <a:rPr lang="zh-CN" altLang="en-US" sz="1600" dirty="0">
                <a:solidFill>
                  <a:schemeClr val="tx1">
                    <a:lumMod val="75000"/>
                    <a:lumOff val="25000"/>
                  </a:schemeClr>
                </a:solidFill>
                <a:latin typeface="Arial"/>
                <a:ea typeface="微软雅黑"/>
                <a:sym typeface="Arial"/>
              </a:rPr>
              <a:t>血红蛋白：</a:t>
            </a:r>
            <a:r>
              <a:rPr lang="en-US" altLang="zh-CN" sz="1600" dirty="0">
                <a:solidFill>
                  <a:schemeClr val="tx1">
                    <a:lumMod val="75000"/>
                    <a:lumOff val="25000"/>
                  </a:schemeClr>
                </a:solidFill>
                <a:latin typeface="Arial"/>
                <a:ea typeface="微软雅黑"/>
                <a:sym typeface="Arial"/>
              </a:rPr>
              <a:t>105g/ L </a:t>
            </a:r>
            <a:r>
              <a:rPr lang="zh-CN" altLang="en-US" sz="1600" dirty="0">
                <a:solidFill>
                  <a:schemeClr val="tx1">
                    <a:lumMod val="75000"/>
                    <a:lumOff val="25000"/>
                  </a:schemeClr>
                </a:solidFill>
                <a:latin typeface="Arial"/>
                <a:ea typeface="微软雅黑"/>
                <a:sym typeface="Arial"/>
              </a:rPr>
              <a:t>；</a:t>
            </a:r>
          </a:p>
          <a:p>
            <a:pPr algn="just">
              <a:lnSpc>
                <a:spcPct val="150000"/>
              </a:lnSpc>
            </a:pPr>
            <a:r>
              <a:rPr lang="zh-CN" altLang="en-US" sz="1600" dirty="0">
                <a:solidFill>
                  <a:schemeClr val="tx1">
                    <a:lumMod val="75000"/>
                    <a:lumOff val="25000"/>
                  </a:schemeClr>
                </a:solidFill>
                <a:latin typeface="Arial"/>
                <a:ea typeface="微软雅黑"/>
                <a:sym typeface="Arial"/>
              </a:rPr>
              <a:t>葡萄糖：</a:t>
            </a:r>
            <a:r>
              <a:rPr lang="en-US" altLang="zh-CN" sz="1600" dirty="0">
                <a:solidFill>
                  <a:schemeClr val="tx1">
                    <a:lumMod val="75000"/>
                    <a:lumOff val="25000"/>
                  </a:schemeClr>
                </a:solidFill>
                <a:latin typeface="Arial"/>
                <a:ea typeface="微软雅黑"/>
                <a:sym typeface="Arial"/>
              </a:rPr>
              <a:t>6.52mmol/L↑</a:t>
            </a:r>
            <a:r>
              <a:rPr lang="zh-CN" altLang="en-US" sz="1600" dirty="0">
                <a:solidFill>
                  <a:schemeClr val="tx1">
                    <a:lumMod val="75000"/>
                    <a:lumOff val="25000"/>
                  </a:schemeClr>
                </a:solidFill>
                <a:latin typeface="Arial"/>
                <a:ea typeface="微软雅黑"/>
                <a:sym typeface="Arial"/>
              </a:rPr>
              <a:t>；</a:t>
            </a:r>
          </a:p>
          <a:p>
            <a:pPr algn="just">
              <a:lnSpc>
                <a:spcPct val="150000"/>
              </a:lnSpc>
            </a:pPr>
            <a:r>
              <a:rPr lang="zh-CN" altLang="en-US" sz="1600" dirty="0">
                <a:solidFill>
                  <a:schemeClr val="tx1">
                    <a:lumMod val="75000"/>
                    <a:lumOff val="25000"/>
                  </a:schemeClr>
                </a:solidFill>
                <a:latin typeface="Arial"/>
                <a:ea typeface="微软雅黑"/>
                <a:sym typeface="Arial"/>
              </a:rPr>
              <a:t>糖化血红蛋白：</a:t>
            </a:r>
            <a:r>
              <a:rPr lang="en-US" altLang="zh-CN" sz="1600" dirty="0">
                <a:solidFill>
                  <a:schemeClr val="tx1">
                    <a:lumMod val="75000"/>
                    <a:lumOff val="25000"/>
                  </a:schemeClr>
                </a:solidFill>
                <a:latin typeface="Arial"/>
                <a:ea typeface="微软雅黑"/>
                <a:sym typeface="Arial"/>
              </a:rPr>
              <a:t>6.3%</a:t>
            </a:r>
            <a:r>
              <a:rPr lang="zh-CN" altLang="en-US" sz="1600" dirty="0">
                <a:solidFill>
                  <a:schemeClr val="tx1">
                    <a:lumMod val="75000"/>
                    <a:lumOff val="25000"/>
                  </a:schemeClr>
                </a:solidFill>
                <a:latin typeface="Arial"/>
                <a:ea typeface="微软雅黑"/>
                <a:sym typeface="Arial"/>
              </a:rPr>
              <a:t>；</a:t>
            </a:r>
          </a:p>
          <a:p>
            <a:pPr algn="just">
              <a:lnSpc>
                <a:spcPct val="150000"/>
              </a:lnSpc>
            </a:pPr>
            <a:r>
              <a:rPr lang="zh-CN" altLang="en-US" sz="1600" dirty="0">
                <a:solidFill>
                  <a:schemeClr val="tx1">
                    <a:lumMod val="75000"/>
                    <a:lumOff val="25000"/>
                  </a:schemeClr>
                </a:solidFill>
                <a:latin typeface="Arial"/>
                <a:ea typeface="微软雅黑"/>
                <a:sym typeface="Arial"/>
              </a:rPr>
              <a:t>尿酸：</a:t>
            </a:r>
            <a:r>
              <a:rPr lang="en-US" altLang="zh-CN" sz="1600" dirty="0">
                <a:solidFill>
                  <a:schemeClr val="tx1">
                    <a:lumMod val="75000"/>
                    <a:lumOff val="25000"/>
                  </a:schemeClr>
                </a:solidFill>
                <a:latin typeface="Arial"/>
                <a:ea typeface="微软雅黑"/>
                <a:sym typeface="Arial"/>
              </a:rPr>
              <a:t>613.3mmol/L</a:t>
            </a:r>
            <a:r>
              <a:rPr lang="zh-CN" altLang="en-US" sz="1600" dirty="0">
                <a:solidFill>
                  <a:schemeClr val="tx1">
                    <a:lumMod val="75000"/>
                    <a:lumOff val="25000"/>
                  </a:schemeClr>
                </a:solidFill>
                <a:latin typeface="Arial"/>
                <a:ea typeface="微软雅黑"/>
                <a:sym typeface="Arial"/>
              </a:rPr>
              <a:t>；</a:t>
            </a:r>
          </a:p>
          <a:p>
            <a:pPr algn="just">
              <a:lnSpc>
                <a:spcPct val="150000"/>
              </a:lnSpc>
            </a:pPr>
            <a:r>
              <a:rPr lang="zh-CN" altLang="en-US" sz="1600" dirty="0">
                <a:solidFill>
                  <a:schemeClr val="tx1">
                    <a:lumMod val="75000"/>
                    <a:lumOff val="25000"/>
                  </a:schemeClr>
                </a:solidFill>
                <a:latin typeface="Arial"/>
                <a:ea typeface="微软雅黑"/>
                <a:sym typeface="Arial"/>
              </a:rPr>
              <a:t>肌酐：</a:t>
            </a:r>
            <a:r>
              <a:rPr lang="en-US" altLang="zh-CN" sz="1600" dirty="0">
                <a:solidFill>
                  <a:schemeClr val="tx1">
                    <a:lumMod val="75000"/>
                    <a:lumOff val="25000"/>
                  </a:schemeClr>
                </a:solidFill>
                <a:latin typeface="Arial"/>
                <a:ea typeface="微软雅黑"/>
                <a:sym typeface="Arial"/>
              </a:rPr>
              <a:t>249.5umol/L</a:t>
            </a:r>
            <a:r>
              <a:rPr lang="zh-CN" altLang="en-US" sz="1600" dirty="0">
                <a:solidFill>
                  <a:schemeClr val="tx1">
                    <a:lumMod val="75000"/>
                    <a:lumOff val="25000"/>
                  </a:schemeClr>
                </a:solidFill>
                <a:latin typeface="Arial"/>
                <a:ea typeface="微软雅黑"/>
                <a:sym typeface="Arial"/>
              </a:rPr>
              <a:t>；</a:t>
            </a:r>
          </a:p>
          <a:p>
            <a:pPr algn="just">
              <a:lnSpc>
                <a:spcPct val="150000"/>
              </a:lnSpc>
            </a:pPr>
            <a:r>
              <a:rPr lang="zh-CN" altLang="en-US" sz="1600" dirty="0">
                <a:solidFill>
                  <a:schemeClr val="tx1">
                    <a:lumMod val="75000"/>
                    <a:lumOff val="25000"/>
                  </a:schemeClr>
                </a:solidFill>
                <a:latin typeface="Arial"/>
                <a:ea typeface="微软雅黑"/>
                <a:sym typeface="Arial"/>
              </a:rPr>
              <a:t>尿素氮：</a:t>
            </a:r>
            <a:r>
              <a:rPr lang="en-US" altLang="zh-CN" sz="1600" dirty="0">
                <a:solidFill>
                  <a:schemeClr val="tx1">
                    <a:lumMod val="75000"/>
                    <a:lumOff val="25000"/>
                  </a:schemeClr>
                </a:solidFill>
                <a:latin typeface="Arial"/>
                <a:ea typeface="微软雅黑"/>
                <a:sym typeface="Arial"/>
              </a:rPr>
              <a:t>13.33mmol/L</a:t>
            </a:r>
            <a:r>
              <a:rPr lang="zh-CN" altLang="en-US" sz="1600" dirty="0">
                <a:solidFill>
                  <a:schemeClr val="tx1">
                    <a:lumMod val="75000"/>
                    <a:lumOff val="25000"/>
                  </a:schemeClr>
                </a:solidFill>
                <a:latin typeface="Arial"/>
                <a:ea typeface="微软雅黑"/>
                <a:sym typeface="Arial"/>
              </a:rPr>
              <a:t>；</a:t>
            </a:r>
          </a:p>
          <a:p>
            <a:pPr algn="just">
              <a:lnSpc>
                <a:spcPct val="150000"/>
              </a:lnSpc>
            </a:pPr>
            <a:r>
              <a:rPr lang="zh-CN" altLang="en-US" sz="1600" dirty="0">
                <a:solidFill>
                  <a:schemeClr val="tx1">
                    <a:lumMod val="75000"/>
                    <a:lumOff val="25000"/>
                  </a:schemeClr>
                </a:solidFill>
                <a:latin typeface="Arial"/>
                <a:ea typeface="微软雅黑"/>
                <a:sym typeface="Arial"/>
              </a:rPr>
              <a:t>总胆固醇：</a:t>
            </a:r>
            <a:r>
              <a:rPr lang="en-US" altLang="zh-CN" sz="1600" dirty="0">
                <a:solidFill>
                  <a:schemeClr val="tx1">
                    <a:lumMod val="75000"/>
                    <a:lumOff val="25000"/>
                  </a:schemeClr>
                </a:solidFill>
                <a:latin typeface="Arial"/>
                <a:ea typeface="微软雅黑"/>
                <a:sym typeface="Arial"/>
              </a:rPr>
              <a:t>5.29umol/L </a:t>
            </a:r>
            <a:r>
              <a:rPr lang="zh-CN" altLang="en-US" sz="1600" dirty="0">
                <a:solidFill>
                  <a:schemeClr val="tx1">
                    <a:lumMod val="75000"/>
                    <a:lumOff val="25000"/>
                  </a:schemeClr>
                </a:solidFill>
                <a:latin typeface="Arial"/>
                <a:ea typeface="微软雅黑"/>
                <a:sym typeface="Arial"/>
              </a:rPr>
              <a:t>；</a:t>
            </a:r>
          </a:p>
        </p:txBody>
      </p:sp>
      <p:cxnSp>
        <p:nvCxnSpPr>
          <p:cNvPr id="12" name="直线连接符 11"/>
          <p:cNvCxnSpPr/>
          <p:nvPr/>
        </p:nvCxnSpPr>
        <p:spPr>
          <a:xfrm>
            <a:off x="6096000" y="2012084"/>
            <a:ext cx="0" cy="3720090"/>
          </a:xfrm>
          <a:prstGeom prst="line">
            <a:avLst/>
          </a:prstGeom>
          <a:ln w="19050">
            <a:solidFill>
              <a:srgbClr val="1A9CA7"/>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Tm="2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3"/>
                                        </p:tgtEl>
                                        <p:attrNameLst>
                                          <p:attrName>ppt_y</p:attrName>
                                        </p:attrNameLst>
                                      </p:cBhvr>
                                      <p:tavLst>
                                        <p:tav tm="0">
                                          <p:val>
                                            <p:strVal val="#ppt_y"/>
                                          </p:val>
                                        </p:tav>
                                        <p:tav tm="100000">
                                          <p:val>
                                            <p:strVal val="#ppt_y"/>
                                          </p:val>
                                        </p:tav>
                                      </p:tavLst>
                                    </p:anim>
                                    <p:anim calcmode="lin" valueType="num">
                                      <p:cBhvr>
                                        <p:cTn id="9"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3"/>
                                        </p:tgtEl>
                                      </p:cBhvr>
                                    </p:animEffect>
                                  </p:childTnLst>
                                </p:cTn>
                              </p:par>
                            </p:childTnLst>
                          </p:cTn>
                        </p:par>
                        <p:par>
                          <p:cTn id="12" fill="hold">
                            <p:stCondLst>
                              <p:cond delay="649"/>
                            </p:stCondLst>
                            <p:childTnLst>
                              <p:par>
                                <p:cTn id="13" presetID="22" presetClass="entr" presetSubtype="1"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childTnLst>
                          </p:cTn>
                        </p:par>
                        <p:par>
                          <p:cTn id="16" fill="hold">
                            <p:stCondLst>
                              <p:cond delay="1149"/>
                            </p:stCondLst>
                            <p:childTnLst>
                              <p:par>
                                <p:cTn id="17" presetID="18" presetClass="entr" presetSubtype="6"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strips(downRight)">
                                      <p:cBhvr>
                                        <p:cTn id="19" dur="500"/>
                                        <p:tgtEl>
                                          <p:spTgt spid="8"/>
                                        </p:tgtEl>
                                      </p:cBhvr>
                                    </p:animEffect>
                                  </p:childTnLst>
                                </p:cTn>
                              </p:par>
                            </p:childTnLst>
                          </p:cTn>
                        </p:par>
                        <p:par>
                          <p:cTn id="20" fill="hold">
                            <p:stCondLst>
                              <p:cond delay="1649"/>
                            </p:stCondLst>
                            <p:childTnLst>
                              <p:par>
                                <p:cTn id="21" presetID="22" presetClass="entr" presetSubtype="1"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2000"/>
                                        <p:tgtEl>
                                          <p:spTgt spid="9"/>
                                        </p:tgtEl>
                                      </p:cBhvr>
                                    </p:animEffect>
                                  </p:childTnLst>
                                </p:cTn>
                              </p:par>
                            </p:childTnLst>
                          </p:cTn>
                        </p:par>
                        <p:par>
                          <p:cTn id="24" fill="hold">
                            <p:stCondLst>
                              <p:cond delay="3649"/>
                            </p:stCondLst>
                            <p:childTnLst>
                              <p:par>
                                <p:cTn id="25" presetID="18" presetClass="entr" presetSubtype="6"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strips(downRight)">
                                      <p:cBhvr>
                                        <p:cTn id="27" dur="500"/>
                                        <p:tgtEl>
                                          <p:spTgt spid="10"/>
                                        </p:tgtEl>
                                      </p:cBhvr>
                                    </p:animEffect>
                                  </p:childTnLst>
                                </p:cTn>
                              </p:par>
                            </p:childTnLst>
                          </p:cTn>
                        </p:par>
                        <p:par>
                          <p:cTn id="28" fill="hold">
                            <p:stCondLst>
                              <p:cond delay="4149"/>
                            </p:stCondLst>
                            <p:childTnLst>
                              <p:par>
                                <p:cTn id="29" presetID="22" presetClass="entr" presetSubtype="1" fill="hold" grpId="0" nodeType="afterEffect">
                                  <p:stCondLst>
                                    <p:cond delay="0"/>
                                  </p:stCondLst>
                                  <p:iterate type="wd">
                                    <p:tmPct val="10000"/>
                                  </p:iterate>
                                  <p:childTnLst>
                                    <p:set>
                                      <p:cBhvr>
                                        <p:cTn id="30" dur="1" fill="hold">
                                          <p:stCondLst>
                                            <p:cond delay="0"/>
                                          </p:stCondLst>
                                        </p:cTn>
                                        <p:tgtEl>
                                          <p:spTgt spid="11"/>
                                        </p:tgtEl>
                                        <p:attrNameLst>
                                          <p:attrName>style.visibility</p:attrName>
                                        </p:attrNameLst>
                                      </p:cBhvr>
                                      <p:to>
                                        <p:strVal val="visible"/>
                                      </p:to>
                                    </p:set>
                                    <p:animEffect transition="in" filter="wipe(up)">
                                      <p:cBhvr>
                                        <p:cTn id="31"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 grpId="0"/>
      <p:bldP spid="9" grpId="0"/>
      <p:bldP spid="10"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928872" y="3576125"/>
            <a:ext cx="4882065" cy="700600"/>
            <a:chOff x="3928872" y="3576125"/>
            <a:chExt cx="4882065" cy="700600"/>
          </a:xfrm>
        </p:grpSpPr>
        <p:sp>
          <p:nvSpPr>
            <p:cNvPr id="11" name="圆角矩形 10"/>
            <p:cNvSpPr/>
            <p:nvPr/>
          </p:nvSpPr>
          <p:spPr>
            <a:xfrm>
              <a:off x="3928872" y="3576126"/>
              <a:ext cx="4543425" cy="700599"/>
            </a:xfrm>
            <a:prstGeom prst="roundRect">
              <a:avLst>
                <a:gd name="adj" fmla="val 50000"/>
              </a:avLst>
            </a:prstGeom>
            <a:solidFill>
              <a:srgbClr val="1A9CA7"/>
            </a:solidFill>
            <a:ln>
              <a:solidFill>
                <a:srgbClr val="1A9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a:ea typeface="微软雅黑"/>
                <a:sym typeface="Arial"/>
              </a:endParaRPr>
            </a:p>
          </p:txBody>
        </p:sp>
        <p:sp>
          <p:nvSpPr>
            <p:cNvPr id="14" name="任意形状 13"/>
            <p:cNvSpPr/>
            <p:nvPr/>
          </p:nvSpPr>
          <p:spPr>
            <a:xfrm>
              <a:off x="4949879" y="3576125"/>
              <a:ext cx="3861058" cy="700600"/>
            </a:xfrm>
            <a:custGeom>
              <a:avLst/>
              <a:gdLst>
                <a:gd name="connsiteX0" fmla="*/ 0 w 3281364"/>
                <a:gd name="connsiteY0" fmla="*/ 0 h 700600"/>
                <a:gd name="connsiteX1" fmla="*/ 2931064 w 3281364"/>
                <a:gd name="connsiteY1" fmla="*/ 0 h 700600"/>
                <a:gd name="connsiteX2" fmla="*/ 3281364 w 3281364"/>
                <a:gd name="connsiteY2" fmla="*/ 350300 h 700600"/>
                <a:gd name="connsiteX3" fmla="*/ 3281363 w 3281364"/>
                <a:gd name="connsiteY3" fmla="*/ 350300 h 700600"/>
                <a:gd name="connsiteX4" fmla="*/ 2931063 w 3281364"/>
                <a:gd name="connsiteY4" fmla="*/ 700600 h 700600"/>
                <a:gd name="connsiteX5" fmla="*/ 0 w 3281364"/>
                <a:gd name="connsiteY5" fmla="*/ 700599 h 7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1364" h="700600">
                  <a:moveTo>
                    <a:pt x="0" y="0"/>
                  </a:moveTo>
                  <a:lnTo>
                    <a:pt x="2931064" y="0"/>
                  </a:lnTo>
                  <a:cubicBezTo>
                    <a:pt x="3124529" y="0"/>
                    <a:pt x="3281364" y="156835"/>
                    <a:pt x="3281364" y="350300"/>
                  </a:cubicBezTo>
                  <a:lnTo>
                    <a:pt x="3281363" y="350300"/>
                  </a:lnTo>
                  <a:cubicBezTo>
                    <a:pt x="3281363" y="543765"/>
                    <a:pt x="3124528" y="700600"/>
                    <a:pt x="2931063" y="700600"/>
                  </a:cubicBezTo>
                  <a:lnTo>
                    <a:pt x="0" y="700599"/>
                  </a:lnTo>
                  <a:close/>
                </a:path>
              </a:pathLst>
            </a:custGeom>
            <a:solidFill>
              <a:schemeClr val="bg1"/>
            </a:solidFill>
            <a:ln>
              <a:solidFill>
                <a:srgbClr val="1A9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a:ea typeface="微软雅黑"/>
                <a:sym typeface="Arial"/>
              </a:endParaRPr>
            </a:p>
          </p:txBody>
        </p:sp>
      </p:grpSp>
      <p:sp>
        <p:nvSpPr>
          <p:cNvPr id="4" name="MH_Number"/>
          <p:cNvSpPr>
            <a:spLocks noChangeArrowheads="1"/>
          </p:cNvSpPr>
          <p:nvPr>
            <p:custDataLst>
              <p:tags r:id="rId1"/>
            </p:custDataLst>
          </p:nvPr>
        </p:nvSpPr>
        <p:spPr bwMode="auto">
          <a:xfrm>
            <a:off x="4288142" y="3477220"/>
            <a:ext cx="461661"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just">
              <a:lnSpc>
                <a:spcPct val="110000"/>
              </a:lnSpc>
              <a:spcBef>
                <a:spcPts val="600"/>
              </a:spcBef>
              <a:buClr>
                <a:schemeClr val="accent1"/>
              </a:buClr>
              <a:buSzPct val="80000"/>
              <a:buFont typeface="Wingdings" panose="05000000000000000000" pitchFamily="2" charset="2"/>
              <a:buChar char=""/>
              <a:defRPr sz="2400">
                <a:solidFill>
                  <a:schemeClr val="accent1"/>
                </a:solidFill>
                <a:latin typeface="Arial" panose="020B0604020202020204" pitchFamily="34" charset="0"/>
                <a:ea typeface="黑体" panose="02010609060101010101" charset="-122"/>
              </a:defRPr>
            </a:lvl1pPr>
            <a:lvl2pPr marL="742950" indent="-285750" algn="just">
              <a:lnSpc>
                <a:spcPct val="120000"/>
              </a:lnSpc>
              <a:spcAft>
                <a:spcPts val="600"/>
              </a:spcAft>
              <a:buClr>
                <a:srgbClr val="D5BDAF"/>
              </a:buClr>
              <a:buFont typeface="幼圆" panose="02010509060101010101" pitchFamily="49" charset="-122"/>
              <a:buChar char=" "/>
              <a:defRPr sz="1600">
                <a:solidFill>
                  <a:schemeClr val="tx1"/>
                </a:solidFill>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anose="02010509060101010101" pitchFamily="49" charset="-122"/>
              </a:defRPr>
            </a:lvl9pPr>
          </a:lstStyle>
          <a:p>
            <a:pPr algn="ctr">
              <a:lnSpc>
                <a:spcPct val="120000"/>
              </a:lnSpc>
              <a:spcBef>
                <a:spcPct val="0"/>
              </a:spcBef>
              <a:buClrTx/>
              <a:buSzTx/>
              <a:buFont typeface="Arial" panose="020B0604020202020204" pitchFamily="34" charset="0"/>
              <a:buNone/>
            </a:pPr>
            <a:r>
              <a:rPr lang="en-US" altLang="zh-CN" sz="5400" b="1" noProof="1">
                <a:solidFill>
                  <a:schemeClr val="bg1"/>
                </a:solidFill>
                <a:latin typeface="Arial"/>
                <a:ea typeface="微软雅黑"/>
                <a:cs typeface="黑体" panose="02010609060101010101" charset="-122"/>
                <a:sym typeface="Arial"/>
              </a:rPr>
              <a:t>4</a:t>
            </a:r>
          </a:p>
        </p:txBody>
      </p:sp>
      <p:pic>
        <p:nvPicPr>
          <p:cNvPr id="10" name="图片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94408" y="1490607"/>
            <a:ext cx="1603184" cy="1465318"/>
          </a:xfrm>
          <a:prstGeom prst="rect">
            <a:avLst/>
          </a:prstGeom>
        </p:spPr>
      </p:pic>
      <p:sp>
        <p:nvSpPr>
          <p:cNvPr id="5" name="标题 4"/>
          <p:cNvSpPr>
            <a:spLocks noGrp="1"/>
          </p:cNvSpPr>
          <p:nvPr>
            <p:ph type="title" idx="4294967295"/>
            <p:custDataLst>
              <p:tags r:id="rId2"/>
            </p:custDataLst>
          </p:nvPr>
        </p:nvSpPr>
        <p:spPr>
          <a:xfrm>
            <a:off x="5034735" y="3659349"/>
            <a:ext cx="3743124" cy="554038"/>
          </a:xfrm>
        </p:spPr>
        <p:txBody>
          <a:bodyPr>
            <a:noAutofit/>
          </a:bodyPr>
          <a:lstStyle/>
          <a:p>
            <a:pPr fontAlgn="auto"/>
            <a:r>
              <a:rPr lang="zh-CN" altLang="en-US" sz="3600" spc="300" noProof="1">
                <a:latin typeface="Arial"/>
                <a:ea typeface="微软雅黑"/>
                <a:cs typeface="Heiti SC Light" charset="-122"/>
                <a:sym typeface="Arial"/>
              </a:rPr>
              <a:t>护理问题及措施</a:t>
            </a:r>
          </a:p>
        </p:txBody>
      </p:sp>
      <p:pic>
        <p:nvPicPr>
          <p:cNvPr id="17" name="图片 16"/>
          <p:cNvPicPr>
            <a:picLocks noChangeAspect="1"/>
          </p:cNvPicPr>
          <p:nvPr/>
        </p:nvPicPr>
        <p:blipFill>
          <a:blip r:embed="rId6">
            <a:extLst>
              <a:ext uri="{28A0092B-C50C-407E-A947-70E740481C1C}">
                <a14:useLocalDpi xmlns:a14="http://schemas.microsoft.com/office/drawing/2010/main"/>
              </a:ext>
            </a:extLst>
          </a:blip>
          <a:stretch>
            <a:fillRect/>
          </a:stretch>
        </p:blipFill>
        <p:spPr>
          <a:xfrm rot="19774862">
            <a:off x="3800246" y="3378980"/>
            <a:ext cx="257249" cy="1142487"/>
          </a:xfrm>
          <a:prstGeom prst="rect">
            <a:avLst/>
          </a:prstGeom>
        </p:spPr>
      </p:pic>
    </p:spTree>
  </p:cSld>
  <p:clrMapOvr>
    <a:masterClrMapping/>
  </p:clrMapOvr>
  <p:transition spd="slow" advTm="2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10"/>
                                        </p:tgtEl>
                                      </p:cBhvr>
                                    </p:animEffect>
                                    <p:animScale>
                                      <p:cBhvr>
                                        <p:cTn id="13" dur="250" autoRev="1" fill="hold"/>
                                        <p:tgtEl>
                                          <p:spTgt spid="10"/>
                                        </p:tgtEl>
                                      </p:cBhvr>
                                      <p:by x="105000" y="105000"/>
                                    </p:animScale>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1000"/>
                                        <p:tgtEl>
                                          <p:spTgt spid="17"/>
                                        </p:tgtEl>
                                      </p:cBhvr>
                                    </p:animEffect>
                                    <p:anim calcmode="lin" valueType="num">
                                      <p:cBhvr>
                                        <p:cTn id="19" dur="1000" fill="hold"/>
                                        <p:tgtEl>
                                          <p:spTgt spid="17"/>
                                        </p:tgtEl>
                                        <p:attrNameLst>
                                          <p:attrName>ppt_x</p:attrName>
                                        </p:attrNameLst>
                                      </p:cBhvr>
                                      <p:tavLst>
                                        <p:tav tm="0">
                                          <p:val>
                                            <p:strVal val="#ppt_x"/>
                                          </p:val>
                                        </p:tav>
                                        <p:tav tm="100000">
                                          <p:val>
                                            <p:strVal val="#ppt_x"/>
                                          </p:val>
                                        </p:tav>
                                      </p:tavLst>
                                    </p:anim>
                                    <p:anim calcmode="lin" valueType="num">
                                      <p:cBhvr>
                                        <p:cTn id="2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left)">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3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800" decel="100000"/>
                                        <p:tgtEl>
                                          <p:spTgt spid="4"/>
                                        </p:tgtEl>
                                      </p:cBhvr>
                                    </p:animEffect>
                                    <p:anim calcmode="lin" valueType="num">
                                      <p:cBhvr>
                                        <p:cTn id="31" dur="800" decel="100000" fill="hold"/>
                                        <p:tgtEl>
                                          <p:spTgt spid="4"/>
                                        </p:tgtEl>
                                        <p:attrNameLst>
                                          <p:attrName>style.rotation</p:attrName>
                                        </p:attrNameLst>
                                      </p:cBhvr>
                                      <p:tavLst>
                                        <p:tav tm="0">
                                          <p:val>
                                            <p:fltVal val="-90"/>
                                          </p:val>
                                        </p:tav>
                                        <p:tav tm="100000">
                                          <p:val>
                                            <p:fltVal val="0"/>
                                          </p:val>
                                        </p:tav>
                                      </p:tavLst>
                                    </p:anim>
                                    <p:anim calcmode="lin" valueType="num">
                                      <p:cBhvr>
                                        <p:cTn id="32" dur="800" decel="100000" fill="hold"/>
                                        <p:tgtEl>
                                          <p:spTgt spid="4"/>
                                        </p:tgtEl>
                                        <p:attrNameLst>
                                          <p:attrName>ppt_x</p:attrName>
                                        </p:attrNameLst>
                                      </p:cBhvr>
                                      <p:tavLst>
                                        <p:tav tm="0">
                                          <p:val>
                                            <p:strVal val="#ppt_x+0.4"/>
                                          </p:val>
                                        </p:tav>
                                        <p:tav tm="100000">
                                          <p:val>
                                            <p:strVal val="#ppt_x-0.05"/>
                                          </p:val>
                                        </p:tav>
                                      </p:tavLst>
                                    </p:anim>
                                    <p:anim calcmode="lin" valueType="num">
                                      <p:cBhvr>
                                        <p:cTn id="33" dur="800" decel="100000" fill="hold"/>
                                        <p:tgtEl>
                                          <p:spTgt spid="4"/>
                                        </p:tgtEl>
                                        <p:attrNameLst>
                                          <p:attrName>ppt_y</p:attrName>
                                        </p:attrNameLst>
                                      </p:cBhvr>
                                      <p:tavLst>
                                        <p:tav tm="0">
                                          <p:val>
                                            <p:strVal val="#ppt_y-0.4"/>
                                          </p:val>
                                        </p:tav>
                                        <p:tav tm="100000">
                                          <p:val>
                                            <p:strVal val="#ppt_y+0.1"/>
                                          </p:val>
                                        </p:tav>
                                      </p:tavLst>
                                    </p:anim>
                                    <p:anim calcmode="lin" valueType="num">
                                      <p:cBhvr>
                                        <p:cTn id="34"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35"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1" presetClass="entr" presetSubtype="0" fill="hold" grpId="0" nodeType="clickEffect">
                                  <p:stCondLst>
                                    <p:cond delay="0"/>
                                  </p:stCondLst>
                                  <p:iterate type="lt">
                                    <p:tmPct val="10000"/>
                                  </p:iterate>
                                  <p:childTnLst>
                                    <p:set>
                                      <p:cBhvr>
                                        <p:cTn id="39" dur="1" fill="hold">
                                          <p:stCondLst>
                                            <p:cond delay="0"/>
                                          </p:stCondLst>
                                        </p:cTn>
                                        <p:tgtEl>
                                          <p:spTgt spid="5"/>
                                        </p:tgtEl>
                                        <p:attrNameLst>
                                          <p:attrName>style.visibility</p:attrName>
                                        </p:attrNameLst>
                                      </p:cBhvr>
                                      <p:to>
                                        <p:strVal val="visible"/>
                                      </p:to>
                                    </p:set>
                                    <p:anim calcmode="lin" valueType="num">
                                      <p:cBhvr>
                                        <p:cTn id="40"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41" dur="500" fill="hold"/>
                                        <p:tgtEl>
                                          <p:spTgt spid="5"/>
                                        </p:tgtEl>
                                        <p:attrNameLst>
                                          <p:attrName>ppt_y</p:attrName>
                                        </p:attrNameLst>
                                      </p:cBhvr>
                                      <p:tavLst>
                                        <p:tav tm="0">
                                          <p:val>
                                            <p:strVal val="#ppt_y"/>
                                          </p:val>
                                        </p:tav>
                                        <p:tav tm="100000">
                                          <p:val>
                                            <p:strVal val="#ppt_y"/>
                                          </p:val>
                                        </p:tav>
                                      </p:tavLst>
                                    </p:anim>
                                    <p:anim calcmode="lin" valueType="num">
                                      <p:cBhvr>
                                        <p:cTn id="42"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43"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44"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67377" y="556550"/>
            <a:ext cx="3057247" cy="584775"/>
          </a:xfrm>
          <a:prstGeom prst="rect">
            <a:avLst/>
          </a:prstGeom>
        </p:spPr>
        <p:txBody>
          <a:bodyPr wrap="none">
            <a:spAutoFit/>
          </a:bodyPr>
          <a:lstStyle/>
          <a:p>
            <a:r>
              <a:rPr lang="zh-CN" altLang="en-US" sz="3200" dirty="0">
                <a:solidFill>
                  <a:srgbClr val="1A9CA7"/>
                </a:solidFill>
                <a:latin typeface="Arial"/>
                <a:ea typeface="微软雅黑"/>
                <a:cs typeface="黑体" panose="02010609060101010101" charset="-122"/>
                <a:sym typeface="Arial"/>
              </a:rPr>
              <a:t>护理问题及措施</a:t>
            </a:r>
          </a:p>
        </p:txBody>
      </p:sp>
      <p:sp>
        <p:nvSpPr>
          <p:cNvPr id="3" name="矩形 2"/>
          <p:cNvSpPr/>
          <p:nvPr/>
        </p:nvSpPr>
        <p:spPr>
          <a:xfrm>
            <a:off x="1411408" y="1504085"/>
            <a:ext cx="3775393" cy="523220"/>
          </a:xfrm>
          <a:prstGeom prst="rect">
            <a:avLst/>
          </a:prstGeom>
          <a:noFill/>
          <a:ln w="9525" algn="ctr">
            <a:noFill/>
            <a:miter lim="800000"/>
          </a:ln>
          <a:effectLst/>
        </p:spPr>
        <p:txBody>
          <a:bodyPr wrap="none">
            <a:spAutoFit/>
          </a:bodyPr>
          <a:lstStyle/>
          <a:p>
            <a:pPr eaLnBrk="0" hangingPunct="0">
              <a:spcBef>
                <a:spcPct val="0"/>
              </a:spcBef>
            </a:pPr>
            <a:r>
              <a:rPr lang="zh-CN" altLang="en-US" sz="2800" dirty="0">
                <a:solidFill>
                  <a:schemeClr val="tx1">
                    <a:lumMod val="85000"/>
                    <a:lumOff val="15000"/>
                  </a:schemeClr>
                </a:solidFill>
                <a:latin typeface="Arial"/>
                <a:ea typeface="微软雅黑"/>
                <a:cs typeface="黑体" panose="02010609060101010101" charset="-122"/>
                <a:sym typeface="Arial"/>
              </a:rPr>
              <a:t>营养失调：</a:t>
            </a:r>
            <a:r>
              <a:rPr lang="zh-CN" altLang="en-US" sz="2000" dirty="0">
                <a:solidFill>
                  <a:schemeClr val="tx1">
                    <a:lumMod val="85000"/>
                    <a:lumOff val="15000"/>
                  </a:schemeClr>
                </a:solidFill>
                <a:latin typeface="Arial"/>
                <a:ea typeface="微软雅黑"/>
                <a:cs typeface="黑体" panose="02010609060101010101" charset="-122"/>
                <a:sym typeface="Arial"/>
              </a:rPr>
              <a:t>低于机体需要量</a:t>
            </a:r>
          </a:p>
        </p:txBody>
      </p:sp>
      <p:pic>
        <p:nvPicPr>
          <p:cNvPr id="5" name="图片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1790" y="1415108"/>
            <a:ext cx="550642" cy="550642"/>
          </a:xfrm>
          <a:prstGeom prst="rect">
            <a:avLst/>
          </a:prstGeom>
        </p:spPr>
      </p:pic>
      <p:sp>
        <p:nvSpPr>
          <p:cNvPr id="8" name="圆角矩形 7"/>
          <p:cNvSpPr/>
          <p:nvPr/>
        </p:nvSpPr>
        <p:spPr>
          <a:xfrm>
            <a:off x="2707889" y="2502462"/>
            <a:ext cx="7465709" cy="883225"/>
          </a:xfrm>
          <a:prstGeom prst="roundRect">
            <a:avLst>
              <a:gd name="adj" fmla="val 0"/>
            </a:avLst>
          </a:prstGeom>
          <a:solidFill>
            <a:schemeClr val="bg1">
              <a:lumMod val="95000"/>
            </a:schemeClr>
          </a:solidFill>
          <a:ln w="12700" cap="flat" cmpd="sng" algn="ctr">
            <a:solidFill>
              <a:sysClr val="window" lastClr="FFFFFF"/>
            </a:solidFill>
            <a:prstDash val="solid"/>
          </a:ln>
          <a:effectLst>
            <a:outerShdw blurRad="279400" algn="ctr" rotWithShape="0">
              <a:prstClr val="black">
                <a:alpha val="11000"/>
              </a:prstClr>
            </a:outerShdw>
          </a:effectLst>
        </p:spPr>
        <p:txBody>
          <a:bodyPr lIns="86393" tIns="43196" rIns="86393" bIns="43196" anchor="ctr"/>
          <a:lstStyle/>
          <a:p>
            <a:pPr algn="ctr" defTabSz="913765">
              <a:defRPr/>
            </a:pPr>
            <a:endParaRPr lang="zh-CN" altLang="en-US" sz="2400" kern="0" dirty="0">
              <a:solidFill>
                <a:schemeClr val="accent6">
                  <a:lumMod val="90000"/>
                  <a:lumOff val="10000"/>
                </a:schemeClr>
              </a:solidFill>
              <a:latin typeface="Arial"/>
              <a:ea typeface="微软雅黑"/>
              <a:sym typeface="Arial"/>
            </a:endParaRPr>
          </a:p>
        </p:txBody>
      </p:sp>
      <p:grpSp>
        <p:nvGrpSpPr>
          <p:cNvPr id="9" name="组合 3"/>
          <p:cNvGrpSpPr/>
          <p:nvPr/>
        </p:nvGrpSpPr>
        <p:grpSpPr bwMode="auto">
          <a:xfrm>
            <a:off x="2791505" y="2495452"/>
            <a:ext cx="1746976" cy="914985"/>
            <a:chOff x="717476" y="1291449"/>
            <a:chExt cx="2054324" cy="1106750"/>
          </a:xfrm>
        </p:grpSpPr>
        <p:sp>
          <p:nvSpPr>
            <p:cNvPr id="10" name="圆角矩形 9"/>
            <p:cNvSpPr/>
            <p:nvPr/>
          </p:nvSpPr>
          <p:spPr>
            <a:xfrm>
              <a:off x="717476" y="1291449"/>
              <a:ext cx="2054324" cy="1106750"/>
            </a:xfrm>
            <a:prstGeom prst="roundRect">
              <a:avLst>
                <a:gd name="adj" fmla="val 10880"/>
              </a:avLst>
            </a:prstGeom>
            <a:solidFill>
              <a:srgbClr val="51CFD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lnSpc>
                  <a:spcPct val="120000"/>
                </a:lnSpc>
                <a:defRPr/>
              </a:pPr>
              <a:endParaRPr lang="zh-CN" altLang="en-US" sz="1600" dirty="0">
                <a:latin typeface="Arial"/>
                <a:ea typeface="微软雅黑"/>
                <a:sym typeface="Arial"/>
              </a:endParaRPr>
            </a:p>
          </p:txBody>
        </p:sp>
        <p:sp>
          <p:nvSpPr>
            <p:cNvPr id="12" name="TextBox 6"/>
            <p:cNvSpPr txBox="1">
              <a:spLocks noChangeArrowheads="1"/>
            </p:cNvSpPr>
            <p:nvPr/>
          </p:nvSpPr>
          <p:spPr bwMode="auto">
            <a:xfrm>
              <a:off x="1449657" y="1543663"/>
              <a:ext cx="1224138" cy="598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900">
                  <a:solidFill>
                    <a:schemeClr val="tx1"/>
                  </a:solidFill>
                  <a:latin typeface="Arial" panose="020B0604020202020204" pitchFamily="34" charset="0"/>
                  <a:ea typeface="微软雅黑" panose="020B0503020204020204" charset="-122"/>
                </a:defRPr>
              </a:lvl1pPr>
              <a:lvl2pPr marL="742950" indent="-285750">
                <a:defRPr sz="1900">
                  <a:solidFill>
                    <a:schemeClr val="tx1"/>
                  </a:solidFill>
                  <a:latin typeface="Arial" panose="020B0604020202020204" pitchFamily="34" charset="0"/>
                  <a:ea typeface="微软雅黑" panose="020B0503020204020204" charset="-122"/>
                </a:defRPr>
              </a:lvl2pPr>
              <a:lvl3pPr marL="1143000" indent="-228600">
                <a:defRPr sz="1900">
                  <a:solidFill>
                    <a:schemeClr val="tx1"/>
                  </a:solidFill>
                  <a:latin typeface="Arial" panose="020B0604020202020204" pitchFamily="34" charset="0"/>
                  <a:ea typeface="微软雅黑" panose="020B0503020204020204" charset="-122"/>
                </a:defRPr>
              </a:lvl3pPr>
              <a:lvl4pPr marL="1600200" indent="-228600">
                <a:defRPr sz="1900">
                  <a:solidFill>
                    <a:schemeClr val="tx1"/>
                  </a:solidFill>
                  <a:latin typeface="Arial" panose="020B0604020202020204" pitchFamily="34" charset="0"/>
                  <a:ea typeface="微软雅黑" panose="020B0503020204020204" charset="-122"/>
                </a:defRPr>
              </a:lvl4pPr>
              <a:lvl5pPr marL="2057400" indent="-228600">
                <a:defRPr sz="1900">
                  <a:solidFill>
                    <a:schemeClr val="tx1"/>
                  </a:solidFill>
                  <a:latin typeface="Arial" panose="020B0604020202020204" pitchFamily="34" charset="0"/>
                  <a:ea typeface="微软雅黑" panose="020B0503020204020204" charset="-122"/>
                </a:defRPr>
              </a:lvl5pPr>
              <a:lvl6pPr marL="25146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charset="-122"/>
                </a:defRPr>
              </a:lvl6pPr>
              <a:lvl7pPr marL="29718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charset="-122"/>
                </a:defRPr>
              </a:lvl7pPr>
              <a:lvl8pPr marL="34290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charset="-122"/>
                </a:defRPr>
              </a:lvl8pPr>
              <a:lvl9pPr marL="38862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charset="-122"/>
                </a:defRPr>
              </a:lvl9pPr>
            </a:lstStyle>
            <a:p>
              <a:pPr algn="ctr">
                <a:lnSpc>
                  <a:spcPct val="120000"/>
                </a:lnSpc>
              </a:pPr>
              <a:r>
                <a:rPr lang="en-US" altLang="zh-CN" sz="2400" dirty="0">
                  <a:solidFill>
                    <a:schemeClr val="bg1"/>
                  </a:solidFill>
                  <a:latin typeface="Arial"/>
                  <a:ea typeface="微软雅黑"/>
                  <a:sym typeface="Arial"/>
                </a:rPr>
                <a:t>01</a:t>
              </a:r>
              <a:endParaRPr lang="zh-CN" altLang="en-US" sz="2400" dirty="0">
                <a:solidFill>
                  <a:schemeClr val="bg1"/>
                </a:solidFill>
                <a:latin typeface="Arial"/>
                <a:ea typeface="微软雅黑"/>
                <a:sym typeface="Arial"/>
              </a:endParaRPr>
            </a:p>
          </p:txBody>
        </p:sp>
      </p:grpSp>
      <p:sp>
        <p:nvSpPr>
          <p:cNvPr id="14" name="圆角矩形 13"/>
          <p:cNvSpPr/>
          <p:nvPr/>
        </p:nvSpPr>
        <p:spPr>
          <a:xfrm>
            <a:off x="2707889" y="3792515"/>
            <a:ext cx="7465709" cy="883225"/>
          </a:xfrm>
          <a:prstGeom prst="roundRect">
            <a:avLst>
              <a:gd name="adj" fmla="val 0"/>
            </a:avLst>
          </a:prstGeom>
          <a:solidFill>
            <a:schemeClr val="bg1">
              <a:lumMod val="95000"/>
            </a:schemeClr>
          </a:solidFill>
          <a:ln w="12700" cap="flat" cmpd="sng" algn="ctr">
            <a:solidFill>
              <a:sysClr val="window" lastClr="FFFFFF"/>
            </a:solidFill>
            <a:prstDash val="solid"/>
          </a:ln>
          <a:effectLst>
            <a:outerShdw blurRad="279400" algn="ctr" rotWithShape="0">
              <a:prstClr val="black">
                <a:alpha val="11000"/>
              </a:prstClr>
            </a:outerShdw>
          </a:effectLst>
        </p:spPr>
        <p:txBody>
          <a:bodyPr lIns="86393" tIns="43196" rIns="86393" bIns="43196" anchor="ctr"/>
          <a:lstStyle/>
          <a:p>
            <a:pPr algn="ctr" defTabSz="913765">
              <a:defRPr/>
            </a:pPr>
            <a:endParaRPr lang="zh-CN" altLang="en-US" sz="2400" kern="0" dirty="0">
              <a:solidFill>
                <a:schemeClr val="accent6">
                  <a:lumMod val="90000"/>
                  <a:lumOff val="10000"/>
                </a:schemeClr>
              </a:solidFill>
              <a:latin typeface="Arial"/>
              <a:ea typeface="微软雅黑"/>
              <a:sym typeface="Arial"/>
            </a:endParaRPr>
          </a:p>
        </p:txBody>
      </p:sp>
      <p:sp>
        <p:nvSpPr>
          <p:cNvPr id="16" name="圆角矩形 15"/>
          <p:cNvSpPr/>
          <p:nvPr/>
        </p:nvSpPr>
        <p:spPr>
          <a:xfrm>
            <a:off x="2707889" y="5100452"/>
            <a:ext cx="7465709" cy="881978"/>
          </a:xfrm>
          <a:prstGeom prst="roundRect">
            <a:avLst>
              <a:gd name="adj" fmla="val 0"/>
            </a:avLst>
          </a:prstGeom>
          <a:solidFill>
            <a:schemeClr val="bg1">
              <a:lumMod val="95000"/>
            </a:schemeClr>
          </a:solidFill>
          <a:ln w="12700" cap="flat" cmpd="sng" algn="ctr">
            <a:solidFill>
              <a:sysClr val="window" lastClr="FFFFFF"/>
            </a:solidFill>
            <a:prstDash val="solid"/>
          </a:ln>
          <a:effectLst>
            <a:outerShdw blurRad="279400" algn="ctr" rotWithShape="0">
              <a:prstClr val="black">
                <a:alpha val="11000"/>
              </a:prstClr>
            </a:outerShdw>
          </a:effectLst>
        </p:spPr>
        <p:txBody>
          <a:bodyPr lIns="86393" tIns="43196" rIns="86393" bIns="43196" anchor="ctr"/>
          <a:lstStyle/>
          <a:p>
            <a:pPr algn="ctr" defTabSz="913765">
              <a:defRPr/>
            </a:pPr>
            <a:endParaRPr lang="zh-CN" altLang="en-US" sz="900" kern="0" dirty="0">
              <a:solidFill>
                <a:schemeClr val="tx1">
                  <a:lumMod val="50000"/>
                  <a:lumOff val="50000"/>
                </a:schemeClr>
              </a:solidFill>
              <a:latin typeface="Arial"/>
              <a:ea typeface="微软雅黑"/>
              <a:sym typeface="Arial"/>
            </a:endParaRPr>
          </a:p>
        </p:txBody>
      </p:sp>
      <p:grpSp>
        <p:nvGrpSpPr>
          <p:cNvPr id="19" name="组合 13"/>
          <p:cNvGrpSpPr/>
          <p:nvPr/>
        </p:nvGrpSpPr>
        <p:grpSpPr bwMode="auto">
          <a:xfrm>
            <a:off x="2791505" y="3782481"/>
            <a:ext cx="1746976" cy="913472"/>
            <a:chOff x="717476" y="1291449"/>
            <a:chExt cx="2054324" cy="1106750"/>
          </a:xfrm>
        </p:grpSpPr>
        <p:sp>
          <p:nvSpPr>
            <p:cNvPr id="22" name="圆角矩形 21"/>
            <p:cNvSpPr/>
            <p:nvPr/>
          </p:nvSpPr>
          <p:spPr>
            <a:xfrm>
              <a:off x="717476" y="1291449"/>
              <a:ext cx="2054324" cy="1106750"/>
            </a:xfrm>
            <a:prstGeom prst="roundRect">
              <a:avLst>
                <a:gd name="adj" fmla="val 10880"/>
              </a:avLst>
            </a:prstGeom>
            <a:solidFill>
              <a:srgbClr val="F04A6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lnSpc>
                  <a:spcPct val="120000"/>
                </a:lnSpc>
                <a:defRPr/>
              </a:pPr>
              <a:endParaRPr lang="zh-CN" altLang="en-US" sz="1600" dirty="0">
                <a:latin typeface="Arial"/>
                <a:ea typeface="微软雅黑"/>
                <a:sym typeface="Arial"/>
              </a:endParaRPr>
            </a:p>
          </p:txBody>
        </p:sp>
        <p:sp>
          <p:nvSpPr>
            <p:cNvPr id="23" name="TextBox 17"/>
            <p:cNvSpPr txBox="1">
              <a:spLocks noChangeArrowheads="1"/>
            </p:cNvSpPr>
            <p:nvPr/>
          </p:nvSpPr>
          <p:spPr bwMode="auto">
            <a:xfrm>
              <a:off x="1403648" y="1609636"/>
              <a:ext cx="1224138" cy="599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900">
                  <a:solidFill>
                    <a:schemeClr val="tx1"/>
                  </a:solidFill>
                  <a:latin typeface="Arial" panose="020B0604020202020204" pitchFamily="34" charset="0"/>
                  <a:ea typeface="微软雅黑" panose="020B0503020204020204" charset="-122"/>
                </a:defRPr>
              </a:lvl1pPr>
              <a:lvl2pPr marL="742950" indent="-285750">
                <a:defRPr sz="1900">
                  <a:solidFill>
                    <a:schemeClr val="tx1"/>
                  </a:solidFill>
                  <a:latin typeface="Arial" panose="020B0604020202020204" pitchFamily="34" charset="0"/>
                  <a:ea typeface="微软雅黑" panose="020B0503020204020204" charset="-122"/>
                </a:defRPr>
              </a:lvl2pPr>
              <a:lvl3pPr marL="1143000" indent="-228600">
                <a:defRPr sz="1900">
                  <a:solidFill>
                    <a:schemeClr val="tx1"/>
                  </a:solidFill>
                  <a:latin typeface="Arial" panose="020B0604020202020204" pitchFamily="34" charset="0"/>
                  <a:ea typeface="微软雅黑" panose="020B0503020204020204" charset="-122"/>
                </a:defRPr>
              </a:lvl3pPr>
              <a:lvl4pPr marL="1600200" indent="-228600">
                <a:defRPr sz="1900">
                  <a:solidFill>
                    <a:schemeClr val="tx1"/>
                  </a:solidFill>
                  <a:latin typeface="Arial" panose="020B0604020202020204" pitchFamily="34" charset="0"/>
                  <a:ea typeface="微软雅黑" panose="020B0503020204020204" charset="-122"/>
                </a:defRPr>
              </a:lvl4pPr>
              <a:lvl5pPr marL="2057400" indent="-228600">
                <a:defRPr sz="1900">
                  <a:solidFill>
                    <a:schemeClr val="tx1"/>
                  </a:solidFill>
                  <a:latin typeface="Arial" panose="020B0604020202020204" pitchFamily="34" charset="0"/>
                  <a:ea typeface="微软雅黑" panose="020B0503020204020204" charset="-122"/>
                </a:defRPr>
              </a:lvl5pPr>
              <a:lvl6pPr marL="25146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charset="-122"/>
                </a:defRPr>
              </a:lvl6pPr>
              <a:lvl7pPr marL="29718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charset="-122"/>
                </a:defRPr>
              </a:lvl7pPr>
              <a:lvl8pPr marL="34290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charset="-122"/>
                </a:defRPr>
              </a:lvl8pPr>
              <a:lvl9pPr marL="38862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charset="-122"/>
                </a:defRPr>
              </a:lvl9pPr>
            </a:lstStyle>
            <a:p>
              <a:pPr algn="ctr">
                <a:lnSpc>
                  <a:spcPct val="120000"/>
                </a:lnSpc>
              </a:pPr>
              <a:r>
                <a:rPr lang="en-US" altLang="zh-CN" sz="2400" dirty="0">
                  <a:solidFill>
                    <a:schemeClr val="bg1"/>
                  </a:solidFill>
                  <a:latin typeface="Arial"/>
                  <a:ea typeface="微软雅黑"/>
                  <a:sym typeface="Arial"/>
                </a:rPr>
                <a:t>02</a:t>
              </a:r>
              <a:endParaRPr lang="zh-CN" altLang="en-US" sz="2400" dirty="0">
                <a:solidFill>
                  <a:schemeClr val="bg1"/>
                </a:solidFill>
                <a:latin typeface="Arial"/>
                <a:ea typeface="微软雅黑"/>
                <a:sym typeface="Arial"/>
              </a:endParaRPr>
            </a:p>
          </p:txBody>
        </p:sp>
      </p:grpSp>
      <p:grpSp>
        <p:nvGrpSpPr>
          <p:cNvPr id="25" name="组合 19"/>
          <p:cNvGrpSpPr/>
          <p:nvPr/>
        </p:nvGrpSpPr>
        <p:grpSpPr bwMode="auto">
          <a:xfrm>
            <a:off x="2791505" y="5090682"/>
            <a:ext cx="1746976" cy="913472"/>
            <a:chOff x="717476" y="1291449"/>
            <a:chExt cx="2054324" cy="1106750"/>
          </a:xfrm>
        </p:grpSpPr>
        <p:sp>
          <p:nvSpPr>
            <p:cNvPr id="27" name="圆角矩形 26"/>
            <p:cNvSpPr/>
            <p:nvPr/>
          </p:nvSpPr>
          <p:spPr>
            <a:xfrm>
              <a:off x="717476" y="1291449"/>
              <a:ext cx="2054324" cy="1106750"/>
            </a:xfrm>
            <a:prstGeom prst="roundRect">
              <a:avLst>
                <a:gd name="adj" fmla="val 10880"/>
              </a:avLst>
            </a:prstGeom>
            <a:solidFill>
              <a:srgbClr val="51CFD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lnSpc>
                  <a:spcPct val="120000"/>
                </a:lnSpc>
                <a:defRPr/>
              </a:pPr>
              <a:endParaRPr lang="zh-CN" altLang="en-US" sz="1600" dirty="0">
                <a:latin typeface="Arial"/>
                <a:ea typeface="微软雅黑"/>
                <a:sym typeface="Arial"/>
              </a:endParaRPr>
            </a:p>
          </p:txBody>
        </p:sp>
        <p:sp>
          <p:nvSpPr>
            <p:cNvPr id="28" name="TextBox 22"/>
            <p:cNvSpPr txBox="1">
              <a:spLocks noChangeArrowheads="1"/>
            </p:cNvSpPr>
            <p:nvPr/>
          </p:nvSpPr>
          <p:spPr bwMode="auto">
            <a:xfrm>
              <a:off x="1403648" y="1609636"/>
              <a:ext cx="1224138" cy="599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900">
                  <a:solidFill>
                    <a:schemeClr val="tx1"/>
                  </a:solidFill>
                  <a:latin typeface="Arial" panose="020B0604020202020204" pitchFamily="34" charset="0"/>
                  <a:ea typeface="微软雅黑" panose="020B0503020204020204" charset="-122"/>
                </a:defRPr>
              </a:lvl1pPr>
              <a:lvl2pPr marL="742950" indent="-285750">
                <a:defRPr sz="1900">
                  <a:solidFill>
                    <a:schemeClr val="tx1"/>
                  </a:solidFill>
                  <a:latin typeface="Arial" panose="020B0604020202020204" pitchFamily="34" charset="0"/>
                  <a:ea typeface="微软雅黑" panose="020B0503020204020204" charset="-122"/>
                </a:defRPr>
              </a:lvl2pPr>
              <a:lvl3pPr marL="1143000" indent="-228600">
                <a:defRPr sz="1900">
                  <a:solidFill>
                    <a:schemeClr val="tx1"/>
                  </a:solidFill>
                  <a:latin typeface="Arial" panose="020B0604020202020204" pitchFamily="34" charset="0"/>
                  <a:ea typeface="微软雅黑" panose="020B0503020204020204" charset="-122"/>
                </a:defRPr>
              </a:lvl3pPr>
              <a:lvl4pPr marL="1600200" indent="-228600">
                <a:defRPr sz="1900">
                  <a:solidFill>
                    <a:schemeClr val="tx1"/>
                  </a:solidFill>
                  <a:latin typeface="Arial" panose="020B0604020202020204" pitchFamily="34" charset="0"/>
                  <a:ea typeface="微软雅黑" panose="020B0503020204020204" charset="-122"/>
                </a:defRPr>
              </a:lvl4pPr>
              <a:lvl5pPr marL="2057400" indent="-228600">
                <a:defRPr sz="1900">
                  <a:solidFill>
                    <a:schemeClr val="tx1"/>
                  </a:solidFill>
                  <a:latin typeface="Arial" panose="020B0604020202020204" pitchFamily="34" charset="0"/>
                  <a:ea typeface="微软雅黑" panose="020B0503020204020204" charset="-122"/>
                </a:defRPr>
              </a:lvl5pPr>
              <a:lvl6pPr marL="25146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charset="-122"/>
                </a:defRPr>
              </a:lvl6pPr>
              <a:lvl7pPr marL="29718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charset="-122"/>
                </a:defRPr>
              </a:lvl7pPr>
              <a:lvl8pPr marL="34290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charset="-122"/>
                </a:defRPr>
              </a:lvl8pPr>
              <a:lvl9pPr marL="3886200" indent="-228600" defTabSz="966470" fontAlgn="base">
                <a:spcBef>
                  <a:spcPct val="0"/>
                </a:spcBef>
                <a:spcAft>
                  <a:spcPct val="0"/>
                </a:spcAft>
                <a:defRPr sz="1900">
                  <a:solidFill>
                    <a:schemeClr val="tx1"/>
                  </a:solidFill>
                  <a:latin typeface="Arial" panose="020B0604020202020204" pitchFamily="34" charset="0"/>
                  <a:ea typeface="微软雅黑" panose="020B0503020204020204" charset="-122"/>
                </a:defRPr>
              </a:lvl9pPr>
            </a:lstStyle>
            <a:p>
              <a:pPr algn="ctr">
                <a:lnSpc>
                  <a:spcPct val="120000"/>
                </a:lnSpc>
              </a:pPr>
              <a:r>
                <a:rPr lang="en-US" altLang="zh-CN" sz="2400" dirty="0">
                  <a:solidFill>
                    <a:schemeClr val="bg1"/>
                  </a:solidFill>
                  <a:latin typeface="Arial"/>
                  <a:ea typeface="微软雅黑"/>
                  <a:sym typeface="Arial"/>
                </a:rPr>
                <a:t>03</a:t>
              </a:r>
              <a:endParaRPr lang="zh-CN" altLang="en-US" sz="2400" dirty="0">
                <a:solidFill>
                  <a:schemeClr val="bg1"/>
                </a:solidFill>
                <a:latin typeface="Arial"/>
                <a:ea typeface="微软雅黑"/>
                <a:sym typeface="Arial"/>
              </a:endParaRPr>
            </a:p>
          </p:txBody>
        </p:sp>
      </p:grpSp>
      <p:sp>
        <p:nvSpPr>
          <p:cNvPr id="30" name="文本框 29"/>
          <p:cNvSpPr txBox="1"/>
          <p:nvPr/>
        </p:nvSpPr>
        <p:spPr>
          <a:xfrm>
            <a:off x="1080284" y="3385687"/>
            <a:ext cx="967689" cy="954107"/>
          </a:xfrm>
          <a:prstGeom prst="rect">
            <a:avLst/>
          </a:prstGeom>
          <a:noFill/>
        </p:spPr>
        <p:txBody>
          <a:bodyPr wrap="square" rtlCol="0">
            <a:spAutoFit/>
          </a:bodyPr>
          <a:lstStyle/>
          <a:p>
            <a:pPr algn="ctr"/>
            <a:r>
              <a:rPr kumimoji="1" lang="zh-CN" altLang="en-US" sz="2800" dirty="0">
                <a:latin typeface="Arial"/>
                <a:ea typeface="微软雅黑"/>
                <a:sym typeface="Arial"/>
              </a:rPr>
              <a:t>相关因素</a:t>
            </a:r>
          </a:p>
        </p:txBody>
      </p:sp>
      <p:sp>
        <p:nvSpPr>
          <p:cNvPr id="31" name="椭圆 30"/>
          <p:cNvSpPr/>
          <p:nvPr/>
        </p:nvSpPr>
        <p:spPr>
          <a:xfrm>
            <a:off x="936700" y="3235311"/>
            <a:ext cx="1254857" cy="1254857"/>
          </a:xfrm>
          <a:prstGeom prst="ellipse">
            <a:avLst/>
          </a:prstGeom>
          <a:noFill/>
          <a:ln w="31750">
            <a:solidFill>
              <a:srgbClr val="1A9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a:ea typeface="微软雅黑"/>
              <a:sym typeface="Arial"/>
            </a:endParaRPr>
          </a:p>
        </p:txBody>
      </p:sp>
      <p:sp>
        <p:nvSpPr>
          <p:cNvPr id="35" name="矩形 34"/>
          <p:cNvSpPr/>
          <p:nvPr/>
        </p:nvSpPr>
        <p:spPr>
          <a:xfrm>
            <a:off x="4899487" y="5382256"/>
            <a:ext cx="3647152" cy="369332"/>
          </a:xfrm>
          <a:prstGeom prst="rect">
            <a:avLst/>
          </a:prstGeom>
        </p:spPr>
        <p:txBody>
          <a:bodyPr wrap="none">
            <a:spAutoFit/>
          </a:bodyPr>
          <a:lstStyle/>
          <a:p>
            <a:r>
              <a:rPr lang="zh-CN" altLang="en-US">
                <a:latin typeface="Arial"/>
                <a:ea typeface="微软雅黑"/>
                <a:sym typeface="Arial"/>
              </a:rPr>
              <a:t>由于肾小管容量超负荷出现尿糖。</a:t>
            </a:r>
          </a:p>
        </p:txBody>
      </p:sp>
      <p:sp>
        <p:nvSpPr>
          <p:cNvPr id="36" name="矩形 35"/>
          <p:cNvSpPr/>
          <p:nvPr/>
        </p:nvSpPr>
        <p:spPr>
          <a:xfrm>
            <a:off x="4949755" y="4085423"/>
            <a:ext cx="2262158" cy="369332"/>
          </a:xfrm>
          <a:prstGeom prst="rect">
            <a:avLst/>
          </a:prstGeom>
        </p:spPr>
        <p:txBody>
          <a:bodyPr wrap="none">
            <a:spAutoFit/>
          </a:bodyPr>
          <a:lstStyle/>
          <a:p>
            <a:r>
              <a:rPr lang="zh-CN" altLang="en-US" dirty="0">
                <a:latin typeface="Arial"/>
                <a:ea typeface="微软雅黑"/>
                <a:sym typeface="Arial"/>
              </a:rPr>
              <a:t>不适当地控制饮食。</a:t>
            </a:r>
          </a:p>
        </p:txBody>
      </p:sp>
      <p:sp>
        <p:nvSpPr>
          <p:cNvPr id="37" name="矩形 36"/>
          <p:cNvSpPr/>
          <p:nvPr/>
        </p:nvSpPr>
        <p:spPr>
          <a:xfrm>
            <a:off x="4925884" y="2638096"/>
            <a:ext cx="5077098" cy="757130"/>
          </a:xfrm>
          <a:prstGeom prst="rect">
            <a:avLst/>
          </a:prstGeom>
        </p:spPr>
        <p:txBody>
          <a:bodyPr wrap="square">
            <a:spAutoFit/>
          </a:bodyPr>
          <a:lstStyle/>
          <a:p>
            <a:pPr>
              <a:lnSpc>
                <a:spcPct val="120000"/>
              </a:lnSpc>
            </a:pPr>
            <a:r>
              <a:rPr lang="zh-CN" altLang="en-US" dirty="0">
                <a:latin typeface="Arial"/>
                <a:ea typeface="微软雅黑"/>
                <a:sym typeface="Arial"/>
              </a:rPr>
              <a:t>体内胰岛素不足，葡萄糖不能充分利用，脂肪、蛋白质分解加速。</a:t>
            </a:r>
          </a:p>
        </p:txBody>
      </p:sp>
      <p:pic>
        <p:nvPicPr>
          <p:cNvPr id="6" name="图片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17634" y="5247386"/>
            <a:ext cx="709787" cy="709787"/>
          </a:xfrm>
          <a:prstGeom prst="rect">
            <a:avLst/>
          </a:prstGeom>
        </p:spPr>
      </p:pic>
      <p:pic>
        <p:nvPicPr>
          <p:cNvPr id="17" name="图片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24858" y="2711345"/>
            <a:ext cx="483196" cy="483196"/>
          </a:xfrm>
          <a:prstGeom prst="rect">
            <a:avLst/>
          </a:prstGeom>
        </p:spPr>
      </p:pic>
      <p:pic>
        <p:nvPicPr>
          <p:cNvPr id="32" name="图片 3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024858" y="4028186"/>
            <a:ext cx="455386" cy="455386"/>
          </a:xfrm>
          <a:prstGeom prst="rect">
            <a:avLst/>
          </a:prstGeom>
        </p:spPr>
      </p:pic>
    </p:spTree>
  </p:cSld>
  <p:clrMapOvr>
    <a:masterClrMapping/>
  </p:clrMapOvr>
  <p:transition spd="slow" advTm="2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par>
                          <p:cTn id="12" fill="hold">
                            <p:stCondLst>
                              <p:cond delay="800"/>
                            </p:stCondLst>
                            <p:childTnLst>
                              <p:par>
                                <p:cTn id="13" presetID="52"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Scale>
                                      <p:cBhvr>
                                        <p:cTn id="15"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5"/>
                                        </p:tgtEl>
                                        <p:attrNameLst>
                                          <p:attrName>ppt_x</p:attrName>
                                          <p:attrName>ppt_y</p:attrName>
                                        </p:attrNameLst>
                                      </p:cBhvr>
                                    </p:animMotion>
                                    <p:animEffect transition="in" filter="fade">
                                      <p:cBhvr>
                                        <p:cTn id="17" dur="1000"/>
                                        <p:tgtEl>
                                          <p:spTgt spid="5"/>
                                        </p:tgtEl>
                                      </p:cBhvr>
                                    </p:animEffect>
                                  </p:childTnLst>
                                </p:cTn>
                              </p:par>
                            </p:childTnLst>
                          </p:cTn>
                        </p:par>
                        <p:par>
                          <p:cTn id="18" fill="hold">
                            <p:stCondLst>
                              <p:cond delay="1800"/>
                            </p:stCondLst>
                            <p:childTnLst>
                              <p:par>
                                <p:cTn id="19" presetID="52" presetClass="entr" presetSubtype="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Scale>
                                      <p:cBhvr>
                                        <p:cTn id="21"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3"/>
                                        </p:tgtEl>
                                        <p:attrNameLst>
                                          <p:attrName>ppt_x</p:attrName>
                                          <p:attrName>ppt_y</p:attrName>
                                        </p:attrNameLst>
                                      </p:cBhvr>
                                    </p:animMotion>
                                    <p:animEffect transition="in" filter="fade">
                                      <p:cBhvr>
                                        <p:cTn id="23" dur="1000"/>
                                        <p:tgtEl>
                                          <p:spTgt spid="3"/>
                                        </p:tgtEl>
                                      </p:cBhvr>
                                    </p:animEffect>
                                  </p:childTnLst>
                                </p:cTn>
                              </p:par>
                            </p:childTnLst>
                          </p:cTn>
                        </p:par>
                        <p:par>
                          <p:cTn id="24" fill="hold">
                            <p:stCondLst>
                              <p:cond delay="2800"/>
                            </p:stCondLst>
                            <p:childTnLst>
                              <p:par>
                                <p:cTn id="25" presetID="21" presetClass="entr" presetSubtype="1"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heel(1)">
                                      <p:cBhvr>
                                        <p:cTn id="27" dur="2000"/>
                                        <p:tgtEl>
                                          <p:spTgt spid="31"/>
                                        </p:tgtEl>
                                      </p:cBhvr>
                                    </p:animEffect>
                                  </p:childTnLst>
                                </p:cTn>
                              </p:par>
                            </p:childTnLst>
                          </p:cTn>
                        </p:par>
                        <p:par>
                          <p:cTn id="28" fill="hold">
                            <p:stCondLst>
                              <p:cond delay="4800"/>
                            </p:stCondLst>
                            <p:childTnLst>
                              <p:par>
                                <p:cTn id="29" presetID="17" presetClass="entr" presetSubtype="10"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p:cTn id="31" dur="500" fill="hold"/>
                                        <p:tgtEl>
                                          <p:spTgt spid="30"/>
                                        </p:tgtEl>
                                        <p:attrNameLst>
                                          <p:attrName>ppt_w</p:attrName>
                                        </p:attrNameLst>
                                      </p:cBhvr>
                                      <p:tavLst>
                                        <p:tav tm="0">
                                          <p:val>
                                            <p:fltVal val="0"/>
                                          </p:val>
                                        </p:tav>
                                        <p:tav tm="100000">
                                          <p:val>
                                            <p:strVal val="#ppt_w"/>
                                          </p:val>
                                        </p:tav>
                                      </p:tavLst>
                                    </p:anim>
                                    <p:anim calcmode="lin" valueType="num">
                                      <p:cBhvr>
                                        <p:cTn id="32" dur="500" fill="hold"/>
                                        <p:tgtEl>
                                          <p:spTgt spid="30"/>
                                        </p:tgtEl>
                                        <p:attrNameLst>
                                          <p:attrName>ppt_h</p:attrName>
                                        </p:attrNameLst>
                                      </p:cBhvr>
                                      <p:tavLst>
                                        <p:tav tm="0">
                                          <p:val>
                                            <p:strVal val="#ppt_h"/>
                                          </p:val>
                                        </p:tav>
                                        <p:tav tm="100000">
                                          <p:val>
                                            <p:strVal val="#ppt_h"/>
                                          </p:val>
                                        </p:tav>
                                      </p:tavLst>
                                    </p:anim>
                                  </p:childTnLst>
                                </p:cTn>
                              </p:par>
                            </p:childTnLst>
                          </p:cTn>
                        </p:par>
                        <p:par>
                          <p:cTn id="33" fill="hold">
                            <p:stCondLst>
                              <p:cond delay="5300"/>
                            </p:stCondLst>
                            <p:childTnLst>
                              <p:par>
                                <p:cTn id="34" presetID="2" presetClass="entr" presetSubtype="8" fill="hold" grpId="0" nodeType="after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0-#ppt_w/2"/>
                                          </p:val>
                                        </p:tav>
                                        <p:tav tm="100000">
                                          <p:val>
                                            <p:strVal val="#ppt_x"/>
                                          </p:val>
                                        </p:tav>
                                      </p:tavLst>
                                    </p:anim>
                                    <p:anim calcmode="lin" valueType="num">
                                      <p:cBhvr additive="base">
                                        <p:cTn id="37" dur="500" fill="hold"/>
                                        <p:tgtEl>
                                          <p:spTgt spid="8"/>
                                        </p:tgtEl>
                                        <p:attrNameLst>
                                          <p:attrName>ppt_y</p:attrName>
                                        </p:attrNameLst>
                                      </p:cBhvr>
                                      <p:tavLst>
                                        <p:tav tm="0">
                                          <p:val>
                                            <p:strVal val="#ppt_y"/>
                                          </p:val>
                                        </p:tav>
                                        <p:tav tm="100000">
                                          <p:val>
                                            <p:strVal val="#ppt_y"/>
                                          </p:val>
                                        </p:tav>
                                      </p:tavLst>
                                    </p:anim>
                                  </p:childTnLst>
                                </p:cTn>
                              </p:par>
                            </p:childTnLst>
                          </p:cTn>
                        </p:par>
                        <p:par>
                          <p:cTn id="38" fill="hold">
                            <p:stCondLst>
                              <p:cond delay="5800"/>
                            </p:stCondLst>
                            <p:childTnLst>
                              <p:par>
                                <p:cTn id="39" presetID="10" presetClass="entr" presetSubtype="0" fill="hold"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par>
                          <p:cTn id="45" fill="hold">
                            <p:stCondLst>
                              <p:cond delay="6300"/>
                            </p:stCondLst>
                            <p:childTnLst>
                              <p:par>
                                <p:cTn id="46" presetID="2" presetClass="entr" presetSubtype="4" fill="hold" grpId="0" nodeType="afterEffect">
                                  <p:stCondLst>
                                    <p:cond delay="0"/>
                                  </p:stCondLst>
                                  <p:childTnLst>
                                    <p:set>
                                      <p:cBhvr>
                                        <p:cTn id="47" dur="1" fill="hold">
                                          <p:stCondLst>
                                            <p:cond delay="0"/>
                                          </p:stCondLst>
                                        </p:cTn>
                                        <p:tgtEl>
                                          <p:spTgt spid="37"/>
                                        </p:tgtEl>
                                        <p:attrNameLst>
                                          <p:attrName>style.visibility</p:attrName>
                                        </p:attrNameLst>
                                      </p:cBhvr>
                                      <p:to>
                                        <p:strVal val="visible"/>
                                      </p:to>
                                    </p:set>
                                    <p:anim calcmode="lin" valueType="num">
                                      <p:cBhvr additive="base">
                                        <p:cTn id="48" dur="500" fill="hold"/>
                                        <p:tgtEl>
                                          <p:spTgt spid="37"/>
                                        </p:tgtEl>
                                        <p:attrNameLst>
                                          <p:attrName>ppt_x</p:attrName>
                                        </p:attrNameLst>
                                      </p:cBhvr>
                                      <p:tavLst>
                                        <p:tav tm="0">
                                          <p:val>
                                            <p:strVal val="#ppt_x"/>
                                          </p:val>
                                        </p:tav>
                                        <p:tav tm="100000">
                                          <p:val>
                                            <p:strVal val="#ppt_x"/>
                                          </p:val>
                                        </p:tav>
                                      </p:tavLst>
                                    </p:anim>
                                    <p:anim calcmode="lin" valueType="num">
                                      <p:cBhvr additive="base">
                                        <p:cTn id="49" dur="500" fill="hold"/>
                                        <p:tgtEl>
                                          <p:spTgt spid="37"/>
                                        </p:tgtEl>
                                        <p:attrNameLst>
                                          <p:attrName>ppt_y</p:attrName>
                                        </p:attrNameLst>
                                      </p:cBhvr>
                                      <p:tavLst>
                                        <p:tav tm="0">
                                          <p:val>
                                            <p:strVal val="1+#ppt_h/2"/>
                                          </p:val>
                                        </p:tav>
                                        <p:tav tm="100000">
                                          <p:val>
                                            <p:strVal val="#ppt_y"/>
                                          </p:val>
                                        </p:tav>
                                      </p:tavLst>
                                    </p:anim>
                                  </p:childTnLst>
                                </p:cTn>
                              </p:par>
                            </p:childTnLst>
                          </p:cTn>
                        </p:par>
                        <p:par>
                          <p:cTn id="50" fill="hold">
                            <p:stCondLst>
                              <p:cond delay="6800"/>
                            </p:stCondLst>
                            <p:childTnLst>
                              <p:par>
                                <p:cTn id="51" presetID="10" presetClass="entr" presetSubtype="0" fill="hold" nodeType="after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childTnLst>
                          </p:cTn>
                        </p:par>
                        <p:par>
                          <p:cTn id="57" fill="hold">
                            <p:stCondLst>
                              <p:cond delay="7300"/>
                            </p:stCondLst>
                            <p:childTnLst>
                              <p:par>
                                <p:cTn id="58" presetID="2" presetClass="entr" presetSubtype="8" fill="hold" grpId="0" nodeType="afterEffect">
                                  <p:stCondLst>
                                    <p:cond delay="0"/>
                                  </p:stCondLst>
                                  <p:childTnLst>
                                    <p:set>
                                      <p:cBhvr>
                                        <p:cTn id="59" dur="1" fill="hold">
                                          <p:stCondLst>
                                            <p:cond delay="0"/>
                                          </p:stCondLst>
                                        </p:cTn>
                                        <p:tgtEl>
                                          <p:spTgt spid="14"/>
                                        </p:tgtEl>
                                        <p:attrNameLst>
                                          <p:attrName>style.visibility</p:attrName>
                                        </p:attrNameLst>
                                      </p:cBhvr>
                                      <p:to>
                                        <p:strVal val="visible"/>
                                      </p:to>
                                    </p:set>
                                    <p:anim calcmode="lin" valueType="num">
                                      <p:cBhvr additive="base">
                                        <p:cTn id="60" dur="500" fill="hold"/>
                                        <p:tgtEl>
                                          <p:spTgt spid="14"/>
                                        </p:tgtEl>
                                        <p:attrNameLst>
                                          <p:attrName>ppt_x</p:attrName>
                                        </p:attrNameLst>
                                      </p:cBhvr>
                                      <p:tavLst>
                                        <p:tav tm="0">
                                          <p:val>
                                            <p:strVal val="0-#ppt_w/2"/>
                                          </p:val>
                                        </p:tav>
                                        <p:tav tm="100000">
                                          <p:val>
                                            <p:strVal val="#ppt_x"/>
                                          </p:val>
                                        </p:tav>
                                      </p:tavLst>
                                    </p:anim>
                                    <p:anim calcmode="lin" valueType="num">
                                      <p:cBhvr additive="base">
                                        <p:cTn id="61" dur="500" fill="hold"/>
                                        <p:tgtEl>
                                          <p:spTgt spid="14"/>
                                        </p:tgtEl>
                                        <p:attrNameLst>
                                          <p:attrName>ppt_y</p:attrName>
                                        </p:attrNameLst>
                                      </p:cBhvr>
                                      <p:tavLst>
                                        <p:tav tm="0">
                                          <p:val>
                                            <p:strVal val="#ppt_y"/>
                                          </p:val>
                                        </p:tav>
                                        <p:tav tm="100000">
                                          <p:val>
                                            <p:strVal val="#ppt_y"/>
                                          </p:val>
                                        </p:tav>
                                      </p:tavLst>
                                    </p:anim>
                                  </p:childTnLst>
                                </p:cTn>
                              </p:par>
                            </p:childTnLst>
                          </p:cTn>
                        </p:par>
                        <p:par>
                          <p:cTn id="62" fill="hold">
                            <p:stCondLst>
                              <p:cond delay="7800"/>
                            </p:stCondLst>
                            <p:childTnLst>
                              <p:par>
                                <p:cTn id="63" presetID="2" presetClass="entr" presetSubtype="4" fill="hold" grpId="0" nodeType="afterEffect">
                                  <p:stCondLst>
                                    <p:cond delay="0"/>
                                  </p:stCondLst>
                                  <p:childTnLst>
                                    <p:set>
                                      <p:cBhvr>
                                        <p:cTn id="64" dur="1" fill="hold">
                                          <p:stCondLst>
                                            <p:cond delay="0"/>
                                          </p:stCondLst>
                                        </p:cTn>
                                        <p:tgtEl>
                                          <p:spTgt spid="36"/>
                                        </p:tgtEl>
                                        <p:attrNameLst>
                                          <p:attrName>style.visibility</p:attrName>
                                        </p:attrNameLst>
                                      </p:cBhvr>
                                      <p:to>
                                        <p:strVal val="visible"/>
                                      </p:to>
                                    </p:set>
                                    <p:anim calcmode="lin" valueType="num">
                                      <p:cBhvr additive="base">
                                        <p:cTn id="65" dur="500" fill="hold"/>
                                        <p:tgtEl>
                                          <p:spTgt spid="36"/>
                                        </p:tgtEl>
                                        <p:attrNameLst>
                                          <p:attrName>ppt_x</p:attrName>
                                        </p:attrNameLst>
                                      </p:cBhvr>
                                      <p:tavLst>
                                        <p:tav tm="0">
                                          <p:val>
                                            <p:strVal val="#ppt_x"/>
                                          </p:val>
                                        </p:tav>
                                        <p:tav tm="100000">
                                          <p:val>
                                            <p:strVal val="#ppt_x"/>
                                          </p:val>
                                        </p:tav>
                                      </p:tavLst>
                                    </p:anim>
                                    <p:anim calcmode="lin" valueType="num">
                                      <p:cBhvr additive="base">
                                        <p:cTn id="66" dur="500" fill="hold"/>
                                        <p:tgtEl>
                                          <p:spTgt spid="36"/>
                                        </p:tgtEl>
                                        <p:attrNameLst>
                                          <p:attrName>ppt_y</p:attrName>
                                        </p:attrNameLst>
                                      </p:cBhvr>
                                      <p:tavLst>
                                        <p:tav tm="0">
                                          <p:val>
                                            <p:strVal val="1+#ppt_h/2"/>
                                          </p:val>
                                        </p:tav>
                                        <p:tav tm="100000">
                                          <p:val>
                                            <p:strVal val="#ppt_y"/>
                                          </p:val>
                                        </p:tav>
                                      </p:tavLst>
                                    </p:anim>
                                  </p:childTnLst>
                                </p:cTn>
                              </p:par>
                            </p:childTnLst>
                          </p:cTn>
                        </p:par>
                        <p:par>
                          <p:cTn id="67" fill="hold">
                            <p:stCondLst>
                              <p:cond delay="8300"/>
                            </p:stCondLst>
                            <p:childTnLst>
                              <p:par>
                                <p:cTn id="68" presetID="10" presetClass="entr" presetSubtype="0" fill="hold" nodeType="after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par>
                                <p:cTn id="71" presetID="10" presetClass="entr" presetSubtype="0" fill="hold" nodeType="withEffect">
                                  <p:stCondLst>
                                    <p:cond delay="0"/>
                                  </p:stCondLst>
                                  <p:childTnLst>
                                    <p:set>
                                      <p:cBhvr>
                                        <p:cTn id="72" dur="1" fill="hold">
                                          <p:stCondLst>
                                            <p:cond delay="0"/>
                                          </p:stCondLst>
                                        </p:cTn>
                                        <p:tgtEl>
                                          <p:spTgt spid="6"/>
                                        </p:tgtEl>
                                        <p:attrNameLst>
                                          <p:attrName>style.visibility</p:attrName>
                                        </p:attrNameLst>
                                      </p:cBhvr>
                                      <p:to>
                                        <p:strVal val="visible"/>
                                      </p:to>
                                    </p:set>
                                    <p:animEffect transition="in" filter="fade">
                                      <p:cBhvr>
                                        <p:cTn id="73" dur="500"/>
                                        <p:tgtEl>
                                          <p:spTgt spid="6"/>
                                        </p:tgtEl>
                                      </p:cBhvr>
                                    </p:animEffect>
                                  </p:childTnLst>
                                </p:cTn>
                              </p:par>
                            </p:childTnLst>
                          </p:cTn>
                        </p:par>
                        <p:par>
                          <p:cTn id="74" fill="hold">
                            <p:stCondLst>
                              <p:cond delay="8800"/>
                            </p:stCondLst>
                            <p:childTnLst>
                              <p:par>
                                <p:cTn id="75" presetID="2" presetClass="entr" presetSubtype="8" fill="hold" grpId="0" nodeType="afterEffect">
                                  <p:stCondLst>
                                    <p:cond delay="0"/>
                                  </p:stCondLst>
                                  <p:childTnLst>
                                    <p:set>
                                      <p:cBhvr>
                                        <p:cTn id="76" dur="1" fill="hold">
                                          <p:stCondLst>
                                            <p:cond delay="0"/>
                                          </p:stCondLst>
                                        </p:cTn>
                                        <p:tgtEl>
                                          <p:spTgt spid="16"/>
                                        </p:tgtEl>
                                        <p:attrNameLst>
                                          <p:attrName>style.visibility</p:attrName>
                                        </p:attrNameLst>
                                      </p:cBhvr>
                                      <p:to>
                                        <p:strVal val="visible"/>
                                      </p:to>
                                    </p:set>
                                    <p:anim calcmode="lin" valueType="num">
                                      <p:cBhvr additive="base">
                                        <p:cTn id="77" dur="500" fill="hold"/>
                                        <p:tgtEl>
                                          <p:spTgt spid="16"/>
                                        </p:tgtEl>
                                        <p:attrNameLst>
                                          <p:attrName>ppt_x</p:attrName>
                                        </p:attrNameLst>
                                      </p:cBhvr>
                                      <p:tavLst>
                                        <p:tav tm="0">
                                          <p:val>
                                            <p:strVal val="0-#ppt_w/2"/>
                                          </p:val>
                                        </p:tav>
                                        <p:tav tm="100000">
                                          <p:val>
                                            <p:strVal val="#ppt_x"/>
                                          </p:val>
                                        </p:tav>
                                      </p:tavLst>
                                    </p:anim>
                                    <p:anim calcmode="lin" valueType="num">
                                      <p:cBhvr additive="base">
                                        <p:cTn id="78" dur="500" fill="hold"/>
                                        <p:tgtEl>
                                          <p:spTgt spid="16"/>
                                        </p:tgtEl>
                                        <p:attrNameLst>
                                          <p:attrName>ppt_y</p:attrName>
                                        </p:attrNameLst>
                                      </p:cBhvr>
                                      <p:tavLst>
                                        <p:tav tm="0">
                                          <p:val>
                                            <p:strVal val="#ppt_y"/>
                                          </p:val>
                                        </p:tav>
                                        <p:tav tm="100000">
                                          <p:val>
                                            <p:strVal val="#ppt_y"/>
                                          </p:val>
                                        </p:tav>
                                      </p:tavLst>
                                    </p:anim>
                                  </p:childTnLst>
                                </p:cTn>
                              </p:par>
                            </p:childTnLst>
                          </p:cTn>
                        </p:par>
                        <p:par>
                          <p:cTn id="79" fill="hold">
                            <p:stCondLst>
                              <p:cond delay="9300"/>
                            </p:stCondLst>
                            <p:childTnLst>
                              <p:par>
                                <p:cTn id="80" presetID="2" presetClass="entr" presetSubtype="4" fill="hold" grpId="0" nodeType="afterEffect">
                                  <p:stCondLst>
                                    <p:cond delay="0"/>
                                  </p:stCondLst>
                                  <p:childTnLst>
                                    <p:set>
                                      <p:cBhvr>
                                        <p:cTn id="81" dur="1" fill="hold">
                                          <p:stCondLst>
                                            <p:cond delay="0"/>
                                          </p:stCondLst>
                                        </p:cTn>
                                        <p:tgtEl>
                                          <p:spTgt spid="35"/>
                                        </p:tgtEl>
                                        <p:attrNameLst>
                                          <p:attrName>style.visibility</p:attrName>
                                        </p:attrNameLst>
                                      </p:cBhvr>
                                      <p:to>
                                        <p:strVal val="visible"/>
                                      </p:to>
                                    </p:set>
                                    <p:anim calcmode="lin" valueType="num">
                                      <p:cBhvr additive="base">
                                        <p:cTn id="82" dur="500" fill="hold"/>
                                        <p:tgtEl>
                                          <p:spTgt spid="35"/>
                                        </p:tgtEl>
                                        <p:attrNameLst>
                                          <p:attrName>ppt_x</p:attrName>
                                        </p:attrNameLst>
                                      </p:cBhvr>
                                      <p:tavLst>
                                        <p:tav tm="0">
                                          <p:val>
                                            <p:strVal val="#ppt_x"/>
                                          </p:val>
                                        </p:tav>
                                        <p:tav tm="100000">
                                          <p:val>
                                            <p:strVal val="#ppt_x"/>
                                          </p:val>
                                        </p:tav>
                                      </p:tavLst>
                                    </p:anim>
                                    <p:anim calcmode="lin" valueType="num">
                                      <p:cBhvr additive="base">
                                        <p:cTn id="83"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animBg="1"/>
      <p:bldP spid="14" grpId="0" animBg="1"/>
      <p:bldP spid="16" grpId="0" animBg="1"/>
      <p:bldP spid="30" grpId="0"/>
      <p:bldP spid="31" grpId="0" animBg="1"/>
      <p:bldP spid="35" grpId="0"/>
      <p:bldP spid="36" grpId="0"/>
      <p:bldP spid="3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67377" y="556550"/>
            <a:ext cx="3057247" cy="584775"/>
          </a:xfrm>
          <a:prstGeom prst="rect">
            <a:avLst/>
          </a:prstGeom>
        </p:spPr>
        <p:txBody>
          <a:bodyPr wrap="none">
            <a:spAutoFit/>
          </a:bodyPr>
          <a:lstStyle/>
          <a:p>
            <a:r>
              <a:rPr lang="zh-CN" altLang="en-US" sz="3200" dirty="0">
                <a:solidFill>
                  <a:srgbClr val="1A9CA7"/>
                </a:solidFill>
                <a:latin typeface="Arial"/>
                <a:ea typeface="微软雅黑"/>
                <a:cs typeface="黑体" panose="02010609060101010101" charset="-122"/>
                <a:sym typeface="Arial"/>
              </a:rPr>
              <a:t>护理问题及措施</a:t>
            </a:r>
          </a:p>
        </p:txBody>
      </p:sp>
      <p:sp>
        <p:nvSpPr>
          <p:cNvPr id="3" name="矩形 2"/>
          <p:cNvSpPr/>
          <p:nvPr/>
        </p:nvSpPr>
        <p:spPr>
          <a:xfrm>
            <a:off x="1411408" y="1504085"/>
            <a:ext cx="3775393" cy="523220"/>
          </a:xfrm>
          <a:prstGeom prst="rect">
            <a:avLst/>
          </a:prstGeom>
          <a:noFill/>
          <a:ln w="9525" algn="ctr">
            <a:noFill/>
            <a:miter lim="800000"/>
          </a:ln>
          <a:effectLst/>
        </p:spPr>
        <p:txBody>
          <a:bodyPr wrap="none">
            <a:spAutoFit/>
          </a:bodyPr>
          <a:lstStyle/>
          <a:p>
            <a:pPr eaLnBrk="0" hangingPunct="0">
              <a:spcBef>
                <a:spcPct val="0"/>
              </a:spcBef>
            </a:pPr>
            <a:r>
              <a:rPr lang="zh-CN" altLang="en-US" sz="2800" dirty="0">
                <a:solidFill>
                  <a:schemeClr val="tx1">
                    <a:lumMod val="85000"/>
                    <a:lumOff val="15000"/>
                  </a:schemeClr>
                </a:solidFill>
                <a:latin typeface="Arial"/>
                <a:ea typeface="微软雅黑"/>
                <a:cs typeface="黑体" panose="02010609060101010101" charset="-122"/>
                <a:sym typeface="Arial"/>
              </a:rPr>
              <a:t>营养失调：</a:t>
            </a:r>
            <a:r>
              <a:rPr lang="zh-CN" altLang="en-US" sz="2000" dirty="0">
                <a:solidFill>
                  <a:schemeClr val="tx1">
                    <a:lumMod val="85000"/>
                    <a:lumOff val="15000"/>
                  </a:schemeClr>
                </a:solidFill>
                <a:latin typeface="Arial"/>
                <a:ea typeface="微软雅黑"/>
                <a:cs typeface="黑体" panose="02010609060101010101" charset="-122"/>
                <a:sym typeface="Arial"/>
              </a:rPr>
              <a:t>低于机体需要量</a:t>
            </a:r>
          </a:p>
        </p:txBody>
      </p:sp>
      <p:pic>
        <p:nvPicPr>
          <p:cNvPr id="5" name="图片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1790" y="1415108"/>
            <a:ext cx="550642" cy="550642"/>
          </a:xfrm>
          <a:prstGeom prst="rect">
            <a:avLst/>
          </a:prstGeom>
        </p:spPr>
      </p:pic>
      <p:sp>
        <p:nvSpPr>
          <p:cNvPr id="30" name="文本框 29"/>
          <p:cNvSpPr txBox="1"/>
          <p:nvPr/>
        </p:nvSpPr>
        <p:spPr>
          <a:xfrm>
            <a:off x="1080284" y="3385687"/>
            <a:ext cx="967689" cy="954107"/>
          </a:xfrm>
          <a:prstGeom prst="rect">
            <a:avLst/>
          </a:prstGeom>
          <a:noFill/>
        </p:spPr>
        <p:txBody>
          <a:bodyPr wrap="square" rtlCol="0">
            <a:spAutoFit/>
          </a:bodyPr>
          <a:lstStyle/>
          <a:p>
            <a:pPr algn="ctr"/>
            <a:r>
              <a:rPr kumimoji="1" lang="zh-CN" altLang="en-US" sz="2800" dirty="0">
                <a:latin typeface="Arial"/>
                <a:ea typeface="微软雅黑"/>
                <a:sym typeface="Arial"/>
              </a:rPr>
              <a:t>护理因素</a:t>
            </a:r>
          </a:p>
        </p:txBody>
      </p:sp>
      <p:sp>
        <p:nvSpPr>
          <p:cNvPr id="31" name="椭圆 30"/>
          <p:cNvSpPr/>
          <p:nvPr/>
        </p:nvSpPr>
        <p:spPr>
          <a:xfrm>
            <a:off x="936700" y="3235311"/>
            <a:ext cx="1254857" cy="1254857"/>
          </a:xfrm>
          <a:prstGeom prst="ellipse">
            <a:avLst/>
          </a:prstGeom>
          <a:noFill/>
          <a:ln w="31750">
            <a:solidFill>
              <a:srgbClr val="1A9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a:ea typeface="微软雅黑"/>
              <a:sym typeface="Arial"/>
            </a:endParaRPr>
          </a:p>
        </p:txBody>
      </p:sp>
      <p:sp>
        <p:nvSpPr>
          <p:cNvPr id="29" name="任意多边形 21"/>
          <p:cNvSpPr/>
          <p:nvPr/>
        </p:nvSpPr>
        <p:spPr>
          <a:xfrm>
            <a:off x="5372100" y="3023030"/>
            <a:ext cx="723900" cy="725314"/>
          </a:xfrm>
          <a:custGeom>
            <a:avLst/>
            <a:gdLst>
              <a:gd name="connsiteX0" fmla="*/ 139284 w 1050805"/>
              <a:gd name="connsiteY0" fmla="*/ 401828 h 1050805"/>
              <a:gd name="connsiteX1" fmla="*/ 401828 w 1050805"/>
              <a:gd name="connsiteY1" fmla="*/ 401828 h 1050805"/>
              <a:gd name="connsiteX2" fmla="*/ 401828 w 1050805"/>
              <a:gd name="connsiteY2" fmla="*/ 139284 h 1050805"/>
              <a:gd name="connsiteX3" fmla="*/ 648977 w 1050805"/>
              <a:gd name="connsiteY3" fmla="*/ 139284 h 1050805"/>
              <a:gd name="connsiteX4" fmla="*/ 648977 w 1050805"/>
              <a:gd name="connsiteY4" fmla="*/ 401828 h 1050805"/>
              <a:gd name="connsiteX5" fmla="*/ 911521 w 1050805"/>
              <a:gd name="connsiteY5" fmla="*/ 401828 h 1050805"/>
              <a:gd name="connsiteX6" fmla="*/ 911521 w 1050805"/>
              <a:gd name="connsiteY6" fmla="*/ 648977 h 1050805"/>
              <a:gd name="connsiteX7" fmla="*/ 648977 w 1050805"/>
              <a:gd name="connsiteY7" fmla="*/ 648977 h 1050805"/>
              <a:gd name="connsiteX8" fmla="*/ 648977 w 1050805"/>
              <a:gd name="connsiteY8" fmla="*/ 911521 h 1050805"/>
              <a:gd name="connsiteX9" fmla="*/ 401828 w 1050805"/>
              <a:gd name="connsiteY9" fmla="*/ 911521 h 1050805"/>
              <a:gd name="connsiteX10" fmla="*/ 401828 w 1050805"/>
              <a:gd name="connsiteY10" fmla="*/ 648977 h 1050805"/>
              <a:gd name="connsiteX11" fmla="*/ 139284 w 1050805"/>
              <a:gd name="connsiteY11" fmla="*/ 648977 h 1050805"/>
              <a:gd name="connsiteX12" fmla="*/ 139284 w 1050805"/>
              <a:gd name="connsiteY12" fmla="*/ 401828 h 105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0805" h="1050805">
                <a:moveTo>
                  <a:pt x="139284" y="401828"/>
                </a:moveTo>
                <a:lnTo>
                  <a:pt x="401828" y="401828"/>
                </a:lnTo>
                <a:lnTo>
                  <a:pt x="401828" y="139284"/>
                </a:lnTo>
                <a:lnTo>
                  <a:pt x="648977" y="139284"/>
                </a:lnTo>
                <a:lnTo>
                  <a:pt x="648977" y="401828"/>
                </a:lnTo>
                <a:lnTo>
                  <a:pt x="911521" y="401828"/>
                </a:lnTo>
                <a:lnTo>
                  <a:pt x="911521" y="648977"/>
                </a:lnTo>
                <a:lnTo>
                  <a:pt x="648977" y="648977"/>
                </a:lnTo>
                <a:lnTo>
                  <a:pt x="648977" y="911521"/>
                </a:lnTo>
                <a:lnTo>
                  <a:pt x="401828" y="911521"/>
                </a:lnTo>
                <a:lnTo>
                  <a:pt x="401828" y="648977"/>
                </a:lnTo>
                <a:lnTo>
                  <a:pt x="139284" y="648977"/>
                </a:lnTo>
                <a:lnTo>
                  <a:pt x="139284" y="401828"/>
                </a:lnTo>
                <a:close/>
              </a:path>
            </a:pathLst>
          </a:custGeom>
          <a:solidFill>
            <a:srgbClr val="F04A6A"/>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104463" tIns="301371" rIns="104463" bIns="301371" spcCol="953" anchor="ctr"/>
          <a:lstStyle/>
          <a:p>
            <a:pPr algn="ctr" defTabSz="566420">
              <a:lnSpc>
                <a:spcPct val="90000"/>
              </a:lnSpc>
              <a:spcAft>
                <a:spcPct val="35000"/>
              </a:spcAft>
              <a:defRPr/>
            </a:pPr>
            <a:endParaRPr lang="zh-CN" altLang="en-US" sz="1300" dirty="0">
              <a:latin typeface="Arial"/>
              <a:ea typeface="微软雅黑"/>
              <a:sym typeface="Arial"/>
            </a:endParaRPr>
          </a:p>
        </p:txBody>
      </p:sp>
      <p:sp>
        <p:nvSpPr>
          <p:cNvPr id="45" name="任意多边形 21"/>
          <p:cNvSpPr/>
          <p:nvPr/>
        </p:nvSpPr>
        <p:spPr>
          <a:xfrm>
            <a:off x="7585839" y="3023030"/>
            <a:ext cx="723900" cy="725314"/>
          </a:xfrm>
          <a:custGeom>
            <a:avLst/>
            <a:gdLst>
              <a:gd name="connsiteX0" fmla="*/ 139284 w 1050805"/>
              <a:gd name="connsiteY0" fmla="*/ 401828 h 1050805"/>
              <a:gd name="connsiteX1" fmla="*/ 401828 w 1050805"/>
              <a:gd name="connsiteY1" fmla="*/ 401828 h 1050805"/>
              <a:gd name="connsiteX2" fmla="*/ 401828 w 1050805"/>
              <a:gd name="connsiteY2" fmla="*/ 139284 h 1050805"/>
              <a:gd name="connsiteX3" fmla="*/ 648977 w 1050805"/>
              <a:gd name="connsiteY3" fmla="*/ 139284 h 1050805"/>
              <a:gd name="connsiteX4" fmla="*/ 648977 w 1050805"/>
              <a:gd name="connsiteY4" fmla="*/ 401828 h 1050805"/>
              <a:gd name="connsiteX5" fmla="*/ 911521 w 1050805"/>
              <a:gd name="connsiteY5" fmla="*/ 401828 h 1050805"/>
              <a:gd name="connsiteX6" fmla="*/ 911521 w 1050805"/>
              <a:gd name="connsiteY6" fmla="*/ 648977 h 1050805"/>
              <a:gd name="connsiteX7" fmla="*/ 648977 w 1050805"/>
              <a:gd name="connsiteY7" fmla="*/ 648977 h 1050805"/>
              <a:gd name="connsiteX8" fmla="*/ 648977 w 1050805"/>
              <a:gd name="connsiteY8" fmla="*/ 911521 h 1050805"/>
              <a:gd name="connsiteX9" fmla="*/ 401828 w 1050805"/>
              <a:gd name="connsiteY9" fmla="*/ 911521 h 1050805"/>
              <a:gd name="connsiteX10" fmla="*/ 401828 w 1050805"/>
              <a:gd name="connsiteY10" fmla="*/ 648977 h 1050805"/>
              <a:gd name="connsiteX11" fmla="*/ 139284 w 1050805"/>
              <a:gd name="connsiteY11" fmla="*/ 648977 h 1050805"/>
              <a:gd name="connsiteX12" fmla="*/ 139284 w 1050805"/>
              <a:gd name="connsiteY12" fmla="*/ 401828 h 105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0805" h="1050805">
                <a:moveTo>
                  <a:pt x="139284" y="401828"/>
                </a:moveTo>
                <a:lnTo>
                  <a:pt x="401828" y="401828"/>
                </a:lnTo>
                <a:lnTo>
                  <a:pt x="401828" y="139284"/>
                </a:lnTo>
                <a:lnTo>
                  <a:pt x="648977" y="139284"/>
                </a:lnTo>
                <a:lnTo>
                  <a:pt x="648977" y="401828"/>
                </a:lnTo>
                <a:lnTo>
                  <a:pt x="911521" y="401828"/>
                </a:lnTo>
                <a:lnTo>
                  <a:pt x="911521" y="648977"/>
                </a:lnTo>
                <a:lnTo>
                  <a:pt x="648977" y="648977"/>
                </a:lnTo>
                <a:lnTo>
                  <a:pt x="648977" y="911521"/>
                </a:lnTo>
                <a:lnTo>
                  <a:pt x="401828" y="911521"/>
                </a:lnTo>
                <a:lnTo>
                  <a:pt x="401828" y="648977"/>
                </a:lnTo>
                <a:lnTo>
                  <a:pt x="139284" y="648977"/>
                </a:lnTo>
                <a:lnTo>
                  <a:pt x="139284" y="401828"/>
                </a:lnTo>
                <a:close/>
              </a:path>
            </a:pathLst>
          </a:custGeom>
          <a:solidFill>
            <a:srgbClr val="F04A6A"/>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104463" tIns="301371" rIns="104463" bIns="301371" spcCol="953" anchor="ctr"/>
          <a:lstStyle/>
          <a:p>
            <a:pPr algn="ctr" defTabSz="566420">
              <a:lnSpc>
                <a:spcPct val="90000"/>
              </a:lnSpc>
              <a:spcAft>
                <a:spcPct val="35000"/>
              </a:spcAft>
              <a:defRPr/>
            </a:pPr>
            <a:endParaRPr lang="zh-CN" altLang="en-US" sz="1300" dirty="0">
              <a:latin typeface="Arial"/>
              <a:ea typeface="微软雅黑"/>
              <a:sym typeface="Arial"/>
            </a:endParaRPr>
          </a:p>
        </p:txBody>
      </p:sp>
      <p:sp>
        <p:nvSpPr>
          <p:cNvPr id="13" name="矩形 12"/>
          <p:cNvSpPr/>
          <p:nvPr/>
        </p:nvSpPr>
        <p:spPr>
          <a:xfrm>
            <a:off x="8127624" y="4369660"/>
            <a:ext cx="1741049" cy="700898"/>
          </a:xfrm>
          <a:prstGeom prst="rect">
            <a:avLst/>
          </a:prstGeom>
        </p:spPr>
        <p:txBody>
          <a:bodyPr wrap="square">
            <a:spAutoFit/>
          </a:bodyPr>
          <a:lstStyle/>
          <a:p>
            <a:pPr algn="ctr">
              <a:lnSpc>
                <a:spcPct val="130000"/>
              </a:lnSpc>
            </a:pPr>
            <a:r>
              <a:rPr lang="zh-CN" altLang="en-US" sz="1600" dirty="0">
                <a:latin typeface="Arial"/>
                <a:ea typeface="微软雅黑"/>
                <a:sym typeface="Arial"/>
              </a:rPr>
              <a:t>营养状态有所恢复，体重增加</a:t>
            </a:r>
          </a:p>
        </p:txBody>
      </p:sp>
      <p:sp>
        <p:nvSpPr>
          <p:cNvPr id="15" name="矩形 14"/>
          <p:cNvSpPr/>
          <p:nvPr/>
        </p:nvSpPr>
        <p:spPr>
          <a:xfrm>
            <a:off x="5994429" y="4369660"/>
            <a:ext cx="1655704" cy="700898"/>
          </a:xfrm>
          <a:prstGeom prst="rect">
            <a:avLst/>
          </a:prstGeom>
        </p:spPr>
        <p:txBody>
          <a:bodyPr wrap="square">
            <a:spAutoFit/>
          </a:bodyPr>
          <a:lstStyle/>
          <a:p>
            <a:pPr algn="ctr">
              <a:lnSpc>
                <a:spcPct val="130000"/>
              </a:lnSpc>
            </a:pPr>
            <a:r>
              <a:rPr lang="zh-CN" altLang="en-US" sz="1600">
                <a:latin typeface="Arial"/>
                <a:ea typeface="微软雅黑"/>
                <a:sym typeface="Arial"/>
              </a:rPr>
              <a:t>能说出导致营养失调的原因</a:t>
            </a:r>
          </a:p>
        </p:txBody>
      </p:sp>
      <p:sp>
        <p:nvSpPr>
          <p:cNvPr id="17" name="矩形 16"/>
          <p:cNvSpPr/>
          <p:nvPr/>
        </p:nvSpPr>
        <p:spPr>
          <a:xfrm>
            <a:off x="3981849" y="4369660"/>
            <a:ext cx="1506288" cy="700898"/>
          </a:xfrm>
          <a:prstGeom prst="rect">
            <a:avLst/>
          </a:prstGeom>
        </p:spPr>
        <p:txBody>
          <a:bodyPr wrap="square">
            <a:spAutoFit/>
          </a:bodyPr>
          <a:lstStyle/>
          <a:p>
            <a:pPr algn="ctr">
              <a:lnSpc>
                <a:spcPct val="130000"/>
              </a:lnSpc>
            </a:pPr>
            <a:r>
              <a:rPr lang="zh-CN" altLang="en-US" sz="1600" dirty="0">
                <a:latin typeface="Arial"/>
                <a:ea typeface="微软雅黑"/>
                <a:sym typeface="Arial"/>
              </a:rPr>
              <a:t>能摄入足够的营养素</a:t>
            </a:r>
          </a:p>
        </p:txBody>
      </p:sp>
      <p:grpSp>
        <p:nvGrpSpPr>
          <p:cNvPr id="11" name="组合 10"/>
          <p:cNvGrpSpPr/>
          <p:nvPr/>
        </p:nvGrpSpPr>
        <p:grpSpPr>
          <a:xfrm>
            <a:off x="4152900" y="2892021"/>
            <a:ext cx="987029" cy="987332"/>
            <a:chOff x="4152900" y="2892021"/>
            <a:chExt cx="987029" cy="987332"/>
          </a:xfrm>
        </p:grpSpPr>
        <p:sp>
          <p:nvSpPr>
            <p:cNvPr id="43" name="任意多边形 20"/>
            <p:cNvSpPr/>
            <p:nvPr/>
          </p:nvSpPr>
          <p:spPr bwMode="auto">
            <a:xfrm>
              <a:off x="4152900" y="2892021"/>
              <a:ext cx="987029" cy="987332"/>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rgbClr val="15B6C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16122" tIns="316122" rIns="316122" bIns="316122" spcCol="1270" anchor="ctr"/>
            <a:lstStyle/>
            <a:p>
              <a:pPr algn="ctr" defTabSz="1333500">
                <a:lnSpc>
                  <a:spcPct val="90000"/>
                </a:lnSpc>
                <a:spcAft>
                  <a:spcPct val="35000"/>
                </a:spcAft>
                <a:defRPr/>
              </a:pPr>
              <a:endParaRPr lang="zh-CN" altLang="en-US" sz="3000" dirty="0">
                <a:latin typeface="Arial"/>
                <a:ea typeface="微软雅黑"/>
                <a:sym typeface="Arial"/>
              </a:endParaRPr>
            </a:p>
          </p:txBody>
        </p:sp>
        <p:pic>
          <p:nvPicPr>
            <p:cNvPr id="6" name="图片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04931" y="3104202"/>
              <a:ext cx="517071" cy="517071"/>
            </a:xfrm>
            <a:prstGeom prst="rect">
              <a:avLst/>
            </a:prstGeom>
          </p:spPr>
        </p:pic>
      </p:grpSp>
      <p:grpSp>
        <p:nvGrpSpPr>
          <p:cNvPr id="12" name="组合 11"/>
          <p:cNvGrpSpPr/>
          <p:nvPr/>
        </p:nvGrpSpPr>
        <p:grpSpPr>
          <a:xfrm>
            <a:off x="6329362" y="2892021"/>
            <a:ext cx="985838" cy="987332"/>
            <a:chOff x="6329362" y="2892021"/>
            <a:chExt cx="985838" cy="987332"/>
          </a:xfrm>
        </p:grpSpPr>
        <p:sp>
          <p:nvSpPr>
            <p:cNvPr id="40" name="任意多边形 22"/>
            <p:cNvSpPr/>
            <p:nvPr/>
          </p:nvSpPr>
          <p:spPr bwMode="auto">
            <a:xfrm>
              <a:off x="6329362" y="2892021"/>
              <a:ext cx="985838" cy="987332"/>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rgbClr val="15B6C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09772" tIns="309772" rIns="309772" bIns="309772" spcCol="1270" anchor="ctr"/>
            <a:lstStyle/>
            <a:p>
              <a:pPr algn="ctr" defTabSz="1166495">
                <a:lnSpc>
                  <a:spcPct val="90000"/>
                </a:lnSpc>
                <a:spcAft>
                  <a:spcPct val="35000"/>
                </a:spcAft>
                <a:defRPr/>
              </a:pPr>
              <a:endParaRPr lang="zh-CN" altLang="en-US" sz="2600" dirty="0">
                <a:latin typeface="Arial"/>
                <a:ea typeface="微软雅黑"/>
                <a:sym typeface="Arial"/>
              </a:endParaRPr>
            </a:p>
          </p:txBody>
        </p:sp>
        <p:pic>
          <p:nvPicPr>
            <p:cNvPr id="8" name="图片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17043" y="3102594"/>
              <a:ext cx="584229" cy="584229"/>
            </a:xfrm>
            <a:prstGeom prst="rect">
              <a:avLst/>
            </a:prstGeom>
          </p:spPr>
        </p:pic>
      </p:grpSp>
      <p:grpSp>
        <p:nvGrpSpPr>
          <p:cNvPr id="14" name="组合 13"/>
          <p:cNvGrpSpPr/>
          <p:nvPr/>
        </p:nvGrpSpPr>
        <p:grpSpPr>
          <a:xfrm>
            <a:off x="8504635" y="2892021"/>
            <a:ext cx="987028" cy="987332"/>
            <a:chOff x="8504635" y="2892021"/>
            <a:chExt cx="987028" cy="987332"/>
          </a:xfrm>
        </p:grpSpPr>
        <p:sp>
          <p:nvSpPr>
            <p:cNvPr id="34" name="任意多边形 24"/>
            <p:cNvSpPr/>
            <p:nvPr/>
          </p:nvSpPr>
          <p:spPr bwMode="auto">
            <a:xfrm>
              <a:off x="8504635" y="2892021"/>
              <a:ext cx="987028" cy="987332"/>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rgbClr val="15B6C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12312" tIns="312312" rIns="312312" bIns="312312" spcCol="1270" anchor="ctr"/>
            <a:lstStyle/>
            <a:p>
              <a:pPr algn="ctr" defTabSz="1233170">
                <a:lnSpc>
                  <a:spcPct val="90000"/>
                </a:lnSpc>
                <a:spcAft>
                  <a:spcPct val="35000"/>
                </a:spcAft>
                <a:defRPr/>
              </a:pPr>
              <a:endParaRPr lang="zh-CN" altLang="en-US" sz="2800" dirty="0">
                <a:latin typeface="Arial"/>
                <a:ea typeface="微软雅黑"/>
                <a:sym typeface="Arial"/>
              </a:endParaRPr>
            </a:p>
          </p:txBody>
        </p:sp>
        <p:pic>
          <p:nvPicPr>
            <p:cNvPr id="10" name="图片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731833" y="3139319"/>
              <a:ext cx="521764" cy="521764"/>
            </a:xfrm>
            <a:prstGeom prst="rect">
              <a:avLst/>
            </a:prstGeom>
          </p:spPr>
        </p:pic>
      </p:grpSp>
    </p:spTree>
  </p:cSld>
  <p:clrMapOvr>
    <a:masterClrMapping/>
  </p:clrMapOvr>
  <p:transition spd="slow" advTm="2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par>
                          <p:cTn id="12" fill="hold">
                            <p:stCondLst>
                              <p:cond delay="800"/>
                            </p:stCondLst>
                            <p:childTnLst>
                              <p:par>
                                <p:cTn id="13" presetID="52"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Scale>
                                      <p:cBhvr>
                                        <p:cTn id="15"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5"/>
                                        </p:tgtEl>
                                        <p:attrNameLst>
                                          <p:attrName>ppt_x</p:attrName>
                                          <p:attrName>ppt_y</p:attrName>
                                        </p:attrNameLst>
                                      </p:cBhvr>
                                    </p:animMotion>
                                    <p:animEffect transition="in" filter="fade">
                                      <p:cBhvr>
                                        <p:cTn id="17" dur="1000"/>
                                        <p:tgtEl>
                                          <p:spTgt spid="5"/>
                                        </p:tgtEl>
                                      </p:cBhvr>
                                    </p:animEffect>
                                  </p:childTnLst>
                                </p:cTn>
                              </p:par>
                            </p:childTnLst>
                          </p:cTn>
                        </p:par>
                        <p:par>
                          <p:cTn id="18" fill="hold">
                            <p:stCondLst>
                              <p:cond delay="1800"/>
                            </p:stCondLst>
                            <p:childTnLst>
                              <p:par>
                                <p:cTn id="19" presetID="52" presetClass="entr" presetSubtype="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Scale>
                                      <p:cBhvr>
                                        <p:cTn id="21"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3"/>
                                        </p:tgtEl>
                                        <p:attrNameLst>
                                          <p:attrName>ppt_x</p:attrName>
                                          <p:attrName>ppt_y</p:attrName>
                                        </p:attrNameLst>
                                      </p:cBhvr>
                                    </p:animMotion>
                                    <p:animEffect transition="in" filter="fade">
                                      <p:cBhvr>
                                        <p:cTn id="23" dur="10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grpId="0" nodeType="click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wheel(1)">
                                      <p:cBhvr>
                                        <p:cTn id="28" dur="2000"/>
                                        <p:tgtEl>
                                          <p:spTgt spid="31"/>
                                        </p:tgtEl>
                                      </p:cBhvr>
                                    </p:animEffect>
                                  </p:childTnLst>
                                </p:cTn>
                              </p:par>
                            </p:childTnLst>
                          </p:cTn>
                        </p:par>
                      </p:childTnLst>
                    </p:cTn>
                  </p:par>
                  <p:par>
                    <p:cTn id="29" fill="hold">
                      <p:stCondLst>
                        <p:cond delay="indefinite"/>
                      </p:stCondLst>
                      <p:childTnLst>
                        <p:par>
                          <p:cTn id="30" fill="hold">
                            <p:stCondLst>
                              <p:cond delay="0"/>
                            </p:stCondLst>
                            <p:childTnLst>
                              <p:par>
                                <p:cTn id="31" presetID="17" presetClass="entr" presetSubtype="1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p:cTn id="33" dur="500" fill="hold"/>
                                        <p:tgtEl>
                                          <p:spTgt spid="30"/>
                                        </p:tgtEl>
                                        <p:attrNameLst>
                                          <p:attrName>ppt_w</p:attrName>
                                        </p:attrNameLst>
                                      </p:cBhvr>
                                      <p:tavLst>
                                        <p:tav tm="0">
                                          <p:val>
                                            <p:fltVal val="0"/>
                                          </p:val>
                                        </p:tav>
                                        <p:tav tm="100000">
                                          <p:val>
                                            <p:strVal val="#ppt_w"/>
                                          </p:val>
                                        </p:tav>
                                      </p:tavLst>
                                    </p:anim>
                                    <p:anim calcmode="lin" valueType="num">
                                      <p:cBhvr>
                                        <p:cTn id="34" dur="500" fill="hold"/>
                                        <p:tgtEl>
                                          <p:spTgt spid="30"/>
                                        </p:tgtEl>
                                        <p:attrNameLst>
                                          <p:attrName>ppt_h</p:attrName>
                                        </p:attrNameLst>
                                      </p:cBhvr>
                                      <p:tavLst>
                                        <p:tav tm="0">
                                          <p:val>
                                            <p:strVal val="#ppt_h"/>
                                          </p:val>
                                        </p:tav>
                                        <p:tav tm="100000">
                                          <p:val>
                                            <p:strVal val="#ppt_h"/>
                                          </p:val>
                                        </p:tav>
                                      </p:tavLst>
                                    </p:anim>
                                  </p:childTnLst>
                                </p:cTn>
                              </p:par>
                            </p:childTnLst>
                          </p:cTn>
                        </p:par>
                        <p:par>
                          <p:cTn id="35" fill="hold">
                            <p:stCondLst>
                              <p:cond delay="500"/>
                            </p:stCondLst>
                            <p:childTnLst>
                              <p:par>
                                <p:cTn id="36" presetID="53" presetClass="entr" presetSubtype="16" fill="hold" nodeType="after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p:cTn id="38" dur="500" fill="hold"/>
                                        <p:tgtEl>
                                          <p:spTgt spid="11"/>
                                        </p:tgtEl>
                                        <p:attrNameLst>
                                          <p:attrName>ppt_w</p:attrName>
                                        </p:attrNameLst>
                                      </p:cBhvr>
                                      <p:tavLst>
                                        <p:tav tm="0">
                                          <p:val>
                                            <p:fltVal val="0"/>
                                          </p:val>
                                        </p:tav>
                                        <p:tav tm="100000">
                                          <p:val>
                                            <p:strVal val="#ppt_w"/>
                                          </p:val>
                                        </p:tav>
                                      </p:tavLst>
                                    </p:anim>
                                    <p:anim calcmode="lin" valueType="num">
                                      <p:cBhvr>
                                        <p:cTn id="39" dur="500" fill="hold"/>
                                        <p:tgtEl>
                                          <p:spTgt spid="11"/>
                                        </p:tgtEl>
                                        <p:attrNameLst>
                                          <p:attrName>ppt_h</p:attrName>
                                        </p:attrNameLst>
                                      </p:cBhvr>
                                      <p:tavLst>
                                        <p:tav tm="0">
                                          <p:val>
                                            <p:fltVal val="0"/>
                                          </p:val>
                                        </p:tav>
                                        <p:tav tm="100000">
                                          <p:val>
                                            <p:strVal val="#ppt_h"/>
                                          </p:val>
                                        </p:tav>
                                      </p:tavLst>
                                    </p:anim>
                                    <p:animEffect transition="in" filter="fade">
                                      <p:cBhvr>
                                        <p:cTn id="40" dur="500"/>
                                        <p:tgtEl>
                                          <p:spTgt spid="11"/>
                                        </p:tgtEl>
                                      </p:cBhvr>
                                    </p:animEffect>
                                  </p:childTnLst>
                                </p:cTn>
                              </p:par>
                            </p:childTnLst>
                          </p:cTn>
                        </p:par>
                        <p:par>
                          <p:cTn id="41" fill="hold">
                            <p:stCondLst>
                              <p:cond delay="1000"/>
                            </p:stCondLst>
                            <p:childTnLst>
                              <p:par>
                                <p:cTn id="42" presetID="53" presetClass="entr" presetSubtype="16" fill="hold" nodeType="after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p:cTn id="44" dur="500" fill="hold"/>
                                        <p:tgtEl>
                                          <p:spTgt spid="12"/>
                                        </p:tgtEl>
                                        <p:attrNameLst>
                                          <p:attrName>ppt_w</p:attrName>
                                        </p:attrNameLst>
                                      </p:cBhvr>
                                      <p:tavLst>
                                        <p:tav tm="0">
                                          <p:val>
                                            <p:fltVal val="0"/>
                                          </p:val>
                                        </p:tav>
                                        <p:tav tm="100000">
                                          <p:val>
                                            <p:strVal val="#ppt_w"/>
                                          </p:val>
                                        </p:tav>
                                      </p:tavLst>
                                    </p:anim>
                                    <p:anim calcmode="lin" valueType="num">
                                      <p:cBhvr>
                                        <p:cTn id="45" dur="500" fill="hold"/>
                                        <p:tgtEl>
                                          <p:spTgt spid="12"/>
                                        </p:tgtEl>
                                        <p:attrNameLst>
                                          <p:attrName>ppt_h</p:attrName>
                                        </p:attrNameLst>
                                      </p:cBhvr>
                                      <p:tavLst>
                                        <p:tav tm="0">
                                          <p:val>
                                            <p:fltVal val="0"/>
                                          </p:val>
                                        </p:tav>
                                        <p:tav tm="100000">
                                          <p:val>
                                            <p:strVal val="#ppt_h"/>
                                          </p:val>
                                        </p:tav>
                                      </p:tavLst>
                                    </p:anim>
                                    <p:animEffect transition="in" filter="fade">
                                      <p:cBhvr>
                                        <p:cTn id="46" dur="500"/>
                                        <p:tgtEl>
                                          <p:spTgt spid="12"/>
                                        </p:tgtEl>
                                      </p:cBhvr>
                                    </p:animEffect>
                                  </p:childTnLst>
                                </p:cTn>
                              </p:par>
                            </p:childTnLst>
                          </p:cTn>
                        </p:par>
                        <p:par>
                          <p:cTn id="47" fill="hold">
                            <p:stCondLst>
                              <p:cond delay="1500"/>
                            </p:stCondLst>
                            <p:childTnLst>
                              <p:par>
                                <p:cTn id="48" presetID="53" presetClass="entr" presetSubtype="16" fill="hold" nodeType="afterEffect">
                                  <p:stCondLst>
                                    <p:cond delay="0"/>
                                  </p:stCondLst>
                                  <p:childTnLst>
                                    <p:set>
                                      <p:cBhvr>
                                        <p:cTn id="49" dur="1" fill="hold">
                                          <p:stCondLst>
                                            <p:cond delay="0"/>
                                          </p:stCondLst>
                                        </p:cTn>
                                        <p:tgtEl>
                                          <p:spTgt spid="14"/>
                                        </p:tgtEl>
                                        <p:attrNameLst>
                                          <p:attrName>style.visibility</p:attrName>
                                        </p:attrNameLst>
                                      </p:cBhvr>
                                      <p:to>
                                        <p:strVal val="visible"/>
                                      </p:to>
                                    </p:set>
                                    <p:anim calcmode="lin" valueType="num">
                                      <p:cBhvr>
                                        <p:cTn id="50" dur="500" fill="hold"/>
                                        <p:tgtEl>
                                          <p:spTgt spid="14"/>
                                        </p:tgtEl>
                                        <p:attrNameLst>
                                          <p:attrName>ppt_w</p:attrName>
                                        </p:attrNameLst>
                                      </p:cBhvr>
                                      <p:tavLst>
                                        <p:tav tm="0">
                                          <p:val>
                                            <p:fltVal val="0"/>
                                          </p:val>
                                        </p:tav>
                                        <p:tav tm="100000">
                                          <p:val>
                                            <p:strVal val="#ppt_w"/>
                                          </p:val>
                                        </p:tav>
                                      </p:tavLst>
                                    </p:anim>
                                    <p:anim calcmode="lin" valueType="num">
                                      <p:cBhvr>
                                        <p:cTn id="51" dur="500" fill="hold"/>
                                        <p:tgtEl>
                                          <p:spTgt spid="14"/>
                                        </p:tgtEl>
                                        <p:attrNameLst>
                                          <p:attrName>ppt_h</p:attrName>
                                        </p:attrNameLst>
                                      </p:cBhvr>
                                      <p:tavLst>
                                        <p:tav tm="0">
                                          <p:val>
                                            <p:fltVal val="0"/>
                                          </p:val>
                                        </p:tav>
                                        <p:tav tm="100000">
                                          <p:val>
                                            <p:strVal val="#ppt_h"/>
                                          </p:val>
                                        </p:tav>
                                      </p:tavLst>
                                    </p:anim>
                                    <p:animEffect transition="in" filter="fade">
                                      <p:cBhvr>
                                        <p:cTn id="52" dur="500"/>
                                        <p:tgtEl>
                                          <p:spTgt spid="14"/>
                                        </p:tgtEl>
                                      </p:cBhvr>
                                    </p:animEffect>
                                  </p:childTnLst>
                                </p:cTn>
                              </p:par>
                            </p:childTnLst>
                          </p:cTn>
                        </p:par>
                        <p:par>
                          <p:cTn id="53" fill="hold">
                            <p:stCondLst>
                              <p:cond delay="2000"/>
                            </p:stCondLst>
                            <p:childTnLst>
                              <p:par>
                                <p:cTn id="54" presetID="22" presetClass="entr" presetSubtype="4" fill="hold" nodeType="after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wipe(down)">
                                      <p:cBhvr>
                                        <p:cTn id="56" dur="500"/>
                                        <p:tgtEl>
                                          <p:spTgt spid="29"/>
                                        </p:tgtEl>
                                      </p:cBhvr>
                                    </p:animEffect>
                                  </p:childTnLst>
                                </p:cTn>
                              </p:par>
                            </p:childTnLst>
                          </p:cTn>
                        </p:par>
                        <p:par>
                          <p:cTn id="57" fill="hold">
                            <p:stCondLst>
                              <p:cond delay="2500"/>
                            </p:stCondLst>
                            <p:childTnLst>
                              <p:par>
                                <p:cTn id="58" presetID="22" presetClass="entr" presetSubtype="4" fill="hold" nodeType="after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wipe(down)">
                                      <p:cBhvr>
                                        <p:cTn id="60" dur="500"/>
                                        <p:tgtEl>
                                          <p:spTgt spid="45"/>
                                        </p:tgtEl>
                                      </p:cBhvr>
                                    </p:animEffect>
                                  </p:childTnLst>
                                </p:cTn>
                              </p:par>
                            </p:childTnLst>
                          </p:cTn>
                        </p:par>
                        <p:par>
                          <p:cTn id="61" fill="hold">
                            <p:stCondLst>
                              <p:cond delay="3000"/>
                            </p:stCondLst>
                            <p:childTnLst>
                              <p:par>
                                <p:cTn id="62" presetID="42" presetClass="entr" presetSubtype="0" fill="hold" grpId="0" nodeType="after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1000"/>
                                        <p:tgtEl>
                                          <p:spTgt spid="17"/>
                                        </p:tgtEl>
                                      </p:cBhvr>
                                    </p:animEffect>
                                    <p:anim calcmode="lin" valueType="num">
                                      <p:cBhvr>
                                        <p:cTn id="65" dur="1000" fill="hold"/>
                                        <p:tgtEl>
                                          <p:spTgt spid="17"/>
                                        </p:tgtEl>
                                        <p:attrNameLst>
                                          <p:attrName>ppt_x</p:attrName>
                                        </p:attrNameLst>
                                      </p:cBhvr>
                                      <p:tavLst>
                                        <p:tav tm="0">
                                          <p:val>
                                            <p:strVal val="#ppt_x"/>
                                          </p:val>
                                        </p:tav>
                                        <p:tav tm="100000">
                                          <p:val>
                                            <p:strVal val="#ppt_x"/>
                                          </p:val>
                                        </p:tav>
                                      </p:tavLst>
                                    </p:anim>
                                    <p:anim calcmode="lin" valueType="num">
                                      <p:cBhvr>
                                        <p:cTn id="66" dur="1000" fill="hold"/>
                                        <p:tgtEl>
                                          <p:spTgt spid="17"/>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fade">
                                      <p:cBhvr>
                                        <p:cTn id="69" dur="1000"/>
                                        <p:tgtEl>
                                          <p:spTgt spid="15"/>
                                        </p:tgtEl>
                                      </p:cBhvr>
                                    </p:animEffect>
                                    <p:anim calcmode="lin" valueType="num">
                                      <p:cBhvr>
                                        <p:cTn id="70" dur="1000" fill="hold"/>
                                        <p:tgtEl>
                                          <p:spTgt spid="15"/>
                                        </p:tgtEl>
                                        <p:attrNameLst>
                                          <p:attrName>ppt_x</p:attrName>
                                        </p:attrNameLst>
                                      </p:cBhvr>
                                      <p:tavLst>
                                        <p:tav tm="0">
                                          <p:val>
                                            <p:strVal val="#ppt_x"/>
                                          </p:val>
                                        </p:tav>
                                        <p:tav tm="100000">
                                          <p:val>
                                            <p:strVal val="#ppt_x"/>
                                          </p:val>
                                        </p:tav>
                                      </p:tavLst>
                                    </p:anim>
                                    <p:anim calcmode="lin" valueType="num">
                                      <p:cBhvr>
                                        <p:cTn id="71" dur="1000" fill="hold"/>
                                        <p:tgtEl>
                                          <p:spTgt spid="15"/>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fade">
                                      <p:cBhvr>
                                        <p:cTn id="74" dur="1000"/>
                                        <p:tgtEl>
                                          <p:spTgt spid="13"/>
                                        </p:tgtEl>
                                      </p:cBhvr>
                                    </p:animEffect>
                                    <p:anim calcmode="lin" valueType="num">
                                      <p:cBhvr>
                                        <p:cTn id="75" dur="1000" fill="hold"/>
                                        <p:tgtEl>
                                          <p:spTgt spid="13"/>
                                        </p:tgtEl>
                                        <p:attrNameLst>
                                          <p:attrName>ppt_x</p:attrName>
                                        </p:attrNameLst>
                                      </p:cBhvr>
                                      <p:tavLst>
                                        <p:tav tm="0">
                                          <p:val>
                                            <p:strVal val="#ppt_x"/>
                                          </p:val>
                                        </p:tav>
                                        <p:tav tm="100000">
                                          <p:val>
                                            <p:strVal val="#ppt_x"/>
                                          </p:val>
                                        </p:tav>
                                      </p:tavLst>
                                    </p:anim>
                                    <p:anim calcmode="lin" valueType="num">
                                      <p:cBhvr>
                                        <p:cTn id="7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0" grpId="0"/>
      <p:bldP spid="31" grpId="0" animBg="1"/>
      <p:bldP spid="13" grpId="0"/>
      <p:bldP spid="15"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椭圆 30"/>
          <p:cNvSpPr/>
          <p:nvPr/>
        </p:nvSpPr>
        <p:spPr>
          <a:xfrm>
            <a:off x="936700" y="3235311"/>
            <a:ext cx="1254857" cy="1254857"/>
          </a:xfrm>
          <a:prstGeom prst="ellipse">
            <a:avLst/>
          </a:prstGeom>
          <a:solidFill>
            <a:srgbClr val="15B6C4"/>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a:ea typeface="微软雅黑"/>
              <a:sym typeface="Arial"/>
            </a:endParaRPr>
          </a:p>
        </p:txBody>
      </p:sp>
      <p:sp>
        <p:nvSpPr>
          <p:cNvPr id="2" name="矩形 1"/>
          <p:cNvSpPr/>
          <p:nvPr/>
        </p:nvSpPr>
        <p:spPr>
          <a:xfrm>
            <a:off x="4567377" y="556550"/>
            <a:ext cx="3057247" cy="584775"/>
          </a:xfrm>
          <a:prstGeom prst="rect">
            <a:avLst/>
          </a:prstGeom>
        </p:spPr>
        <p:txBody>
          <a:bodyPr wrap="none">
            <a:spAutoFit/>
          </a:bodyPr>
          <a:lstStyle/>
          <a:p>
            <a:r>
              <a:rPr lang="zh-CN" altLang="en-US" sz="3200" dirty="0">
                <a:solidFill>
                  <a:srgbClr val="1A9CA7"/>
                </a:solidFill>
                <a:latin typeface="Arial"/>
                <a:ea typeface="微软雅黑"/>
                <a:cs typeface="黑体" panose="02010609060101010101" charset="-122"/>
                <a:sym typeface="Arial"/>
              </a:rPr>
              <a:t>护理问题及措施</a:t>
            </a:r>
          </a:p>
        </p:txBody>
      </p:sp>
      <p:sp>
        <p:nvSpPr>
          <p:cNvPr id="3" name="矩形 2"/>
          <p:cNvSpPr/>
          <p:nvPr/>
        </p:nvSpPr>
        <p:spPr>
          <a:xfrm>
            <a:off x="1411408" y="1504085"/>
            <a:ext cx="3775393" cy="523220"/>
          </a:xfrm>
          <a:prstGeom prst="rect">
            <a:avLst/>
          </a:prstGeom>
          <a:noFill/>
          <a:ln w="9525" algn="ctr">
            <a:noFill/>
            <a:miter lim="800000"/>
          </a:ln>
          <a:effectLst/>
        </p:spPr>
        <p:txBody>
          <a:bodyPr wrap="none">
            <a:spAutoFit/>
          </a:bodyPr>
          <a:lstStyle/>
          <a:p>
            <a:pPr eaLnBrk="0" hangingPunct="0">
              <a:spcBef>
                <a:spcPct val="0"/>
              </a:spcBef>
            </a:pPr>
            <a:r>
              <a:rPr lang="zh-CN" altLang="en-US" sz="2800" dirty="0">
                <a:solidFill>
                  <a:schemeClr val="tx1">
                    <a:lumMod val="85000"/>
                    <a:lumOff val="15000"/>
                  </a:schemeClr>
                </a:solidFill>
                <a:latin typeface="Arial"/>
                <a:ea typeface="微软雅黑"/>
                <a:cs typeface="黑体" panose="02010609060101010101" charset="-122"/>
                <a:sym typeface="Arial"/>
              </a:rPr>
              <a:t>营养失调：</a:t>
            </a:r>
            <a:r>
              <a:rPr lang="zh-CN" altLang="en-US" sz="2000" dirty="0">
                <a:solidFill>
                  <a:schemeClr val="tx1">
                    <a:lumMod val="85000"/>
                    <a:lumOff val="15000"/>
                  </a:schemeClr>
                </a:solidFill>
                <a:latin typeface="Arial"/>
                <a:ea typeface="微软雅黑"/>
                <a:cs typeface="黑体" panose="02010609060101010101" charset="-122"/>
                <a:sym typeface="Arial"/>
              </a:rPr>
              <a:t>低于机体需要量</a:t>
            </a:r>
          </a:p>
        </p:txBody>
      </p:sp>
      <p:pic>
        <p:nvPicPr>
          <p:cNvPr id="5" name="图片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1790" y="1415108"/>
            <a:ext cx="550642" cy="550642"/>
          </a:xfrm>
          <a:prstGeom prst="rect">
            <a:avLst/>
          </a:prstGeom>
        </p:spPr>
      </p:pic>
      <p:sp>
        <p:nvSpPr>
          <p:cNvPr id="30" name="文本框 29"/>
          <p:cNvSpPr txBox="1"/>
          <p:nvPr/>
        </p:nvSpPr>
        <p:spPr>
          <a:xfrm>
            <a:off x="1080284" y="3385687"/>
            <a:ext cx="967689" cy="954107"/>
          </a:xfrm>
          <a:prstGeom prst="rect">
            <a:avLst/>
          </a:prstGeom>
          <a:noFill/>
        </p:spPr>
        <p:txBody>
          <a:bodyPr wrap="square" rtlCol="0">
            <a:spAutoFit/>
          </a:bodyPr>
          <a:lstStyle/>
          <a:p>
            <a:pPr algn="ctr"/>
            <a:r>
              <a:rPr kumimoji="1" lang="zh-CN" altLang="en-US" sz="2800" dirty="0">
                <a:solidFill>
                  <a:schemeClr val="bg1"/>
                </a:solidFill>
                <a:latin typeface="Arial"/>
                <a:ea typeface="微软雅黑"/>
                <a:sym typeface="Arial"/>
              </a:rPr>
              <a:t>护理措施</a:t>
            </a:r>
          </a:p>
        </p:txBody>
      </p:sp>
      <p:sp>
        <p:nvSpPr>
          <p:cNvPr id="4" name="椭圆 3"/>
          <p:cNvSpPr/>
          <p:nvPr/>
        </p:nvSpPr>
        <p:spPr>
          <a:xfrm>
            <a:off x="809055" y="3107666"/>
            <a:ext cx="1510146" cy="1510146"/>
          </a:xfrm>
          <a:prstGeom prst="ellipse">
            <a:avLst/>
          </a:prstGeom>
          <a:noFill/>
          <a:ln>
            <a:solidFill>
              <a:srgbClr val="15B6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a:ea typeface="微软雅黑"/>
              <a:sym typeface="Arial"/>
            </a:endParaRPr>
          </a:p>
        </p:txBody>
      </p:sp>
      <p:sp>
        <p:nvSpPr>
          <p:cNvPr id="7" name="矩形 6"/>
          <p:cNvSpPr/>
          <p:nvPr/>
        </p:nvSpPr>
        <p:spPr>
          <a:xfrm>
            <a:off x="3072598" y="3235311"/>
            <a:ext cx="2275470" cy="2012859"/>
          </a:xfrm>
          <a:prstGeom prst="rect">
            <a:avLst/>
          </a:prstGeom>
        </p:spPr>
        <p:txBody>
          <a:bodyPr wrap="square">
            <a:spAutoFit/>
          </a:bodyPr>
          <a:lstStyle/>
          <a:p>
            <a:pPr>
              <a:lnSpc>
                <a:spcPct val="130000"/>
              </a:lnSpc>
            </a:pPr>
            <a:r>
              <a:rPr lang="zh-CN" altLang="en-US" sz="1600" dirty="0">
                <a:solidFill>
                  <a:schemeClr val="tx1">
                    <a:lumMod val="75000"/>
                    <a:lumOff val="25000"/>
                  </a:schemeClr>
                </a:solidFill>
                <a:latin typeface="Arial"/>
                <a:ea typeface="微软雅黑"/>
                <a:sym typeface="Arial"/>
              </a:rPr>
              <a:t>遵医嘱给予口服药物降糖治疗。定时监测血糖变化，以免发生低血糖，如果发生低血糖应立即采取措施，并通知医生及时调整药物剂量。</a:t>
            </a:r>
          </a:p>
        </p:txBody>
      </p:sp>
      <p:sp>
        <p:nvSpPr>
          <p:cNvPr id="8" name="矩形 7"/>
          <p:cNvSpPr/>
          <p:nvPr/>
        </p:nvSpPr>
        <p:spPr>
          <a:xfrm>
            <a:off x="6101467" y="3235311"/>
            <a:ext cx="2377516" cy="2973122"/>
          </a:xfrm>
          <a:prstGeom prst="rect">
            <a:avLst/>
          </a:prstGeom>
        </p:spPr>
        <p:txBody>
          <a:bodyPr wrap="square">
            <a:spAutoFit/>
          </a:bodyPr>
          <a:lstStyle/>
          <a:p>
            <a:pPr>
              <a:lnSpc>
                <a:spcPct val="130000"/>
              </a:lnSpc>
            </a:pPr>
            <a:r>
              <a:rPr lang="zh-CN" altLang="en-US" sz="1600" dirty="0">
                <a:solidFill>
                  <a:schemeClr val="tx1">
                    <a:lumMod val="75000"/>
                    <a:lumOff val="25000"/>
                  </a:schemeClr>
                </a:solidFill>
                <a:latin typeface="Arial"/>
                <a:ea typeface="微软雅黑"/>
                <a:sym typeface="Arial"/>
              </a:rPr>
              <a:t>遵医嘱给予糖尿病饮食：根据患者的理想体重及工作性质，参照原来的生活习惯等因素，计算出每日所需总热量及碳水化合物、蛋白质、脂肪的比例，按要求提供食物，鼓励患者按时按量进餐。</a:t>
            </a:r>
          </a:p>
        </p:txBody>
      </p:sp>
      <p:sp>
        <p:nvSpPr>
          <p:cNvPr id="9" name="矩形 8"/>
          <p:cNvSpPr/>
          <p:nvPr/>
        </p:nvSpPr>
        <p:spPr>
          <a:xfrm>
            <a:off x="9177175" y="3235311"/>
            <a:ext cx="2308243" cy="700898"/>
          </a:xfrm>
          <a:prstGeom prst="rect">
            <a:avLst/>
          </a:prstGeom>
        </p:spPr>
        <p:txBody>
          <a:bodyPr wrap="square">
            <a:spAutoFit/>
          </a:bodyPr>
          <a:lstStyle/>
          <a:p>
            <a:pPr>
              <a:lnSpc>
                <a:spcPct val="130000"/>
              </a:lnSpc>
            </a:pPr>
            <a:r>
              <a:rPr lang="zh-CN" altLang="en-US" sz="1600" dirty="0">
                <a:solidFill>
                  <a:schemeClr val="tx1">
                    <a:lumMod val="75000"/>
                    <a:lumOff val="25000"/>
                  </a:schemeClr>
                </a:solidFill>
                <a:latin typeface="Arial"/>
                <a:ea typeface="微软雅黑"/>
                <a:sym typeface="Arial"/>
              </a:rPr>
              <a:t>按时提供三餐，并创造良好的进餐环境。 </a:t>
            </a:r>
          </a:p>
        </p:txBody>
      </p:sp>
      <p:sp>
        <p:nvSpPr>
          <p:cNvPr id="10" name="文本框 9"/>
          <p:cNvSpPr txBox="1"/>
          <p:nvPr/>
        </p:nvSpPr>
        <p:spPr>
          <a:xfrm>
            <a:off x="4017818" y="2341419"/>
            <a:ext cx="561372" cy="861774"/>
          </a:xfrm>
          <a:prstGeom prst="rect">
            <a:avLst/>
          </a:prstGeom>
          <a:noFill/>
        </p:spPr>
        <p:txBody>
          <a:bodyPr wrap="none" rtlCol="0">
            <a:spAutoFit/>
          </a:bodyPr>
          <a:lstStyle/>
          <a:p>
            <a:r>
              <a:rPr kumimoji="1" lang="en-US" altLang="zh-CN" sz="5000" i="1" dirty="0">
                <a:solidFill>
                  <a:srgbClr val="15B6C4"/>
                </a:solidFill>
                <a:latin typeface="Arial"/>
                <a:ea typeface="微软雅黑"/>
                <a:cs typeface="黑体" panose="02010609060101010101" charset="-122"/>
                <a:sym typeface="Arial"/>
              </a:rPr>
              <a:t>1</a:t>
            </a:r>
            <a:endParaRPr kumimoji="1" lang="zh-CN" altLang="en-US" sz="5000" i="1" dirty="0">
              <a:solidFill>
                <a:srgbClr val="15B6C4"/>
              </a:solidFill>
              <a:latin typeface="Arial"/>
              <a:ea typeface="微软雅黑"/>
              <a:cs typeface="黑体" panose="02010609060101010101" charset="-122"/>
              <a:sym typeface="Arial"/>
            </a:endParaRPr>
          </a:p>
        </p:txBody>
      </p:sp>
      <p:sp>
        <p:nvSpPr>
          <p:cNvPr id="27" name="文本框 26"/>
          <p:cNvSpPr txBox="1"/>
          <p:nvPr/>
        </p:nvSpPr>
        <p:spPr>
          <a:xfrm>
            <a:off x="7028775" y="2341419"/>
            <a:ext cx="561372" cy="861774"/>
          </a:xfrm>
          <a:prstGeom prst="rect">
            <a:avLst/>
          </a:prstGeom>
          <a:noFill/>
        </p:spPr>
        <p:txBody>
          <a:bodyPr wrap="none" rtlCol="0">
            <a:spAutoFit/>
          </a:bodyPr>
          <a:lstStyle/>
          <a:p>
            <a:r>
              <a:rPr kumimoji="1" lang="en-US" altLang="zh-CN" sz="5000" i="1" dirty="0">
                <a:solidFill>
                  <a:srgbClr val="15B6C4"/>
                </a:solidFill>
                <a:latin typeface="Arial"/>
                <a:ea typeface="微软雅黑"/>
                <a:cs typeface="黑体" panose="02010609060101010101" charset="-122"/>
                <a:sym typeface="Arial"/>
              </a:rPr>
              <a:t>2</a:t>
            </a:r>
            <a:endParaRPr kumimoji="1" lang="zh-CN" altLang="en-US" sz="5000" i="1" dirty="0">
              <a:solidFill>
                <a:srgbClr val="15B6C4"/>
              </a:solidFill>
              <a:latin typeface="Arial"/>
              <a:ea typeface="微软雅黑"/>
              <a:cs typeface="黑体" panose="02010609060101010101" charset="-122"/>
              <a:sym typeface="Arial"/>
            </a:endParaRPr>
          </a:p>
        </p:txBody>
      </p:sp>
      <p:sp>
        <p:nvSpPr>
          <p:cNvPr id="28" name="文本框 27"/>
          <p:cNvSpPr txBox="1"/>
          <p:nvPr/>
        </p:nvSpPr>
        <p:spPr>
          <a:xfrm>
            <a:off x="10069846" y="2341419"/>
            <a:ext cx="561372" cy="861774"/>
          </a:xfrm>
          <a:prstGeom prst="rect">
            <a:avLst/>
          </a:prstGeom>
          <a:noFill/>
        </p:spPr>
        <p:txBody>
          <a:bodyPr wrap="none" rtlCol="0">
            <a:spAutoFit/>
          </a:bodyPr>
          <a:lstStyle/>
          <a:p>
            <a:r>
              <a:rPr kumimoji="1" lang="en-US" altLang="zh-CN" sz="5000" i="1" dirty="0">
                <a:solidFill>
                  <a:srgbClr val="15B6C4"/>
                </a:solidFill>
                <a:latin typeface="Arial"/>
                <a:ea typeface="微软雅黑"/>
                <a:cs typeface="黑体" panose="02010609060101010101" charset="-122"/>
                <a:sym typeface="Arial"/>
              </a:rPr>
              <a:t>3</a:t>
            </a:r>
            <a:endParaRPr kumimoji="1" lang="zh-CN" altLang="en-US" sz="5000" i="1" dirty="0">
              <a:solidFill>
                <a:srgbClr val="15B6C4"/>
              </a:solidFill>
              <a:latin typeface="Arial"/>
              <a:ea typeface="微软雅黑"/>
              <a:cs typeface="黑体" panose="02010609060101010101" charset="-122"/>
              <a:sym typeface="Arial"/>
            </a:endParaRPr>
          </a:p>
        </p:txBody>
      </p:sp>
    </p:spTree>
  </p:cSld>
  <p:clrMapOvr>
    <a:masterClrMapping/>
  </p:clrMapOvr>
  <p:transition spd="slow" advTm="2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par>
                          <p:cTn id="12" fill="hold">
                            <p:stCondLst>
                              <p:cond delay="800"/>
                            </p:stCondLst>
                            <p:childTnLst>
                              <p:par>
                                <p:cTn id="13" presetID="52"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Scale>
                                      <p:cBhvr>
                                        <p:cTn id="15"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5"/>
                                        </p:tgtEl>
                                        <p:attrNameLst>
                                          <p:attrName>ppt_x</p:attrName>
                                          <p:attrName>ppt_y</p:attrName>
                                        </p:attrNameLst>
                                      </p:cBhvr>
                                    </p:animMotion>
                                    <p:animEffect transition="in" filter="fade">
                                      <p:cBhvr>
                                        <p:cTn id="17" dur="1000"/>
                                        <p:tgtEl>
                                          <p:spTgt spid="5"/>
                                        </p:tgtEl>
                                      </p:cBhvr>
                                    </p:animEffect>
                                  </p:childTnLst>
                                </p:cTn>
                              </p:par>
                            </p:childTnLst>
                          </p:cTn>
                        </p:par>
                        <p:par>
                          <p:cTn id="18" fill="hold">
                            <p:stCondLst>
                              <p:cond delay="1800"/>
                            </p:stCondLst>
                            <p:childTnLst>
                              <p:par>
                                <p:cTn id="19" presetID="52" presetClass="entr" presetSubtype="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Scale>
                                      <p:cBhvr>
                                        <p:cTn id="21"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3"/>
                                        </p:tgtEl>
                                        <p:attrNameLst>
                                          <p:attrName>ppt_x</p:attrName>
                                          <p:attrName>ppt_y</p:attrName>
                                        </p:attrNameLst>
                                      </p:cBhvr>
                                    </p:animMotion>
                                    <p:animEffect transition="in" filter="fade">
                                      <p:cBhvr>
                                        <p:cTn id="23" dur="10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heel(1)">
                                      <p:cBhvr>
                                        <p:cTn id="28" dur="2000"/>
                                        <p:tgtEl>
                                          <p:spTgt spid="4"/>
                                        </p:tgtEl>
                                      </p:cBhvr>
                                    </p:animEffect>
                                  </p:childTnLst>
                                </p:cTn>
                              </p:par>
                            </p:childTnLst>
                          </p:cTn>
                        </p:par>
                        <p:par>
                          <p:cTn id="29" fill="hold">
                            <p:stCondLst>
                              <p:cond delay="2000"/>
                            </p:stCondLst>
                            <p:childTnLst>
                              <p:par>
                                <p:cTn id="30" presetID="55" presetClass="entr" presetSubtype="0" fill="hold" grpId="0" nodeType="afterEffect">
                                  <p:stCondLst>
                                    <p:cond delay="0"/>
                                  </p:stCondLst>
                                  <p:childTnLst>
                                    <p:set>
                                      <p:cBhvr>
                                        <p:cTn id="31" dur="1" fill="hold">
                                          <p:stCondLst>
                                            <p:cond delay="0"/>
                                          </p:stCondLst>
                                        </p:cTn>
                                        <p:tgtEl>
                                          <p:spTgt spid="31"/>
                                        </p:tgtEl>
                                        <p:attrNameLst>
                                          <p:attrName>style.visibility</p:attrName>
                                        </p:attrNameLst>
                                      </p:cBhvr>
                                      <p:to>
                                        <p:strVal val="visible"/>
                                      </p:to>
                                    </p:set>
                                    <p:anim calcmode="lin" valueType="num">
                                      <p:cBhvr>
                                        <p:cTn id="32" dur="1000" fill="hold"/>
                                        <p:tgtEl>
                                          <p:spTgt spid="31"/>
                                        </p:tgtEl>
                                        <p:attrNameLst>
                                          <p:attrName>ppt_w</p:attrName>
                                        </p:attrNameLst>
                                      </p:cBhvr>
                                      <p:tavLst>
                                        <p:tav tm="0">
                                          <p:val>
                                            <p:strVal val="#ppt_w*0.70"/>
                                          </p:val>
                                        </p:tav>
                                        <p:tav tm="100000">
                                          <p:val>
                                            <p:strVal val="#ppt_w"/>
                                          </p:val>
                                        </p:tav>
                                      </p:tavLst>
                                    </p:anim>
                                    <p:anim calcmode="lin" valueType="num">
                                      <p:cBhvr>
                                        <p:cTn id="33" dur="1000" fill="hold"/>
                                        <p:tgtEl>
                                          <p:spTgt spid="31"/>
                                        </p:tgtEl>
                                        <p:attrNameLst>
                                          <p:attrName>ppt_h</p:attrName>
                                        </p:attrNameLst>
                                      </p:cBhvr>
                                      <p:tavLst>
                                        <p:tav tm="0">
                                          <p:val>
                                            <p:strVal val="#ppt_h"/>
                                          </p:val>
                                        </p:tav>
                                        <p:tav tm="100000">
                                          <p:val>
                                            <p:strVal val="#ppt_h"/>
                                          </p:val>
                                        </p:tav>
                                      </p:tavLst>
                                    </p:anim>
                                    <p:animEffect transition="in" filter="fade">
                                      <p:cBhvr>
                                        <p:cTn id="34" dur="1000"/>
                                        <p:tgtEl>
                                          <p:spTgt spid="31"/>
                                        </p:tgtEl>
                                      </p:cBhvr>
                                    </p:animEffect>
                                  </p:childTnLst>
                                </p:cTn>
                              </p:par>
                              <p:par>
                                <p:cTn id="35" presetID="55"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p:cTn id="37" dur="1000" fill="hold"/>
                                        <p:tgtEl>
                                          <p:spTgt spid="30"/>
                                        </p:tgtEl>
                                        <p:attrNameLst>
                                          <p:attrName>ppt_w</p:attrName>
                                        </p:attrNameLst>
                                      </p:cBhvr>
                                      <p:tavLst>
                                        <p:tav tm="0">
                                          <p:val>
                                            <p:strVal val="#ppt_w*0.70"/>
                                          </p:val>
                                        </p:tav>
                                        <p:tav tm="100000">
                                          <p:val>
                                            <p:strVal val="#ppt_w"/>
                                          </p:val>
                                        </p:tav>
                                      </p:tavLst>
                                    </p:anim>
                                    <p:anim calcmode="lin" valueType="num">
                                      <p:cBhvr>
                                        <p:cTn id="38" dur="1000" fill="hold"/>
                                        <p:tgtEl>
                                          <p:spTgt spid="30"/>
                                        </p:tgtEl>
                                        <p:attrNameLst>
                                          <p:attrName>ppt_h</p:attrName>
                                        </p:attrNameLst>
                                      </p:cBhvr>
                                      <p:tavLst>
                                        <p:tav tm="0">
                                          <p:val>
                                            <p:strVal val="#ppt_h"/>
                                          </p:val>
                                        </p:tav>
                                        <p:tav tm="100000">
                                          <p:val>
                                            <p:strVal val="#ppt_h"/>
                                          </p:val>
                                        </p:tav>
                                      </p:tavLst>
                                    </p:anim>
                                    <p:animEffect transition="in" filter="fade">
                                      <p:cBhvr>
                                        <p:cTn id="39" dur="1000"/>
                                        <p:tgtEl>
                                          <p:spTgt spid="30"/>
                                        </p:tgtEl>
                                      </p:cBhvr>
                                    </p:animEffect>
                                  </p:childTnLst>
                                </p:cTn>
                              </p:par>
                            </p:childTnLst>
                          </p:cTn>
                        </p:par>
                        <p:par>
                          <p:cTn id="40" fill="hold">
                            <p:stCondLst>
                              <p:cond delay="3000"/>
                            </p:stCondLst>
                            <p:childTnLst>
                              <p:par>
                                <p:cTn id="41" presetID="30" presetClass="entr" presetSubtype="0" fill="hold" grpId="0"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800" decel="100000"/>
                                        <p:tgtEl>
                                          <p:spTgt spid="10"/>
                                        </p:tgtEl>
                                      </p:cBhvr>
                                    </p:animEffect>
                                    <p:anim calcmode="lin" valueType="num">
                                      <p:cBhvr>
                                        <p:cTn id="44" dur="800" decel="100000" fill="hold"/>
                                        <p:tgtEl>
                                          <p:spTgt spid="10"/>
                                        </p:tgtEl>
                                        <p:attrNameLst>
                                          <p:attrName>style.rotation</p:attrName>
                                        </p:attrNameLst>
                                      </p:cBhvr>
                                      <p:tavLst>
                                        <p:tav tm="0">
                                          <p:val>
                                            <p:fltVal val="-90"/>
                                          </p:val>
                                        </p:tav>
                                        <p:tav tm="100000">
                                          <p:val>
                                            <p:fltVal val="0"/>
                                          </p:val>
                                        </p:tav>
                                      </p:tavLst>
                                    </p:anim>
                                    <p:anim calcmode="lin" valueType="num">
                                      <p:cBhvr>
                                        <p:cTn id="45" dur="800" decel="100000" fill="hold"/>
                                        <p:tgtEl>
                                          <p:spTgt spid="10"/>
                                        </p:tgtEl>
                                        <p:attrNameLst>
                                          <p:attrName>ppt_x</p:attrName>
                                        </p:attrNameLst>
                                      </p:cBhvr>
                                      <p:tavLst>
                                        <p:tav tm="0">
                                          <p:val>
                                            <p:strVal val="#ppt_x+0.4"/>
                                          </p:val>
                                        </p:tav>
                                        <p:tav tm="100000">
                                          <p:val>
                                            <p:strVal val="#ppt_x-0.05"/>
                                          </p:val>
                                        </p:tav>
                                      </p:tavLst>
                                    </p:anim>
                                    <p:anim calcmode="lin" valueType="num">
                                      <p:cBhvr>
                                        <p:cTn id="46" dur="800" decel="100000" fill="hold"/>
                                        <p:tgtEl>
                                          <p:spTgt spid="10"/>
                                        </p:tgtEl>
                                        <p:attrNameLst>
                                          <p:attrName>ppt_y</p:attrName>
                                        </p:attrNameLst>
                                      </p:cBhvr>
                                      <p:tavLst>
                                        <p:tav tm="0">
                                          <p:val>
                                            <p:strVal val="#ppt_y-0.4"/>
                                          </p:val>
                                        </p:tav>
                                        <p:tav tm="100000">
                                          <p:val>
                                            <p:strVal val="#ppt_y+0.1"/>
                                          </p:val>
                                        </p:tav>
                                      </p:tavLst>
                                    </p:anim>
                                    <p:anim calcmode="lin" valueType="num">
                                      <p:cBhvr>
                                        <p:cTn id="47" dur="200" accel="100000" fill="hold">
                                          <p:stCondLst>
                                            <p:cond delay="800"/>
                                          </p:stCondLst>
                                        </p:cTn>
                                        <p:tgtEl>
                                          <p:spTgt spid="10"/>
                                        </p:tgtEl>
                                        <p:attrNameLst>
                                          <p:attrName>ppt_x</p:attrName>
                                        </p:attrNameLst>
                                      </p:cBhvr>
                                      <p:tavLst>
                                        <p:tav tm="0">
                                          <p:val>
                                            <p:strVal val="#ppt_x-0.05"/>
                                          </p:val>
                                        </p:tav>
                                        <p:tav tm="100000">
                                          <p:val>
                                            <p:strVal val="#ppt_x"/>
                                          </p:val>
                                        </p:tav>
                                      </p:tavLst>
                                    </p:anim>
                                    <p:anim calcmode="lin" valueType="num">
                                      <p:cBhvr>
                                        <p:cTn id="48" dur="200" accel="100000" fill="hold">
                                          <p:stCondLst>
                                            <p:cond delay="800"/>
                                          </p:stCondLst>
                                        </p:cTn>
                                        <p:tgtEl>
                                          <p:spTgt spid="10"/>
                                        </p:tgtEl>
                                        <p:attrNameLst>
                                          <p:attrName>ppt_y</p:attrName>
                                        </p:attrNameLst>
                                      </p:cBhvr>
                                      <p:tavLst>
                                        <p:tav tm="0">
                                          <p:val>
                                            <p:strVal val="#ppt_y+0.1"/>
                                          </p:val>
                                        </p:tav>
                                        <p:tav tm="100000">
                                          <p:val>
                                            <p:strVal val="#ppt_y"/>
                                          </p:val>
                                        </p:tav>
                                      </p:tavLst>
                                    </p:anim>
                                  </p:childTnLst>
                                </p:cTn>
                              </p:par>
                            </p:childTnLst>
                          </p:cTn>
                        </p:par>
                        <p:par>
                          <p:cTn id="49" fill="hold">
                            <p:stCondLst>
                              <p:cond delay="4000"/>
                            </p:stCondLst>
                            <p:childTnLst>
                              <p:par>
                                <p:cTn id="50" presetID="22" presetClass="entr" presetSubtype="1" fill="hold" grpId="0" nodeType="after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wipe(up)">
                                      <p:cBhvr>
                                        <p:cTn id="52" dur="500"/>
                                        <p:tgtEl>
                                          <p:spTgt spid="7"/>
                                        </p:tgtEl>
                                      </p:cBhvr>
                                    </p:animEffect>
                                  </p:childTnLst>
                                </p:cTn>
                              </p:par>
                            </p:childTnLst>
                          </p:cTn>
                        </p:par>
                        <p:par>
                          <p:cTn id="53" fill="hold">
                            <p:stCondLst>
                              <p:cond delay="4500"/>
                            </p:stCondLst>
                            <p:childTnLst>
                              <p:par>
                                <p:cTn id="54" presetID="30" presetClass="entr" presetSubtype="0" fill="hold" grpId="0" nodeType="after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800" decel="100000"/>
                                        <p:tgtEl>
                                          <p:spTgt spid="27"/>
                                        </p:tgtEl>
                                      </p:cBhvr>
                                    </p:animEffect>
                                    <p:anim calcmode="lin" valueType="num">
                                      <p:cBhvr>
                                        <p:cTn id="57" dur="800" decel="100000" fill="hold"/>
                                        <p:tgtEl>
                                          <p:spTgt spid="27"/>
                                        </p:tgtEl>
                                        <p:attrNameLst>
                                          <p:attrName>style.rotation</p:attrName>
                                        </p:attrNameLst>
                                      </p:cBhvr>
                                      <p:tavLst>
                                        <p:tav tm="0">
                                          <p:val>
                                            <p:fltVal val="-90"/>
                                          </p:val>
                                        </p:tav>
                                        <p:tav tm="100000">
                                          <p:val>
                                            <p:fltVal val="0"/>
                                          </p:val>
                                        </p:tav>
                                      </p:tavLst>
                                    </p:anim>
                                    <p:anim calcmode="lin" valueType="num">
                                      <p:cBhvr>
                                        <p:cTn id="58" dur="800" decel="100000" fill="hold"/>
                                        <p:tgtEl>
                                          <p:spTgt spid="27"/>
                                        </p:tgtEl>
                                        <p:attrNameLst>
                                          <p:attrName>ppt_x</p:attrName>
                                        </p:attrNameLst>
                                      </p:cBhvr>
                                      <p:tavLst>
                                        <p:tav tm="0">
                                          <p:val>
                                            <p:strVal val="#ppt_x+0.4"/>
                                          </p:val>
                                        </p:tav>
                                        <p:tav tm="100000">
                                          <p:val>
                                            <p:strVal val="#ppt_x-0.05"/>
                                          </p:val>
                                        </p:tav>
                                      </p:tavLst>
                                    </p:anim>
                                    <p:anim calcmode="lin" valueType="num">
                                      <p:cBhvr>
                                        <p:cTn id="59" dur="800" decel="100000" fill="hold"/>
                                        <p:tgtEl>
                                          <p:spTgt spid="27"/>
                                        </p:tgtEl>
                                        <p:attrNameLst>
                                          <p:attrName>ppt_y</p:attrName>
                                        </p:attrNameLst>
                                      </p:cBhvr>
                                      <p:tavLst>
                                        <p:tav tm="0">
                                          <p:val>
                                            <p:strVal val="#ppt_y-0.4"/>
                                          </p:val>
                                        </p:tav>
                                        <p:tav tm="100000">
                                          <p:val>
                                            <p:strVal val="#ppt_y+0.1"/>
                                          </p:val>
                                        </p:tav>
                                      </p:tavLst>
                                    </p:anim>
                                    <p:anim calcmode="lin" valueType="num">
                                      <p:cBhvr>
                                        <p:cTn id="60" dur="200" accel="100000" fill="hold">
                                          <p:stCondLst>
                                            <p:cond delay="800"/>
                                          </p:stCondLst>
                                        </p:cTn>
                                        <p:tgtEl>
                                          <p:spTgt spid="27"/>
                                        </p:tgtEl>
                                        <p:attrNameLst>
                                          <p:attrName>ppt_x</p:attrName>
                                        </p:attrNameLst>
                                      </p:cBhvr>
                                      <p:tavLst>
                                        <p:tav tm="0">
                                          <p:val>
                                            <p:strVal val="#ppt_x-0.05"/>
                                          </p:val>
                                        </p:tav>
                                        <p:tav tm="100000">
                                          <p:val>
                                            <p:strVal val="#ppt_x"/>
                                          </p:val>
                                        </p:tav>
                                      </p:tavLst>
                                    </p:anim>
                                    <p:anim calcmode="lin" valueType="num">
                                      <p:cBhvr>
                                        <p:cTn id="61" dur="200" accel="100000" fill="hold">
                                          <p:stCondLst>
                                            <p:cond delay="800"/>
                                          </p:stCondLst>
                                        </p:cTn>
                                        <p:tgtEl>
                                          <p:spTgt spid="27"/>
                                        </p:tgtEl>
                                        <p:attrNameLst>
                                          <p:attrName>ppt_y</p:attrName>
                                        </p:attrNameLst>
                                      </p:cBhvr>
                                      <p:tavLst>
                                        <p:tav tm="0">
                                          <p:val>
                                            <p:strVal val="#ppt_y+0.1"/>
                                          </p:val>
                                        </p:tav>
                                        <p:tav tm="100000">
                                          <p:val>
                                            <p:strVal val="#ppt_y"/>
                                          </p:val>
                                        </p:tav>
                                      </p:tavLst>
                                    </p:anim>
                                  </p:childTnLst>
                                </p:cTn>
                              </p:par>
                            </p:childTnLst>
                          </p:cTn>
                        </p:par>
                        <p:par>
                          <p:cTn id="62" fill="hold">
                            <p:stCondLst>
                              <p:cond delay="5500"/>
                            </p:stCondLst>
                            <p:childTnLst>
                              <p:par>
                                <p:cTn id="63" presetID="22" presetClass="entr" presetSubtype="1" fill="hold" grpId="0" nodeType="after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up)">
                                      <p:cBhvr>
                                        <p:cTn id="65" dur="500"/>
                                        <p:tgtEl>
                                          <p:spTgt spid="8"/>
                                        </p:tgtEl>
                                      </p:cBhvr>
                                    </p:animEffect>
                                  </p:childTnLst>
                                </p:cTn>
                              </p:par>
                            </p:childTnLst>
                          </p:cTn>
                        </p:par>
                        <p:par>
                          <p:cTn id="66" fill="hold">
                            <p:stCondLst>
                              <p:cond delay="6000"/>
                            </p:stCondLst>
                            <p:childTnLst>
                              <p:par>
                                <p:cTn id="67" presetID="30" presetClass="entr" presetSubtype="0" fill="hold" grpId="0" nodeType="after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fade">
                                      <p:cBhvr>
                                        <p:cTn id="69" dur="800" decel="100000"/>
                                        <p:tgtEl>
                                          <p:spTgt spid="28"/>
                                        </p:tgtEl>
                                      </p:cBhvr>
                                    </p:animEffect>
                                    <p:anim calcmode="lin" valueType="num">
                                      <p:cBhvr>
                                        <p:cTn id="70" dur="800" decel="100000" fill="hold"/>
                                        <p:tgtEl>
                                          <p:spTgt spid="28"/>
                                        </p:tgtEl>
                                        <p:attrNameLst>
                                          <p:attrName>style.rotation</p:attrName>
                                        </p:attrNameLst>
                                      </p:cBhvr>
                                      <p:tavLst>
                                        <p:tav tm="0">
                                          <p:val>
                                            <p:fltVal val="-90"/>
                                          </p:val>
                                        </p:tav>
                                        <p:tav tm="100000">
                                          <p:val>
                                            <p:fltVal val="0"/>
                                          </p:val>
                                        </p:tav>
                                      </p:tavLst>
                                    </p:anim>
                                    <p:anim calcmode="lin" valueType="num">
                                      <p:cBhvr>
                                        <p:cTn id="71" dur="800" decel="100000" fill="hold"/>
                                        <p:tgtEl>
                                          <p:spTgt spid="28"/>
                                        </p:tgtEl>
                                        <p:attrNameLst>
                                          <p:attrName>ppt_x</p:attrName>
                                        </p:attrNameLst>
                                      </p:cBhvr>
                                      <p:tavLst>
                                        <p:tav tm="0">
                                          <p:val>
                                            <p:strVal val="#ppt_x+0.4"/>
                                          </p:val>
                                        </p:tav>
                                        <p:tav tm="100000">
                                          <p:val>
                                            <p:strVal val="#ppt_x-0.05"/>
                                          </p:val>
                                        </p:tav>
                                      </p:tavLst>
                                    </p:anim>
                                    <p:anim calcmode="lin" valueType="num">
                                      <p:cBhvr>
                                        <p:cTn id="72" dur="800" decel="100000" fill="hold"/>
                                        <p:tgtEl>
                                          <p:spTgt spid="28"/>
                                        </p:tgtEl>
                                        <p:attrNameLst>
                                          <p:attrName>ppt_y</p:attrName>
                                        </p:attrNameLst>
                                      </p:cBhvr>
                                      <p:tavLst>
                                        <p:tav tm="0">
                                          <p:val>
                                            <p:strVal val="#ppt_y-0.4"/>
                                          </p:val>
                                        </p:tav>
                                        <p:tav tm="100000">
                                          <p:val>
                                            <p:strVal val="#ppt_y+0.1"/>
                                          </p:val>
                                        </p:tav>
                                      </p:tavLst>
                                    </p:anim>
                                    <p:anim calcmode="lin" valueType="num">
                                      <p:cBhvr>
                                        <p:cTn id="73" dur="200" accel="100000" fill="hold">
                                          <p:stCondLst>
                                            <p:cond delay="800"/>
                                          </p:stCondLst>
                                        </p:cTn>
                                        <p:tgtEl>
                                          <p:spTgt spid="28"/>
                                        </p:tgtEl>
                                        <p:attrNameLst>
                                          <p:attrName>ppt_x</p:attrName>
                                        </p:attrNameLst>
                                      </p:cBhvr>
                                      <p:tavLst>
                                        <p:tav tm="0">
                                          <p:val>
                                            <p:strVal val="#ppt_x-0.05"/>
                                          </p:val>
                                        </p:tav>
                                        <p:tav tm="100000">
                                          <p:val>
                                            <p:strVal val="#ppt_x"/>
                                          </p:val>
                                        </p:tav>
                                      </p:tavLst>
                                    </p:anim>
                                    <p:anim calcmode="lin" valueType="num">
                                      <p:cBhvr>
                                        <p:cTn id="74" dur="200" accel="100000" fill="hold">
                                          <p:stCondLst>
                                            <p:cond delay="800"/>
                                          </p:stCondLst>
                                        </p:cTn>
                                        <p:tgtEl>
                                          <p:spTgt spid="28"/>
                                        </p:tgtEl>
                                        <p:attrNameLst>
                                          <p:attrName>ppt_y</p:attrName>
                                        </p:attrNameLst>
                                      </p:cBhvr>
                                      <p:tavLst>
                                        <p:tav tm="0">
                                          <p:val>
                                            <p:strVal val="#ppt_y+0.1"/>
                                          </p:val>
                                        </p:tav>
                                        <p:tav tm="100000">
                                          <p:val>
                                            <p:strVal val="#ppt_y"/>
                                          </p:val>
                                        </p:tav>
                                      </p:tavLst>
                                    </p:anim>
                                  </p:childTnLst>
                                </p:cTn>
                              </p:par>
                            </p:childTnLst>
                          </p:cTn>
                        </p:par>
                        <p:par>
                          <p:cTn id="75" fill="hold">
                            <p:stCondLst>
                              <p:cond delay="7000"/>
                            </p:stCondLst>
                            <p:childTnLst>
                              <p:par>
                                <p:cTn id="76" presetID="22" presetClass="entr" presetSubtype="1" fill="hold" grpId="0" nodeType="afterEffect">
                                  <p:stCondLst>
                                    <p:cond delay="0"/>
                                  </p:stCondLst>
                                  <p:childTnLst>
                                    <p:set>
                                      <p:cBhvr>
                                        <p:cTn id="77" dur="1" fill="hold">
                                          <p:stCondLst>
                                            <p:cond delay="0"/>
                                          </p:stCondLst>
                                        </p:cTn>
                                        <p:tgtEl>
                                          <p:spTgt spid="9"/>
                                        </p:tgtEl>
                                        <p:attrNameLst>
                                          <p:attrName>style.visibility</p:attrName>
                                        </p:attrNameLst>
                                      </p:cBhvr>
                                      <p:to>
                                        <p:strVal val="visible"/>
                                      </p:to>
                                    </p:set>
                                    <p:animEffect transition="in" filter="wipe(up)">
                                      <p:cBhvr>
                                        <p:cTn id="7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 grpId="0"/>
      <p:bldP spid="3" grpId="0"/>
      <p:bldP spid="30" grpId="0"/>
      <p:bldP spid="4" grpId="0" animBg="1"/>
      <p:bldP spid="7" grpId="0"/>
      <p:bldP spid="8" grpId="0"/>
      <p:bldP spid="9" grpId="0"/>
      <p:bldP spid="10" grpId="0"/>
      <p:bldP spid="27" grpId="0"/>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19"/>
          <p:cNvSpPr/>
          <p:nvPr>
            <p:custDataLst>
              <p:tags r:id="rId1"/>
            </p:custDataLst>
          </p:nvPr>
        </p:nvSpPr>
        <p:spPr>
          <a:xfrm>
            <a:off x="6468964" y="2090347"/>
            <a:ext cx="930275" cy="631825"/>
          </a:xfrm>
          <a:custGeom>
            <a:avLst/>
            <a:gdLst>
              <a:gd name="connsiteX0" fmla="*/ 0 w 1052290"/>
              <a:gd name="connsiteY0" fmla="*/ 0 h 714376"/>
              <a:gd name="connsiteX1" fmla="*/ 695102 w 1052290"/>
              <a:gd name="connsiteY1" fmla="*/ 0 h 714376"/>
              <a:gd name="connsiteX2" fmla="*/ 1052290 w 1052290"/>
              <a:gd name="connsiteY2" fmla="*/ 357188 h 714376"/>
              <a:gd name="connsiteX3" fmla="*/ 1052289 w 1052290"/>
              <a:gd name="connsiteY3" fmla="*/ 357188 h 714376"/>
              <a:gd name="connsiteX4" fmla="*/ 695101 w 1052290"/>
              <a:gd name="connsiteY4" fmla="*/ 714376 h 714376"/>
              <a:gd name="connsiteX5" fmla="*/ 244992 w 1052290"/>
              <a:gd name="connsiteY5" fmla="*/ 714376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290" h="714376">
                <a:moveTo>
                  <a:pt x="0" y="0"/>
                </a:moveTo>
                <a:lnTo>
                  <a:pt x="695102" y="0"/>
                </a:lnTo>
                <a:cubicBezTo>
                  <a:pt x="892371" y="0"/>
                  <a:pt x="1052290" y="159919"/>
                  <a:pt x="1052290" y="357188"/>
                </a:cubicBezTo>
                <a:lnTo>
                  <a:pt x="1052289" y="357188"/>
                </a:lnTo>
                <a:cubicBezTo>
                  <a:pt x="1052289" y="554457"/>
                  <a:pt x="892370" y="714376"/>
                  <a:pt x="695101" y="714376"/>
                </a:cubicBezTo>
                <a:lnTo>
                  <a:pt x="244992" y="714376"/>
                </a:lnTo>
                <a:close/>
              </a:path>
            </a:pathLst>
          </a:custGeom>
          <a:solidFill>
            <a:srgbClr val="1A9CA7"/>
          </a:solidFill>
        </p:spPr>
        <p:txBody>
          <a:bodyPr lIns="159250" tIns="40449" rIns="80899" bIns="40449" anchor="ctr">
            <a:normAutofit/>
          </a:bodyPr>
          <a:lstStyle/>
          <a:p>
            <a:pPr algn="ctr"/>
            <a:r>
              <a:rPr lang="en-US" altLang="zh-CN" sz="2475" noProof="1">
                <a:solidFill>
                  <a:schemeClr val="bg1"/>
                </a:solidFill>
                <a:latin typeface="Arial"/>
                <a:ea typeface="微软雅黑"/>
                <a:cs typeface="黑体" panose="02010609060101010101" charset="-122"/>
                <a:sym typeface="Arial"/>
              </a:rPr>
              <a:t>01</a:t>
            </a:r>
            <a:endParaRPr lang="zh-CN" altLang="en-US" sz="2475" noProof="1">
              <a:solidFill>
                <a:schemeClr val="bg1"/>
              </a:solidFill>
              <a:latin typeface="Arial"/>
              <a:ea typeface="微软雅黑"/>
              <a:cs typeface="黑体" panose="02010609060101010101" charset="-122"/>
              <a:sym typeface="Arial"/>
            </a:endParaRPr>
          </a:p>
        </p:txBody>
      </p:sp>
      <p:sp>
        <p:nvSpPr>
          <p:cNvPr id="8" name="矩形 7"/>
          <p:cNvSpPr/>
          <p:nvPr>
            <p:custDataLst>
              <p:tags r:id="rId2"/>
            </p:custDataLst>
          </p:nvPr>
        </p:nvSpPr>
        <p:spPr>
          <a:xfrm>
            <a:off x="7656421" y="2223697"/>
            <a:ext cx="1831974" cy="366712"/>
          </a:xfrm>
          <a:prstGeom prst="rect">
            <a:avLst/>
          </a:prstGeom>
        </p:spPr>
        <p:txBody>
          <a:bodyPr anchor="ctr"/>
          <a:lstStyle/>
          <a:p>
            <a:pPr algn="dist">
              <a:lnSpc>
                <a:spcPct val="130000"/>
              </a:lnSpc>
            </a:pPr>
            <a:r>
              <a:rPr lang="zh-CN" altLang="pt-BR" sz="2000" b="1" kern="0" noProof="1">
                <a:solidFill>
                  <a:schemeClr val="tx1">
                    <a:lumMod val="75000"/>
                    <a:lumOff val="25000"/>
                  </a:schemeClr>
                </a:solidFill>
                <a:latin typeface="Arial"/>
                <a:ea typeface="微软雅黑"/>
                <a:cs typeface="黑体" panose="02010609060101010101" charset="-122"/>
                <a:sym typeface="Arial"/>
              </a:rPr>
              <a:t>糖尿病概述</a:t>
            </a:r>
          </a:p>
        </p:txBody>
      </p:sp>
      <p:sp>
        <p:nvSpPr>
          <p:cNvPr id="5" name="任意多边形 20"/>
          <p:cNvSpPr/>
          <p:nvPr>
            <p:custDataLst>
              <p:tags r:id="rId3"/>
            </p:custDataLst>
          </p:nvPr>
        </p:nvSpPr>
        <p:spPr>
          <a:xfrm>
            <a:off x="6835775" y="2973550"/>
            <a:ext cx="971550" cy="631825"/>
          </a:xfrm>
          <a:custGeom>
            <a:avLst/>
            <a:gdLst>
              <a:gd name="connsiteX0" fmla="*/ 0 w 1097115"/>
              <a:gd name="connsiteY0" fmla="*/ 0 h 714376"/>
              <a:gd name="connsiteX1" fmla="*/ 739927 w 1097115"/>
              <a:gd name="connsiteY1" fmla="*/ 0 h 714376"/>
              <a:gd name="connsiteX2" fmla="*/ 1097115 w 1097115"/>
              <a:gd name="connsiteY2" fmla="*/ 357188 h 714376"/>
              <a:gd name="connsiteX3" fmla="*/ 1097114 w 1097115"/>
              <a:gd name="connsiteY3" fmla="*/ 357188 h 714376"/>
              <a:gd name="connsiteX4" fmla="*/ 739926 w 1097115"/>
              <a:gd name="connsiteY4" fmla="*/ 714376 h 714376"/>
              <a:gd name="connsiteX5" fmla="*/ 244992 w 1097115"/>
              <a:gd name="connsiteY5" fmla="*/ 714376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7115" h="714376">
                <a:moveTo>
                  <a:pt x="0" y="0"/>
                </a:moveTo>
                <a:lnTo>
                  <a:pt x="739927" y="0"/>
                </a:lnTo>
                <a:cubicBezTo>
                  <a:pt x="937196" y="0"/>
                  <a:pt x="1097115" y="159919"/>
                  <a:pt x="1097115" y="357188"/>
                </a:cubicBezTo>
                <a:lnTo>
                  <a:pt x="1097114" y="357188"/>
                </a:lnTo>
                <a:cubicBezTo>
                  <a:pt x="1097114" y="554457"/>
                  <a:pt x="937195" y="714376"/>
                  <a:pt x="739926" y="714376"/>
                </a:cubicBezTo>
                <a:lnTo>
                  <a:pt x="244992" y="714376"/>
                </a:lnTo>
                <a:close/>
              </a:path>
            </a:pathLst>
          </a:custGeom>
          <a:solidFill>
            <a:srgbClr val="51CFD2"/>
          </a:solidFill>
        </p:spPr>
        <p:txBody>
          <a:bodyPr lIns="159250" tIns="40449" rIns="80899" bIns="40449" anchor="ctr">
            <a:normAutofit/>
          </a:bodyPr>
          <a:lstStyle/>
          <a:p>
            <a:pPr algn="ctr"/>
            <a:r>
              <a:rPr lang="en-US" altLang="zh-CN" sz="2475" noProof="1">
                <a:solidFill>
                  <a:schemeClr val="bg1"/>
                </a:solidFill>
                <a:latin typeface="Arial"/>
                <a:ea typeface="微软雅黑"/>
                <a:cs typeface="黑体" panose="02010609060101010101" charset="-122"/>
                <a:sym typeface="Arial"/>
              </a:rPr>
              <a:t>02</a:t>
            </a:r>
            <a:endParaRPr lang="zh-CN" altLang="en-US" sz="2475" noProof="1">
              <a:solidFill>
                <a:schemeClr val="bg1"/>
              </a:solidFill>
              <a:latin typeface="Arial"/>
              <a:ea typeface="微软雅黑"/>
              <a:cs typeface="黑体" panose="02010609060101010101" charset="-122"/>
              <a:sym typeface="Arial"/>
            </a:endParaRPr>
          </a:p>
        </p:txBody>
      </p:sp>
      <p:sp>
        <p:nvSpPr>
          <p:cNvPr id="9" name="矩形 8"/>
          <p:cNvSpPr/>
          <p:nvPr>
            <p:custDataLst>
              <p:tags r:id="rId4"/>
            </p:custDataLst>
          </p:nvPr>
        </p:nvSpPr>
        <p:spPr>
          <a:xfrm>
            <a:off x="8064507" y="3105312"/>
            <a:ext cx="1831269" cy="368300"/>
          </a:xfrm>
          <a:prstGeom prst="rect">
            <a:avLst/>
          </a:prstGeom>
        </p:spPr>
        <p:txBody>
          <a:bodyPr anchor="ctr"/>
          <a:lstStyle>
            <a:lvl1pPr>
              <a:defRPr sz="3600" b="1">
                <a:solidFill>
                  <a:srgbClr val="0000FF"/>
                </a:solidFill>
                <a:latin typeface="Verdana" panose="020B0604030504040204" charset="0"/>
                <a:ea typeface="宋体" panose="02010600030101010101" pitchFamily="2" charset="-122"/>
              </a:defRPr>
            </a:lvl1pPr>
            <a:lvl2pPr>
              <a:defRPr sz="3600" b="1">
                <a:solidFill>
                  <a:srgbClr val="0000FF"/>
                </a:solidFill>
                <a:latin typeface="Verdana" panose="020B0604030504040204" charset="0"/>
                <a:ea typeface="宋体" panose="02010600030101010101" pitchFamily="2" charset="-122"/>
              </a:defRPr>
            </a:lvl2pPr>
            <a:lvl3pPr>
              <a:defRPr sz="3600" b="1">
                <a:solidFill>
                  <a:srgbClr val="0000FF"/>
                </a:solidFill>
                <a:latin typeface="Verdana" panose="020B0604030504040204" charset="0"/>
                <a:ea typeface="宋体" panose="02010600030101010101" pitchFamily="2" charset="-122"/>
              </a:defRPr>
            </a:lvl3pPr>
            <a:lvl4pPr>
              <a:defRPr sz="3600" b="1">
                <a:solidFill>
                  <a:srgbClr val="0000FF"/>
                </a:solidFill>
                <a:latin typeface="Verdana" panose="020B0604030504040204" charset="0"/>
                <a:ea typeface="宋体" panose="02010600030101010101" pitchFamily="2" charset="-122"/>
              </a:defRPr>
            </a:lvl4pPr>
            <a:lvl5pPr>
              <a:defRPr sz="3600" b="1">
                <a:solidFill>
                  <a:srgbClr val="0000FF"/>
                </a:solidFill>
                <a:latin typeface="Verdana" panose="020B0604030504040204" charset="0"/>
                <a:ea typeface="宋体" panose="02010600030101010101" pitchFamily="2" charset="-122"/>
              </a:defRPr>
            </a:lvl5pPr>
            <a:lvl6pPr fontAlgn="base">
              <a:spcBef>
                <a:spcPct val="20000"/>
              </a:spcBef>
              <a:spcAft>
                <a:spcPct val="0"/>
              </a:spcAft>
              <a:buFont typeface="Arial" panose="020B0604020202020204" pitchFamily="34" charset="0"/>
              <a:defRPr sz="3600" b="1">
                <a:solidFill>
                  <a:srgbClr val="0000FF"/>
                </a:solidFill>
                <a:latin typeface="Verdana" panose="020B0604030504040204" charset="0"/>
                <a:ea typeface="宋体" panose="02010600030101010101" pitchFamily="2" charset="-122"/>
              </a:defRPr>
            </a:lvl6pPr>
            <a:lvl7pPr fontAlgn="base">
              <a:spcBef>
                <a:spcPct val="20000"/>
              </a:spcBef>
              <a:spcAft>
                <a:spcPct val="0"/>
              </a:spcAft>
              <a:buFont typeface="Arial" panose="020B0604020202020204" pitchFamily="34" charset="0"/>
              <a:defRPr sz="3600" b="1">
                <a:solidFill>
                  <a:srgbClr val="0000FF"/>
                </a:solidFill>
                <a:latin typeface="Verdana" panose="020B0604030504040204" charset="0"/>
                <a:ea typeface="宋体" panose="02010600030101010101" pitchFamily="2" charset="-122"/>
              </a:defRPr>
            </a:lvl7pPr>
            <a:lvl8pPr fontAlgn="base">
              <a:spcBef>
                <a:spcPct val="20000"/>
              </a:spcBef>
              <a:spcAft>
                <a:spcPct val="0"/>
              </a:spcAft>
              <a:buFont typeface="Arial" panose="020B0604020202020204" pitchFamily="34" charset="0"/>
              <a:defRPr sz="3600" b="1">
                <a:solidFill>
                  <a:srgbClr val="0000FF"/>
                </a:solidFill>
                <a:latin typeface="Verdana" panose="020B0604030504040204" charset="0"/>
                <a:ea typeface="宋体" panose="02010600030101010101" pitchFamily="2" charset="-122"/>
              </a:defRPr>
            </a:lvl8pPr>
            <a:lvl9pPr fontAlgn="base">
              <a:spcBef>
                <a:spcPct val="20000"/>
              </a:spcBef>
              <a:spcAft>
                <a:spcPct val="0"/>
              </a:spcAft>
              <a:buFont typeface="Arial" panose="020B0604020202020204" pitchFamily="34" charset="0"/>
              <a:defRPr sz="3600" b="1">
                <a:solidFill>
                  <a:srgbClr val="0000FF"/>
                </a:solidFill>
                <a:latin typeface="Verdana" panose="020B0604030504040204" charset="0"/>
                <a:ea typeface="宋体" panose="02010600030101010101" pitchFamily="2" charset="-122"/>
              </a:defRPr>
            </a:lvl9pPr>
          </a:lstStyle>
          <a:p>
            <a:pPr algn="dist">
              <a:lnSpc>
                <a:spcPct val="130000"/>
              </a:lnSpc>
            </a:pPr>
            <a:r>
              <a:rPr lang="zh-CN" altLang="pt-BR" sz="2000" dirty="0">
                <a:solidFill>
                  <a:schemeClr val="tx1">
                    <a:lumMod val="75000"/>
                    <a:lumOff val="25000"/>
                  </a:schemeClr>
                </a:solidFill>
                <a:latin typeface="Arial"/>
                <a:ea typeface="微软雅黑"/>
                <a:cs typeface="黑体" panose="02010609060101010101" charset="-122"/>
                <a:sym typeface="Arial"/>
              </a:rPr>
              <a:t>治疗方法</a:t>
            </a:r>
          </a:p>
        </p:txBody>
      </p:sp>
      <p:sp>
        <p:nvSpPr>
          <p:cNvPr id="6" name="任意多边形 21"/>
          <p:cNvSpPr/>
          <p:nvPr>
            <p:custDataLst>
              <p:tags r:id="rId5"/>
            </p:custDataLst>
          </p:nvPr>
        </p:nvSpPr>
        <p:spPr>
          <a:xfrm>
            <a:off x="7105650" y="3856753"/>
            <a:ext cx="1009650" cy="631825"/>
          </a:xfrm>
          <a:custGeom>
            <a:avLst/>
            <a:gdLst>
              <a:gd name="connsiteX0" fmla="*/ 0 w 1141940"/>
              <a:gd name="connsiteY0" fmla="*/ 0 h 714376"/>
              <a:gd name="connsiteX1" fmla="*/ 784752 w 1141940"/>
              <a:gd name="connsiteY1" fmla="*/ 0 h 714376"/>
              <a:gd name="connsiteX2" fmla="*/ 1141940 w 1141940"/>
              <a:gd name="connsiteY2" fmla="*/ 357188 h 714376"/>
              <a:gd name="connsiteX3" fmla="*/ 1141939 w 1141940"/>
              <a:gd name="connsiteY3" fmla="*/ 357188 h 714376"/>
              <a:gd name="connsiteX4" fmla="*/ 784751 w 1141940"/>
              <a:gd name="connsiteY4" fmla="*/ 714376 h 714376"/>
              <a:gd name="connsiteX5" fmla="*/ 244993 w 1141940"/>
              <a:gd name="connsiteY5" fmla="*/ 714376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1940" h="714376">
                <a:moveTo>
                  <a:pt x="0" y="0"/>
                </a:moveTo>
                <a:lnTo>
                  <a:pt x="784752" y="0"/>
                </a:lnTo>
                <a:cubicBezTo>
                  <a:pt x="982021" y="0"/>
                  <a:pt x="1141940" y="159919"/>
                  <a:pt x="1141940" y="357188"/>
                </a:cubicBezTo>
                <a:lnTo>
                  <a:pt x="1141939" y="357188"/>
                </a:lnTo>
                <a:cubicBezTo>
                  <a:pt x="1141939" y="554457"/>
                  <a:pt x="982020" y="714376"/>
                  <a:pt x="784751" y="714376"/>
                </a:cubicBezTo>
                <a:lnTo>
                  <a:pt x="244993" y="714376"/>
                </a:lnTo>
                <a:close/>
              </a:path>
            </a:pathLst>
          </a:custGeom>
          <a:solidFill>
            <a:srgbClr val="1A9CA7"/>
          </a:solidFill>
        </p:spPr>
        <p:txBody>
          <a:bodyPr lIns="159250" tIns="40449" rIns="80899" bIns="40449" anchor="ctr">
            <a:normAutofit/>
          </a:bodyPr>
          <a:lstStyle/>
          <a:p>
            <a:pPr algn="ctr"/>
            <a:r>
              <a:rPr lang="en-US" altLang="zh-CN" sz="2475" noProof="1">
                <a:solidFill>
                  <a:schemeClr val="bg1"/>
                </a:solidFill>
                <a:latin typeface="Arial"/>
                <a:ea typeface="微软雅黑"/>
                <a:cs typeface="黑体" panose="02010609060101010101" charset="-122"/>
                <a:sym typeface="Arial"/>
              </a:rPr>
              <a:t>03</a:t>
            </a:r>
            <a:endParaRPr lang="zh-CN" altLang="en-US" sz="2475" noProof="1">
              <a:solidFill>
                <a:schemeClr val="bg1"/>
              </a:solidFill>
              <a:latin typeface="Arial"/>
              <a:ea typeface="微软雅黑"/>
              <a:cs typeface="黑体" panose="02010609060101010101" charset="-122"/>
              <a:sym typeface="Arial"/>
            </a:endParaRPr>
          </a:p>
        </p:txBody>
      </p:sp>
      <p:sp>
        <p:nvSpPr>
          <p:cNvPr id="10" name="矩形 9"/>
          <p:cNvSpPr/>
          <p:nvPr>
            <p:custDataLst>
              <p:tags r:id="rId6"/>
            </p:custDataLst>
          </p:nvPr>
        </p:nvSpPr>
        <p:spPr>
          <a:xfrm>
            <a:off x="8372481" y="3974227"/>
            <a:ext cx="1831973" cy="366713"/>
          </a:xfrm>
          <a:prstGeom prst="rect">
            <a:avLst/>
          </a:prstGeom>
        </p:spPr>
        <p:txBody>
          <a:bodyPr anchor="ctr"/>
          <a:lstStyle>
            <a:lvl1pPr>
              <a:defRPr sz="3600" b="1">
                <a:solidFill>
                  <a:srgbClr val="0000FF"/>
                </a:solidFill>
                <a:latin typeface="Verdana" panose="020B0604030504040204" charset="0"/>
                <a:ea typeface="宋体" panose="02010600030101010101" pitchFamily="2" charset="-122"/>
              </a:defRPr>
            </a:lvl1pPr>
            <a:lvl2pPr>
              <a:defRPr sz="3600" b="1">
                <a:solidFill>
                  <a:srgbClr val="0000FF"/>
                </a:solidFill>
                <a:latin typeface="Verdana" panose="020B0604030504040204" charset="0"/>
                <a:ea typeface="宋体" panose="02010600030101010101" pitchFamily="2" charset="-122"/>
              </a:defRPr>
            </a:lvl2pPr>
            <a:lvl3pPr>
              <a:defRPr sz="3600" b="1">
                <a:solidFill>
                  <a:srgbClr val="0000FF"/>
                </a:solidFill>
                <a:latin typeface="Verdana" panose="020B0604030504040204" charset="0"/>
                <a:ea typeface="宋体" panose="02010600030101010101" pitchFamily="2" charset="-122"/>
              </a:defRPr>
            </a:lvl3pPr>
            <a:lvl4pPr>
              <a:defRPr sz="3600" b="1">
                <a:solidFill>
                  <a:srgbClr val="0000FF"/>
                </a:solidFill>
                <a:latin typeface="Verdana" panose="020B0604030504040204" charset="0"/>
                <a:ea typeface="宋体" panose="02010600030101010101" pitchFamily="2" charset="-122"/>
              </a:defRPr>
            </a:lvl4pPr>
            <a:lvl5pPr>
              <a:defRPr sz="3600" b="1">
                <a:solidFill>
                  <a:srgbClr val="0000FF"/>
                </a:solidFill>
                <a:latin typeface="Verdana" panose="020B0604030504040204" charset="0"/>
                <a:ea typeface="宋体" panose="02010600030101010101" pitchFamily="2" charset="-122"/>
              </a:defRPr>
            </a:lvl5pPr>
            <a:lvl6pPr fontAlgn="base">
              <a:spcBef>
                <a:spcPct val="20000"/>
              </a:spcBef>
              <a:spcAft>
                <a:spcPct val="0"/>
              </a:spcAft>
              <a:buFont typeface="Arial" panose="020B0604020202020204" pitchFamily="34" charset="0"/>
              <a:defRPr sz="3600" b="1">
                <a:solidFill>
                  <a:srgbClr val="0000FF"/>
                </a:solidFill>
                <a:latin typeface="Verdana" panose="020B0604030504040204" charset="0"/>
                <a:ea typeface="宋体" panose="02010600030101010101" pitchFamily="2" charset="-122"/>
              </a:defRPr>
            </a:lvl6pPr>
            <a:lvl7pPr fontAlgn="base">
              <a:spcBef>
                <a:spcPct val="20000"/>
              </a:spcBef>
              <a:spcAft>
                <a:spcPct val="0"/>
              </a:spcAft>
              <a:buFont typeface="Arial" panose="020B0604020202020204" pitchFamily="34" charset="0"/>
              <a:defRPr sz="3600" b="1">
                <a:solidFill>
                  <a:srgbClr val="0000FF"/>
                </a:solidFill>
                <a:latin typeface="Verdana" panose="020B0604030504040204" charset="0"/>
                <a:ea typeface="宋体" panose="02010600030101010101" pitchFamily="2" charset="-122"/>
              </a:defRPr>
            </a:lvl7pPr>
            <a:lvl8pPr fontAlgn="base">
              <a:spcBef>
                <a:spcPct val="20000"/>
              </a:spcBef>
              <a:spcAft>
                <a:spcPct val="0"/>
              </a:spcAft>
              <a:buFont typeface="Arial" panose="020B0604020202020204" pitchFamily="34" charset="0"/>
              <a:defRPr sz="3600" b="1">
                <a:solidFill>
                  <a:srgbClr val="0000FF"/>
                </a:solidFill>
                <a:latin typeface="Verdana" panose="020B0604030504040204" charset="0"/>
                <a:ea typeface="宋体" panose="02010600030101010101" pitchFamily="2" charset="-122"/>
              </a:defRPr>
            </a:lvl8pPr>
            <a:lvl9pPr fontAlgn="base">
              <a:spcBef>
                <a:spcPct val="20000"/>
              </a:spcBef>
              <a:spcAft>
                <a:spcPct val="0"/>
              </a:spcAft>
              <a:buFont typeface="Arial" panose="020B0604020202020204" pitchFamily="34" charset="0"/>
              <a:defRPr sz="3600" b="1">
                <a:solidFill>
                  <a:srgbClr val="0000FF"/>
                </a:solidFill>
                <a:latin typeface="Verdana" panose="020B0604030504040204" charset="0"/>
                <a:ea typeface="宋体" panose="02010600030101010101" pitchFamily="2" charset="-122"/>
              </a:defRPr>
            </a:lvl9pPr>
          </a:lstStyle>
          <a:p>
            <a:pPr algn="dist">
              <a:lnSpc>
                <a:spcPct val="130000"/>
              </a:lnSpc>
            </a:pPr>
            <a:r>
              <a:rPr lang="zh-CN" altLang="en-US" sz="2000" dirty="0">
                <a:solidFill>
                  <a:schemeClr val="tx1">
                    <a:lumMod val="75000"/>
                    <a:lumOff val="25000"/>
                  </a:schemeClr>
                </a:solidFill>
                <a:latin typeface="Arial"/>
                <a:ea typeface="微软雅黑"/>
                <a:cs typeface="黑体" panose="02010609060101010101" charset="-122"/>
                <a:sym typeface="Arial"/>
              </a:rPr>
              <a:t>病理</a:t>
            </a:r>
            <a:r>
              <a:rPr lang="zh-CN" altLang="pt-BR" sz="2000" dirty="0">
                <a:solidFill>
                  <a:schemeClr val="tx1">
                    <a:lumMod val="75000"/>
                    <a:lumOff val="25000"/>
                  </a:schemeClr>
                </a:solidFill>
                <a:latin typeface="Arial"/>
                <a:ea typeface="微软雅黑"/>
                <a:cs typeface="黑体" panose="02010609060101010101" charset="-122"/>
                <a:sym typeface="Arial"/>
              </a:rPr>
              <a:t>介绍</a:t>
            </a:r>
          </a:p>
        </p:txBody>
      </p:sp>
      <p:sp>
        <p:nvSpPr>
          <p:cNvPr id="7" name="任意多边形 22"/>
          <p:cNvSpPr/>
          <p:nvPr>
            <p:custDataLst>
              <p:tags r:id="rId7"/>
            </p:custDataLst>
          </p:nvPr>
        </p:nvSpPr>
        <p:spPr>
          <a:xfrm>
            <a:off x="7373937" y="4739957"/>
            <a:ext cx="1049338" cy="633413"/>
          </a:xfrm>
          <a:custGeom>
            <a:avLst/>
            <a:gdLst>
              <a:gd name="connsiteX0" fmla="*/ 0 w 1186765"/>
              <a:gd name="connsiteY0" fmla="*/ 0 h 714376"/>
              <a:gd name="connsiteX1" fmla="*/ 829577 w 1186765"/>
              <a:gd name="connsiteY1" fmla="*/ 0 h 714376"/>
              <a:gd name="connsiteX2" fmla="*/ 1186765 w 1186765"/>
              <a:gd name="connsiteY2" fmla="*/ 357188 h 714376"/>
              <a:gd name="connsiteX3" fmla="*/ 1186764 w 1186765"/>
              <a:gd name="connsiteY3" fmla="*/ 357188 h 714376"/>
              <a:gd name="connsiteX4" fmla="*/ 829576 w 1186765"/>
              <a:gd name="connsiteY4" fmla="*/ 714376 h 714376"/>
              <a:gd name="connsiteX5" fmla="*/ 244993 w 1186765"/>
              <a:gd name="connsiteY5" fmla="*/ 714376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6765" h="714376">
                <a:moveTo>
                  <a:pt x="0" y="0"/>
                </a:moveTo>
                <a:lnTo>
                  <a:pt x="829577" y="0"/>
                </a:lnTo>
                <a:cubicBezTo>
                  <a:pt x="1026846" y="0"/>
                  <a:pt x="1186765" y="159919"/>
                  <a:pt x="1186765" y="357188"/>
                </a:cubicBezTo>
                <a:lnTo>
                  <a:pt x="1186764" y="357188"/>
                </a:lnTo>
                <a:cubicBezTo>
                  <a:pt x="1186764" y="554457"/>
                  <a:pt x="1026845" y="714376"/>
                  <a:pt x="829576" y="714376"/>
                </a:cubicBezTo>
                <a:lnTo>
                  <a:pt x="244993" y="714376"/>
                </a:lnTo>
                <a:close/>
              </a:path>
            </a:pathLst>
          </a:custGeom>
          <a:solidFill>
            <a:srgbClr val="51CFD2"/>
          </a:solidFill>
        </p:spPr>
        <p:txBody>
          <a:bodyPr lIns="159250" tIns="40449" rIns="80899" bIns="40449" anchor="ctr">
            <a:normAutofit/>
          </a:bodyPr>
          <a:lstStyle/>
          <a:p>
            <a:pPr algn="ctr"/>
            <a:r>
              <a:rPr lang="en-US" altLang="zh-CN" sz="2475" noProof="1">
                <a:solidFill>
                  <a:schemeClr val="bg1"/>
                </a:solidFill>
                <a:latin typeface="Arial"/>
                <a:ea typeface="微软雅黑"/>
                <a:cs typeface="黑体" panose="02010609060101010101" charset="-122"/>
                <a:sym typeface="Arial"/>
              </a:rPr>
              <a:t>04</a:t>
            </a:r>
            <a:endParaRPr lang="zh-CN" altLang="en-US" sz="2475" noProof="1">
              <a:solidFill>
                <a:schemeClr val="bg1"/>
              </a:solidFill>
              <a:latin typeface="Arial"/>
              <a:ea typeface="微软雅黑"/>
              <a:cs typeface="黑体" panose="02010609060101010101" charset="-122"/>
              <a:sym typeface="Arial"/>
            </a:endParaRPr>
          </a:p>
        </p:txBody>
      </p:sp>
      <p:sp>
        <p:nvSpPr>
          <p:cNvPr id="11" name="矩形 10"/>
          <p:cNvSpPr/>
          <p:nvPr>
            <p:custDataLst>
              <p:tags r:id="rId8"/>
            </p:custDataLst>
          </p:nvPr>
        </p:nvSpPr>
        <p:spPr>
          <a:xfrm>
            <a:off x="8680456" y="4873307"/>
            <a:ext cx="2135187" cy="366713"/>
          </a:xfrm>
          <a:prstGeom prst="rect">
            <a:avLst/>
          </a:prstGeom>
        </p:spPr>
        <p:txBody>
          <a:bodyPr anchor="ctr"/>
          <a:lstStyle>
            <a:lvl1pPr>
              <a:defRPr sz="3600" b="1">
                <a:solidFill>
                  <a:srgbClr val="0000FF"/>
                </a:solidFill>
                <a:latin typeface="Verdana" panose="020B0604030504040204" charset="0"/>
                <a:ea typeface="宋体" panose="02010600030101010101" pitchFamily="2" charset="-122"/>
              </a:defRPr>
            </a:lvl1pPr>
            <a:lvl2pPr>
              <a:defRPr sz="3600" b="1">
                <a:solidFill>
                  <a:srgbClr val="0000FF"/>
                </a:solidFill>
                <a:latin typeface="Verdana" panose="020B0604030504040204" charset="0"/>
                <a:ea typeface="宋体" panose="02010600030101010101" pitchFamily="2" charset="-122"/>
              </a:defRPr>
            </a:lvl2pPr>
            <a:lvl3pPr>
              <a:defRPr sz="3600" b="1">
                <a:solidFill>
                  <a:srgbClr val="0000FF"/>
                </a:solidFill>
                <a:latin typeface="Verdana" panose="020B0604030504040204" charset="0"/>
                <a:ea typeface="宋体" panose="02010600030101010101" pitchFamily="2" charset="-122"/>
              </a:defRPr>
            </a:lvl3pPr>
            <a:lvl4pPr>
              <a:defRPr sz="3600" b="1">
                <a:solidFill>
                  <a:srgbClr val="0000FF"/>
                </a:solidFill>
                <a:latin typeface="Verdana" panose="020B0604030504040204" charset="0"/>
                <a:ea typeface="宋体" panose="02010600030101010101" pitchFamily="2" charset="-122"/>
              </a:defRPr>
            </a:lvl4pPr>
            <a:lvl5pPr>
              <a:defRPr sz="3600" b="1">
                <a:solidFill>
                  <a:srgbClr val="0000FF"/>
                </a:solidFill>
                <a:latin typeface="Verdana" panose="020B0604030504040204" charset="0"/>
                <a:ea typeface="宋体" panose="02010600030101010101" pitchFamily="2" charset="-122"/>
              </a:defRPr>
            </a:lvl5pPr>
            <a:lvl6pPr fontAlgn="base">
              <a:spcBef>
                <a:spcPct val="20000"/>
              </a:spcBef>
              <a:spcAft>
                <a:spcPct val="0"/>
              </a:spcAft>
              <a:buFont typeface="Arial" panose="020B0604020202020204" pitchFamily="34" charset="0"/>
              <a:defRPr sz="3600" b="1">
                <a:solidFill>
                  <a:srgbClr val="0000FF"/>
                </a:solidFill>
                <a:latin typeface="Verdana" panose="020B0604030504040204" charset="0"/>
                <a:ea typeface="宋体" panose="02010600030101010101" pitchFamily="2" charset="-122"/>
              </a:defRPr>
            </a:lvl6pPr>
            <a:lvl7pPr fontAlgn="base">
              <a:spcBef>
                <a:spcPct val="20000"/>
              </a:spcBef>
              <a:spcAft>
                <a:spcPct val="0"/>
              </a:spcAft>
              <a:buFont typeface="Arial" panose="020B0604020202020204" pitchFamily="34" charset="0"/>
              <a:defRPr sz="3600" b="1">
                <a:solidFill>
                  <a:srgbClr val="0000FF"/>
                </a:solidFill>
                <a:latin typeface="Verdana" panose="020B0604030504040204" charset="0"/>
                <a:ea typeface="宋体" panose="02010600030101010101" pitchFamily="2" charset="-122"/>
              </a:defRPr>
            </a:lvl7pPr>
            <a:lvl8pPr fontAlgn="base">
              <a:spcBef>
                <a:spcPct val="20000"/>
              </a:spcBef>
              <a:spcAft>
                <a:spcPct val="0"/>
              </a:spcAft>
              <a:buFont typeface="Arial" panose="020B0604020202020204" pitchFamily="34" charset="0"/>
              <a:defRPr sz="3600" b="1">
                <a:solidFill>
                  <a:srgbClr val="0000FF"/>
                </a:solidFill>
                <a:latin typeface="Verdana" panose="020B0604030504040204" charset="0"/>
                <a:ea typeface="宋体" panose="02010600030101010101" pitchFamily="2" charset="-122"/>
              </a:defRPr>
            </a:lvl8pPr>
            <a:lvl9pPr fontAlgn="base">
              <a:spcBef>
                <a:spcPct val="20000"/>
              </a:spcBef>
              <a:spcAft>
                <a:spcPct val="0"/>
              </a:spcAft>
              <a:buFont typeface="Arial" panose="020B0604020202020204" pitchFamily="34" charset="0"/>
              <a:defRPr sz="3600" b="1">
                <a:solidFill>
                  <a:srgbClr val="0000FF"/>
                </a:solidFill>
                <a:latin typeface="Verdana" panose="020B0604030504040204" charset="0"/>
                <a:ea typeface="宋体" panose="02010600030101010101" pitchFamily="2" charset="-122"/>
              </a:defRPr>
            </a:lvl9pPr>
          </a:lstStyle>
          <a:p>
            <a:pPr algn="dist">
              <a:lnSpc>
                <a:spcPct val="130000"/>
              </a:lnSpc>
            </a:pPr>
            <a:r>
              <a:rPr lang="zh-CN" altLang="pt-BR" sz="2000" dirty="0">
                <a:solidFill>
                  <a:schemeClr val="tx1">
                    <a:lumMod val="75000"/>
                    <a:lumOff val="25000"/>
                  </a:schemeClr>
                </a:solidFill>
                <a:latin typeface="Arial"/>
                <a:ea typeface="微软雅黑"/>
                <a:cs typeface="黑体" panose="02010609060101010101" charset="-122"/>
                <a:sym typeface="Arial"/>
              </a:rPr>
              <a:t>护理问题及措施</a:t>
            </a:r>
          </a:p>
        </p:txBody>
      </p:sp>
      <p:pic>
        <p:nvPicPr>
          <p:cNvPr id="12" name="图片 11"/>
          <p:cNvPicPr>
            <a:picLocks noChangeAspect="1"/>
          </p:cNvPicPr>
          <p:nvPr>
            <p:custDataLst>
              <p:tags r:id="rId9"/>
            </p:custDataLst>
          </p:nvPr>
        </p:nvPicPr>
        <p:blipFill>
          <a:blip r:embed="rId12" cstate="screen">
            <a:extLst>
              <a:ext uri="{28A0092B-C50C-407E-A947-70E740481C1C}">
                <a14:useLocalDpi xmlns:a14="http://schemas.microsoft.com/office/drawing/2010/main"/>
              </a:ext>
            </a:extLst>
          </a:blip>
          <a:srcRect/>
          <a:stretch>
            <a:fillRect/>
          </a:stretch>
        </p:blipFill>
        <p:spPr>
          <a:xfrm rot="20460000">
            <a:off x="7002946" y="1306526"/>
            <a:ext cx="100659" cy="4777500"/>
          </a:xfrm>
          <a:custGeom>
            <a:avLst/>
            <a:gdLst>
              <a:gd name="connsiteX0" fmla="*/ 0 w 4806245"/>
              <a:gd name="connsiteY0" fmla="*/ 0 h 9705673"/>
              <a:gd name="connsiteX1" fmla="*/ 4806245 w 4806245"/>
              <a:gd name="connsiteY1" fmla="*/ 0 h 9705673"/>
              <a:gd name="connsiteX2" fmla="*/ 4806245 w 4806245"/>
              <a:gd name="connsiteY2" fmla="*/ 9705673 h 9705673"/>
              <a:gd name="connsiteX3" fmla="*/ 0 w 4806245"/>
              <a:gd name="connsiteY3" fmla="*/ 9705673 h 9705673"/>
            </a:gdLst>
            <a:ahLst/>
            <a:cxnLst>
              <a:cxn ang="0">
                <a:pos x="connsiteX0" y="connsiteY0"/>
              </a:cxn>
              <a:cxn ang="0">
                <a:pos x="connsiteX1" y="connsiteY1"/>
              </a:cxn>
              <a:cxn ang="0">
                <a:pos x="connsiteX2" y="connsiteY2"/>
              </a:cxn>
              <a:cxn ang="0">
                <a:pos x="connsiteX3" y="connsiteY3"/>
              </a:cxn>
            </a:cxnLst>
            <a:rect l="l" t="t" r="r" b="b"/>
            <a:pathLst>
              <a:path w="4806245" h="9705673">
                <a:moveTo>
                  <a:pt x="0" y="0"/>
                </a:moveTo>
                <a:lnTo>
                  <a:pt x="4806245" y="0"/>
                </a:lnTo>
                <a:lnTo>
                  <a:pt x="4806245" y="9705673"/>
                </a:lnTo>
                <a:lnTo>
                  <a:pt x="0" y="9705673"/>
                </a:lnTo>
                <a:close/>
              </a:path>
            </a:pathLst>
          </a:custGeom>
        </p:spPr>
      </p:pic>
      <p:pic>
        <p:nvPicPr>
          <p:cNvPr id="13" name="图片 1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597156" y="1853285"/>
            <a:ext cx="3946394" cy="3985819"/>
          </a:xfrm>
          <a:prstGeom prst="rect">
            <a:avLst/>
          </a:prstGeom>
        </p:spPr>
      </p:pic>
      <p:sp>
        <p:nvSpPr>
          <p:cNvPr id="15" name="文本框 14"/>
          <p:cNvSpPr txBox="1"/>
          <p:nvPr/>
        </p:nvSpPr>
        <p:spPr>
          <a:xfrm>
            <a:off x="648962" y="140895"/>
            <a:ext cx="1594176" cy="707886"/>
          </a:xfrm>
          <a:prstGeom prst="rect">
            <a:avLst/>
          </a:prstGeom>
          <a:noFill/>
        </p:spPr>
        <p:txBody>
          <a:bodyPr wrap="square" rtlCol="0">
            <a:spAutoFit/>
          </a:bodyPr>
          <a:lstStyle/>
          <a:p>
            <a:pPr algn="dist"/>
            <a:r>
              <a:rPr kumimoji="1" lang="zh-CN" altLang="en-US" sz="4000" b="1" dirty="0">
                <a:solidFill>
                  <a:srgbClr val="1A9CA7"/>
                </a:solidFill>
                <a:latin typeface="Arial"/>
                <a:ea typeface="微软雅黑"/>
                <a:cs typeface="黑体" panose="02010609060101010101" charset="-122"/>
                <a:sym typeface="Arial"/>
              </a:rPr>
              <a:t>目录</a:t>
            </a:r>
          </a:p>
        </p:txBody>
      </p:sp>
      <p:cxnSp>
        <p:nvCxnSpPr>
          <p:cNvPr id="17" name="直线连接符 16"/>
          <p:cNvCxnSpPr/>
          <p:nvPr/>
        </p:nvCxnSpPr>
        <p:spPr>
          <a:xfrm>
            <a:off x="2571750" y="494838"/>
            <a:ext cx="9620250" cy="0"/>
          </a:xfrm>
          <a:prstGeom prst="line">
            <a:avLst/>
          </a:prstGeom>
          <a:ln w="82550" cmpd="thickThin">
            <a:solidFill>
              <a:srgbClr val="1A9CA7"/>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698968" y="848781"/>
            <a:ext cx="1494163" cy="369332"/>
          </a:xfrm>
          <a:prstGeom prst="rect">
            <a:avLst/>
          </a:prstGeom>
          <a:noFill/>
        </p:spPr>
        <p:txBody>
          <a:bodyPr wrap="square" rtlCol="0">
            <a:spAutoFit/>
          </a:bodyPr>
          <a:lstStyle/>
          <a:p>
            <a:pPr algn="dist"/>
            <a:r>
              <a:rPr kumimoji="1" lang="en-US" altLang="zh-CN" dirty="0">
                <a:latin typeface="Arial"/>
                <a:ea typeface="微软雅黑"/>
                <a:sym typeface="Arial"/>
              </a:rPr>
              <a:t>CONTENTS</a:t>
            </a:r>
            <a:endParaRPr kumimoji="1" lang="zh-CN" altLang="en-US" dirty="0">
              <a:latin typeface="Arial"/>
              <a:ea typeface="微软雅黑"/>
              <a:sym typeface="Arial"/>
            </a:endParaRPr>
          </a:p>
        </p:txBody>
      </p:sp>
      <p:sp>
        <p:nvSpPr>
          <p:cNvPr id="16" name="TextBox 4">
            <a:extLst>
              <a:ext uri="{FF2B5EF4-FFF2-40B4-BE49-F238E27FC236}">
                <a16:creationId xmlns:a16="http://schemas.microsoft.com/office/drawing/2014/main" id="{EB684C7E-20A7-9694-F2D4-694B922B40F4}"/>
              </a:ext>
            </a:extLst>
          </p:cNvPr>
          <p:cNvSpPr txBox="1"/>
          <p:nvPr/>
        </p:nvSpPr>
        <p:spPr>
          <a:xfrm>
            <a:off x="0" y="0"/>
            <a:ext cx="45365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p>
        </p:txBody>
      </p:sp>
    </p:spTree>
  </p:cSld>
  <p:clrMapOvr>
    <a:masterClrMapping/>
  </p:clrMapOvr>
  <p:transition spd="slow" advTm="2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right)">
                                      <p:cBhvr>
                                        <p:cTn id="7" dur="500"/>
                                        <p:tgtEl>
                                          <p:spTgt spid="17"/>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5"/>
                                        </p:tgtEl>
                                        <p:attrNameLst>
                                          <p:attrName>ppt_y</p:attrName>
                                        </p:attrNameLst>
                                      </p:cBhvr>
                                      <p:tavLst>
                                        <p:tav tm="0">
                                          <p:val>
                                            <p:strVal val="#ppt_y"/>
                                          </p:val>
                                        </p:tav>
                                        <p:tav tm="100000">
                                          <p:val>
                                            <p:strVal val="#ppt_y"/>
                                          </p:val>
                                        </p:tav>
                                      </p:tavLst>
                                    </p:anim>
                                    <p:anim calcmode="lin" valueType="num">
                                      <p:cBhvr>
                                        <p:cTn id="13"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5"/>
                                        </p:tgtEl>
                                      </p:cBhvr>
                                    </p:animEffect>
                                  </p:childTnLst>
                                </p:cTn>
                              </p:par>
                            </p:childTnLst>
                          </p:cTn>
                        </p:par>
                        <p:par>
                          <p:cTn id="16" fill="hold">
                            <p:stCondLst>
                              <p:cond delay="1049"/>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19"/>
                                        </p:tgtEl>
                                        <p:attrNameLst>
                                          <p:attrName>style.visibility</p:attrName>
                                        </p:attrNameLst>
                                      </p:cBhvr>
                                      <p:to>
                                        <p:strVal val="visible"/>
                                      </p:to>
                                    </p:set>
                                    <p:anim calcmode="lin" valueType="num">
                                      <p:cBhvr>
                                        <p:cTn id="19"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19"/>
                                        </p:tgtEl>
                                        <p:attrNameLst>
                                          <p:attrName>ppt_y</p:attrName>
                                        </p:attrNameLst>
                                      </p:cBhvr>
                                      <p:tavLst>
                                        <p:tav tm="0">
                                          <p:val>
                                            <p:strVal val="#ppt_y"/>
                                          </p:val>
                                        </p:tav>
                                        <p:tav tm="100000">
                                          <p:val>
                                            <p:strVal val="#ppt_y"/>
                                          </p:val>
                                        </p:tav>
                                      </p:tavLst>
                                    </p:anim>
                                    <p:anim calcmode="lin" valueType="num">
                                      <p:cBhvr>
                                        <p:cTn id="21"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19"/>
                                        </p:tgtEl>
                                      </p:cBhvr>
                                    </p:animEffect>
                                  </p:childTnLst>
                                </p:cTn>
                              </p:par>
                            </p:childTnLst>
                          </p:cTn>
                        </p:par>
                        <p:par>
                          <p:cTn id="24" fill="hold">
                            <p:stCondLst>
                              <p:cond delay="1900"/>
                            </p:stCondLst>
                            <p:childTnLst>
                              <p:par>
                                <p:cTn id="25" presetID="21" presetClass="entr" presetSubtype="1"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heel(1)">
                                      <p:cBhvr>
                                        <p:cTn id="27" dur="2000"/>
                                        <p:tgtEl>
                                          <p:spTgt spid="13"/>
                                        </p:tgtEl>
                                      </p:cBhvr>
                                    </p:animEffect>
                                  </p:childTnLst>
                                </p:cTn>
                              </p:par>
                            </p:childTnLst>
                          </p:cTn>
                        </p:par>
                        <p:par>
                          <p:cTn id="28" fill="hold">
                            <p:stCondLst>
                              <p:cond delay="3900"/>
                            </p:stCondLst>
                            <p:childTnLst>
                              <p:par>
                                <p:cTn id="29" presetID="22" presetClass="entr" presetSubtype="4"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childTnLst>
                          </p:cTn>
                        </p:par>
                        <p:par>
                          <p:cTn id="32" fill="hold">
                            <p:stCondLst>
                              <p:cond delay="4400"/>
                            </p:stCondLst>
                            <p:childTnLst>
                              <p:par>
                                <p:cTn id="33" presetID="2" presetClass="entr" presetSubtype="6" fill="hold" grpId="0" nodeType="after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1+#ppt_w/2"/>
                                          </p:val>
                                        </p:tav>
                                        <p:tav tm="100000">
                                          <p:val>
                                            <p:strVal val="#ppt_x"/>
                                          </p:val>
                                        </p:tav>
                                      </p:tavLst>
                                    </p:anim>
                                    <p:anim calcmode="lin" valueType="num">
                                      <p:cBhvr additive="base">
                                        <p:cTn id="36" dur="500" fill="hold"/>
                                        <p:tgtEl>
                                          <p:spTgt spid="4"/>
                                        </p:tgtEl>
                                        <p:attrNameLst>
                                          <p:attrName>ppt_y</p:attrName>
                                        </p:attrNameLst>
                                      </p:cBhvr>
                                      <p:tavLst>
                                        <p:tav tm="0">
                                          <p:val>
                                            <p:strVal val="1+#ppt_h/2"/>
                                          </p:val>
                                        </p:tav>
                                        <p:tav tm="100000">
                                          <p:val>
                                            <p:strVal val="#ppt_y"/>
                                          </p:val>
                                        </p:tav>
                                      </p:tavLst>
                                    </p:anim>
                                  </p:childTnLst>
                                </p:cTn>
                              </p:par>
                            </p:childTnLst>
                          </p:cTn>
                        </p:par>
                        <p:par>
                          <p:cTn id="37" fill="hold">
                            <p:stCondLst>
                              <p:cond delay="4900"/>
                            </p:stCondLst>
                            <p:childTnLst>
                              <p:par>
                                <p:cTn id="38" presetID="41" presetClass="entr" presetSubtype="0" fill="hold" grpId="0" nodeType="afterEffect">
                                  <p:stCondLst>
                                    <p:cond delay="0"/>
                                  </p:stCondLst>
                                  <p:iterate type="lt">
                                    <p:tmPct val="20000"/>
                                  </p:iterate>
                                  <p:childTnLst>
                                    <p:set>
                                      <p:cBhvr>
                                        <p:cTn id="39" dur="1" fill="hold">
                                          <p:stCondLst>
                                            <p:cond delay="0"/>
                                          </p:stCondLst>
                                        </p:cTn>
                                        <p:tgtEl>
                                          <p:spTgt spid="8"/>
                                        </p:tgtEl>
                                        <p:attrNameLst>
                                          <p:attrName>style.visibility</p:attrName>
                                        </p:attrNameLst>
                                      </p:cBhvr>
                                      <p:to>
                                        <p:strVal val="visible"/>
                                      </p:to>
                                    </p:set>
                                    <p:anim calcmode="lin" valueType="num">
                                      <p:cBhvr>
                                        <p:cTn id="40"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41" dur="500" fill="hold"/>
                                        <p:tgtEl>
                                          <p:spTgt spid="8"/>
                                        </p:tgtEl>
                                        <p:attrNameLst>
                                          <p:attrName>ppt_y</p:attrName>
                                        </p:attrNameLst>
                                      </p:cBhvr>
                                      <p:tavLst>
                                        <p:tav tm="0">
                                          <p:val>
                                            <p:strVal val="#ppt_y"/>
                                          </p:val>
                                        </p:tav>
                                        <p:tav tm="100000">
                                          <p:val>
                                            <p:strVal val="#ppt_y"/>
                                          </p:val>
                                        </p:tav>
                                      </p:tavLst>
                                    </p:anim>
                                    <p:anim calcmode="lin" valueType="num">
                                      <p:cBhvr>
                                        <p:cTn id="42"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43"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44" dur="500" tmFilter="0,0; .5, 1; 1, 1"/>
                                        <p:tgtEl>
                                          <p:spTgt spid="8"/>
                                        </p:tgtEl>
                                      </p:cBhvr>
                                    </p:animEffect>
                                  </p:childTnLst>
                                </p:cTn>
                              </p:par>
                            </p:childTnLst>
                          </p:cTn>
                        </p:par>
                        <p:par>
                          <p:cTn id="45" fill="hold">
                            <p:stCondLst>
                              <p:cond delay="5800"/>
                            </p:stCondLst>
                            <p:childTnLst>
                              <p:par>
                                <p:cTn id="46" presetID="2" presetClass="entr" presetSubtype="6" fill="hold" grpId="0" nodeType="afterEffect">
                                  <p:stCondLst>
                                    <p:cond delay="0"/>
                                  </p:stCondLst>
                                  <p:childTnLst>
                                    <p:set>
                                      <p:cBhvr>
                                        <p:cTn id="47" dur="1" fill="hold">
                                          <p:stCondLst>
                                            <p:cond delay="0"/>
                                          </p:stCondLst>
                                        </p:cTn>
                                        <p:tgtEl>
                                          <p:spTgt spid="5"/>
                                        </p:tgtEl>
                                        <p:attrNameLst>
                                          <p:attrName>style.visibility</p:attrName>
                                        </p:attrNameLst>
                                      </p:cBhvr>
                                      <p:to>
                                        <p:strVal val="visible"/>
                                      </p:to>
                                    </p:set>
                                    <p:anim calcmode="lin" valueType="num">
                                      <p:cBhvr additive="base">
                                        <p:cTn id="48" dur="500" fill="hold"/>
                                        <p:tgtEl>
                                          <p:spTgt spid="5"/>
                                        </p:tgtEl>
                                        <p:attrNameLst>
                                          <p:attrName>ppt_x</p:attrName>
                                        </p:attrNameLst>
                                      </p:cBhvr>
                                      <p:tavLst>
                                        <p:tav tm="0">
                                          <p:val>
                                            <p:strVal val="1+#ppt_w/2"/>
                                          </p:val>
                                        </p:tav>
                                        <p:tav tm="100000">
                                          <p:val>
                                            <p:strVal val="#ppt_x"/>
                                          </p:val>
                                        </p:tav>
                                      </p:tavLst>
                                    </p:anim>
                                    <p:anim calcmode="lin" valueType="num">
                                      <p:cBhvr additive="base">
                                        <p:cTn id="49" dur="500" fill="hold"/>
                                        <p:tgtEl>
                                          <p:spTgt spid="5"/>
                                        </p:tgtEl>
                                        <p:attrNameLst>
                                          <p:attrName>ppt_y</p:attrName>
                                        </p:attrNameLst>
                                      </p:cBhvr>
                                      <p:tavLst>
                                        <p:tav tm="0">
                                          <p:val>
                                            <p:strVal val="1+#ppt_h/2"/>
                                          </p:val>
                                        </p:tav>
                                        <p:tav tm="100000">
                                          <p:val>
                                            <p:strVal val="#ppt_y"/>
                                          </p:val>
                                        </p:tav>
                                      </p:tavLst>
                                    </p:anim>
                                  </p:childTnLst>
                                </p:cTn>
                              </p:par>
                            </p:childTnLst>
                          </p:cTn>
                        </p:par>
                        <p:par>
                          <p:cTn id="50" fill="hold">
                            <p:stCondLst>
                              <p:cond delay="6300"/>
                            </p:stCondLst>
                            <p:childTnLst>
                              <p:par>
                                <p:cTn id="51" presetID="41" presetClass="entr" presetSubtype="0" fill="hold" grpId="0" nodeType="afterEffect">
                                  <p:stCondLst>
                                    <p:cond delay="0"/>
                                  </p:stCondLst>
                                  <p:iterate type="lt">
                                    <p:tmPct val="20000"/>
                                  </p:iterate>
                                  <p:childTnLst>
                                    <p:set>
                                      <p:cBhvr>
                                        <p:cTn id="52" dur="1" fill="hold">
                                          <p:stCondLst>
                                            <p:cond delay="0"/>
                                          </p:stCondLst>
                                        </p:cTn>
                                        <p:tgtEl>
                                          <p:spTgt spid="9"/>
                                        </p:tgtEl>
                                        <p:attrNameLst>
                                          <p:attrName>style.visibility</p:attrName>
                                        </p:attrNameLst>
                                      </p:cBhvr>
                                      <p:to>
                                        <p:strVal val="visible"/>
                                      </p:to>
                                    </p:set>
                                    <p:anim calcmode="lin" valueType="num">
                                      <p:cBhvr>
                                        <p:cTn id="5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54" dur="500" fill="hold"/>
                                        <p:tgtEl>
                                          <p:spTgt spid="9"/>
                                        </p:tgtEl>
                                        <p:attrNameLst>
                                          <p:attrName>ppt_y</p:attrName>
                                        </p:attrNameLst>
                                      </p:cBhvr>
                                      <p:tavLst>
                                        <p:tav tm="0">
                                          <p:val>
                                            <p:strVal val="#ppt_y"/>
                                          </p:val>
                                        </p:tav>
                                        <p:tav tm="100000">
                                          <p:val>
                                            <p:strVal val="#ppt_y"/>
                                          </p:val>
                                        </p:tav>
                                      </p:tavLst>
                                    </p:anim>
                                    <p:anim calcmode="lin" valueType="num">
                                      <p:cBhvr>
                                        <p:cTn id="5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5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57" dur="500" tmFilter="0,0; .5, 1; 1, 1"/>
                                        <p:tgtEl>
                                          <p:spTgt spid="9"/>
                                        </p:tgtEl>
                                      </p:cBhvr>
                                    </p:animEffect>
                                  </p:childTnLst>
                                </p:cTn>
                              </p:par>
                            </p:childTnLst>
                          </p:cTn>
                        </p:par>
                        <p:par>
                          <p:cTn id="58" fill="hold">
                            <p:stCondLst>
                              <p:cond delay="7099"/>
                            </p:stCondLst>
                            <p:childTnLst>
                              <p:par>
                                <p:cTn id="59" presetID="2" presetClass="entr" presetSubtype="6" fill="hold" grpId="0" nodeType="afterEffect">
                                  <p:stCondLst>
                                    <p:cond delay="0"/>
                                  </p:stCondLst>
                                  <p:childTnLst>
                                    <p:set>
                                      <p:cBhvr>
                                        <p:cTn id="60" dur="1" fill="hold">
                                          <p:stCondLst>
                                            <p:cond delay="0"/>
                                          </p:stCondLst>
                                        </p:cTn>
                                        <p:tgtEl>
                                          <p:spTgt spid="6"/>
                                        </p:tgtEl>
                                        <p:attrNameLst>
                                          <p:attrName>style.visibility</p:attrName>
                                        </p:attrNameLst>
                                      </p:cBhvr>
                                      <p:to>
                                        <p:strVal val="visible"/>
                                      </p:to>
                                    </p:set>
                                    <p:anim calcmode="lin" valueType="num">
                                      <p:cBhvr additive="base">
                                        <p:cTn id="61" dur="500" fill="hold"/>
                                        <p:tgtEl>
                                          <p:spTgt spid="6"/>
                                        </p:tgtEl>
                                        <p:attrNameLst>
                                          <p:attrName>ppt_x</p:attrName>
                                        </p:attrNameLst>
                                      </p:cBhvr>
                                      <p:tavLst>
                                        <p:tav tm="0">
                                          <p:val>
                                            <p:strVal val="1+#ppt_w/2"/>
                                          </p:val>
                                        </p:tav>
                                        <p:tav tm="100000">
                                          <p:val>
                                            <p:strVal val="#ppt_x"/>
                                          </p:val>
                                        </p:tav>
                                      </p:tavLst>
                                    </p:anim>
                                    <p:anim calcmode="lin" valueType="num">
                                      <p:cBhvr additive="base">
                                        <p:cTn id="62" dur="500" fill="hold"/>
                                        <p:tgtEl>
                                          <p:spTgt spid="6"/>
                                        </p:tgtEl>
                                        <p:attrNameLst>
                                          <p:attrName>ppt_y</p:attrName>
                                        </p:attrNameLst>
                                      </p:cBhvr>
                                      <p:tavLst>
                                        <p:tav tm="0">
                                          <p:val>
                                            <p:strVal val="1+#ppt_h/2"/>
                                          </p:val>
                                        </p:tav>
                                        <p:tav tm="100000">
                                          <p:val>
                                            <p:strVal val="#ppt_y"/>
                                          </p:val>
                                        </p:tav>
                                      </p:tavLst>
                                    </p:anim>
                                  </p:childTnLst>
                                </p:cTn>
                              </p:par>
                            </p:childTnLst>
                          </p:cTn>
                        </p:par>
                        <p:par>
                          <p:cTn id="63" fill="hold">
                            <p:stCondLst>
                              <p:cond delay="7599"/>
                            </p:stCondLst>
                            <p:childTnLst>
                              <p:par>
                                <p:cTn id="64" presetID="41" presetClass="entr" presetSubtype="0" fill="hold" grpId="0" nodeType="afterEffect">
                                  <p:stCondLst>
                                    <p:cond delay="0"/>
                                  </p:stCondLst>
                                  <p:iterate type="lt">
                                    <p:tmPct val="20000"/>
                                  </p:iterate>
                                  <p:childTnLst>
                                    <p:set>
                                      <p:cBhvr>
                                        <p:cTn id="65" dur="1" fill="hold">
                                          <p:stCondLst>
                                            <p:cond delay="0"/>
                                          </p:stCondLst>
                                        </p:cTn>
                                        <p:tgtEl>
                                          <p:spTgt spid="10"/>
                                        </p:tgtEl>
                                        <p:attrNameLst>
                                          <p:attrName>style.visibility</p:attrName>
                                        </p:attrNameLst>
                                      </p:cBhvr>
                                      <p:to>
                                        <p:strVal val="visible"/>
                                      </p:to>
                                    </p:set>
                                    <p:anim calcmode="lin" valueType="num">
                                      <p:cBhvr>
                                        <p:cTn id="66"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67" dur="500" fill="hold"/>
                                        <p:tgtEl>
                                          <p:spTgt spid="10"/>
                                        </p:tgtEl>
                                        <p:attrNameLst>
                                          <p:attrName>ppt_y</p:attrName>
                                        </p:attrNameLst>
                                      </p:cBhvr>
                                      <p:tavLst>
                                        <p:tav tm="0">
                                          <p:val>
                                            <p:strVal val="#ppt_y"/>
                                          </p:val>
                                        </p:tav>
                                        <p:tav tm="100000">
                                          <p:val>
                                            <p:strVal val="#ppt_y"/>
                                          </p:val>
                                        </p:tav>
                                      </p:tavLst>
                                    </p:anim>
                                    <p:anim calcmode="lin" valueType="num">
                                      <p:cBhvr>
                                        <p:cTn id="68"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69"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70" dur="500" tmFilter="0,0; .5, 1; 1, 1"/>
                                        <p:tgtEl>
                                          <p:spTgt spid="10"/>
                                        </p:tgtEl>
                                      </p:cBhvr>
                                    </p:animEffect>
                                  </p:childTnLst>
                                </p:cTn>
                              </p:par>
                            </p:childTnLst>
                          </p:cTn>
                        </p:par>
                        <p:par>
                          <p:cTn id="71" fill="hold">
                            <p:stCondLst>
                              <p:cond delay="8399"/>
                            </p:stCondLst>
                            <p:childTnLst>
                              <p:par>
                                <p:cTn id="72" presetID="2" presetClass="entr" presetSubtype="6" fill="hold" grpId="0" nodeType="afterEffect">
                                  <p:stCondLst>
                                    <p:cond delay="0"/>
                                  </p:stCondLst>
                                  <p:childTnLst>
                                    <p:set>
                                      <p:cBhvr>
                                        <p:cTn id="73" dur="1" fill="hold">
                                          <p:stCondLst>
                                            <p:cond delay="0"/>
                                          </p:stCondLst>
                                        </p:cTn>
                                        <p:tgtEl>
                                          <p:spTgt spid="7"/>
                                        </p:tgtEl>
                                        <p:attrNameLst>
                                          <p:attrName>style.visibility</p:attrName>
                                        </p:attrNameLst>
                                      </p:cBhvr>
                                      <p:to>
                                        <p:strVal val="visible"/>
                                      </p:to>
                                    </p:set>
                                    <p:anim calcmode="lin" valueType="num">
                                      <p:cBhvr additive="base">
                                        <p:cTn id="74" dur="500" fill="hold"/>
                                        <p:tgtEl>
                                          <p:spTgt spid="7"/>
                                        </p:tgtEl>
                                        <p:attrNameLst>
                                          <p:attrName>ppt_x</p:attrName>
                                        </p:attrNameLst>
                                      </p:cBhvr>
                                      <p:tavLst>
                                        <p:tav tm="0">
                                          <p:val>
                                            <p:strVal val="1+#ppt_w/2"/>
                                          </p:val>
                                        </p:tav>
                                        <p:tav tm="100000">
                                          <p:val>
                                            <p:strVal val="#ppt_x"/>
                                          </p:val>
                                        </p:tav>
                                      </p:tavLst>
                                    </p:anim>
                                    <p:anim calcmode="lin" valueType="num">
                                      <p:cBhvr additive="base">
                                        <p:cTn id="75" dur="500" fill="hold"/>
                                        <p:tgtEl>
                                          <p:spTgt spid="7"/>
                                        </p:tgtEl>
                                        <p:attrNameLst>
                                          <p:attrName>ppt_y</p:attrName>
                                        </p:attrNameLst>
                                      </p:cBhvr>
                                      <p:tavLst>
                                        <p:tav tm="0">
                                          <p:val>
                                            <p:strVal val="1+#ppt_h/2"/>
                                          </p:val>
                                        </p:tav>
                                        <p:tav tm="100000">
                                          <p:val>
                                            <p:strVal val="#ppt_y"/>
                                          </p:val>
                                        </p:tav>
                                      </p:tavLst>
                                    </p:anim>
                                  </p:childTnLst>
                                </p:cTn>
                              </p:par>
                            </p:childTnLst>
                          </p:cTn>
                        </p:par>
                        <p:par>
                          <p:cTn id="76" fill="hold">
                            <p:stCondLst>
                              <p:cond delay="8899"/>
                            </p:stCondLst>
                            <p:childTnLst>
                              <p:par>
                                <p:cTn id="77" presetID="41" presetClass="entr" presetSubtype="0" fill="hold" grpId="0" nodeType="afterEffect">
                                  <p:stCondLst>
                                    <p:cond delay="0"/>
                                  </p:stCondLst>
                                  <p:iterate type="lt">
                                    <p:tmPct val="20000"/>
                                  </p:iterate>
                                  <p:childTnLst>
                                    <p:set>
                                      <p:cBhvr>
                                        <p:cTn id="78" dur="1" fill="hold">
                                          <p:stCondLst>
                                            <p:cond delay="0"/>
                                          </p:stCondLst>
                                        </p:cTn>
                                        <p:tgtEl>
                                          <p:spTgt spid="11"/>
                                        </p:tgtEl>
                                        <p:attrNameLst>
                                          <p:attrName>style.visibility</p:attrName>
                                        </p:attrNameLst>
                                      </p:cBhvr>
                                      <p:to>
                                        <p:strVal val="visible"/>
                                      </p:to>
                                    </p:set>
                                    <p:anim calcmode="lin" valueType="num">
                                      <p:cBhvr>
                                        <p:cTn id="79"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80" dur="500" fill="hold"/>
                                        <p:tgtEl>
                                          <p:spTgt spid="11"/>
                                        </p:tgtEl>
                                        <p:attrNameLst>
                                          <p:attrName>ppt_y</p:attrName>
                                        </p:attrNameLst>
                                      </p:cBhvr>
                                      <p:tavLst>
                                        <p:tav tm="0">
                                          <p:val>
                                            <p:strVal val="#ppt_y"/>
                                          </p:val>
                                        </p:tav>
                                        <p:tav tm="100000">
                                          <p:val>
                                            <p:strVal val="#ppt_y"/>
                                          </p:val>
                                        </p:tav>
                                      </p:tavLst>
                                    </p:anim>
                                    <p:anim calcmode="lin" valueType="num">
                                      <p:cBhvr>
                                        <p:cTn id="81"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82"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83" dur="500" tmFilter="0,0; .5, 1; 1, 1"/>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5" grpId="0" animBg="1"/>
      <p:bldP spid="9" grpId="0"/>
      <p:bldP spid="6" grpId="0" animBg="1"/>
      <p:bldP spid="10" grpId="0"/>
      <p:bldP spid="7" grpId="0" animBg="1"/>
      <p:bldP spid="11" grpId="0"/>
      <p:bldP spid="15"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67377" y="556550"/>
            <a:ext cx="3057247" cy="584775"/>
          </a:xfrm>
          <a:prstGeom prst="rect">
            <a:avLst/>
          </a:prstGeom>
        </p:spPr>
        <p:txBody>
          <a:bodyPr wrap="none">
            <a:spAutoFit/>
          </a:bodyPr>
          <a:lstStyle/>
          <a:p>
            <a:r>
              <a:rPr lang="zh-CN" altLang="en-US" sz="3200" dirty="0">
                <a:solidFill>
                  <a:srgbClr val="1A9CA7"/>
                </a:solidFill>
                <a:latin typeface="Arial"/>
                <a:ea typeface="微软雅黑"/>
                <a:cs typeface="黑体" panose="02010609060101010101" charset="-122"/>
                <a:sym typeface="Arial"/>
              </a:rPr>
              <a:t>护理问题及措施</a:t>
            </a:r>
          </a:p>
        </p:txBody>
      </p:sp>
      <p:sp>
        <p:nvSpPr>
          <p:cNvPr id="3" name="矩形 2"/>
          <p:cNvSpPr/>
          <p:nvPr/>
        </p:nvSpPr>
        <p:spPr>
          <a:xfrm>
            <a:off x="1702359" y="1474779"/>
            <a:ext cx="1056700" cy="523220"/>
          </a:xfrm>
          <a:prstGeom prst="rect">
            <a:avLst/>
          </a:prstGeom>
          <a:noFill/>
          <a:ln w="9525" algn="ctr">
            <a:noFill/>
            <a:miter lim="800000"/>
          </a:ln>
          <a:effectLst/>
        </p:spPr>
        <p:txBody>
          <a:bodyPr wrap="none">
            <a:spAutoFit/>
          </a:bodyPr>
          <a:lstStyle/>
          <a:p>
            <a:pPr eaLnBrk="0" hangingPunct="0">
              <a:spcBef>
                <a:spcPct val="0"/>
              </a:spcBef>
            </a:pPr>
            <a:r>
              <a:rPr lang="zh-CN" altLang="en-US" sz="2800" spc="600" dirty="0">
                <a:solidFill>
                  <a:schemeClr val="tx1">
                    <a:lumMod val="85000"/>
                    <a:lumOff val="15000"/>
                  </a:schemeClr>
                </a:solidFill>
                <a:latin typeface="Arial"/>
                <a:ea typeface="微软雅黑"/>
                <a:cs typeface="黑体" panose="02010609060101010101" charset="-122"/>
                <a:sym typeface="Arial"/>
              </a:rPr>
              <a:t>焦虑</a:t>
            </a:r>
            <a:endParaRPr lang="zh-CN" altLang="en-US" sz="2000" spc="600" dirty="0">
              <a:solidFill>
                <a:schemeClr val="tx1">
                  <a:lumMod val="85000"/>
                  <a:lumOff val="15000"/>
                </a:schemeClr>
              </a:solidFill>
              <a:latin typeface="Arial"/>
              <a:ea typeface="微软雅黑"/>
              <a:cs typeface="黑体" panose="02010609060101010101" charset="-122"/>
              <a:sym typeface="Arial"/>
            </a:endParaRPr>
          </a:p>
        </p:txBody>
      </p:sp>
      <p:pic>
        <p:nvPicPr>
          <p:cNvPr id="4" name="图片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7021" y="1386521"/>
            <a:ext cx="696792" cy="696792"/>
          </a:xfrm>
          <a:prstGeom prst="rect">
            <a:avLst/>
          </a:prstGeom>
        </p:spPr>
      </p:pic>
      <p:sp>
        <p:nvSpPr>
          <p:cNvPr id="5" name="文本框 4"/>
          <p:cNvSpPr txBox="1"/>
          <p:nvPr/>
        </p:nvSpPr>
        <p:spPr>
          <a:xfrm>
            <a:off x="1080284" y="3385687"/>
            <a:ext cx="967689" cy="954107"/>
          </a:xfrm>
          <a:prstGeom prst="rect">
            <a:avLst/>
          </a:prstGeom>
          <a:noFill/>
        </p:spPr>
        <p:txBody>
          <a:bodyPr wrap="square" rtlCol="0">
            <a:spAutoFit/>
          </a:bodyPr>
          <a:lstStyle/>
          <a:p>
            <a:pPr algn="ctr"/>
            <a:r>
              <a:rPr kumimoji="1" lang="zh-CN" altLang="en-US" sz="2800" dirty="0">
                <a:latin typeface="Arial"/>
                <a:ea typeface="微软雅黑"/>
                <a:sym typeface="Arial"/>
              </a:rPr>
              <a:t>相关因素</a:t>
            </a:r>
          </a:p>
        </p:txBody>
      </p:sp>
      <p:sp>
        <p:nvSpPr>
          <p:cNvPr id="6" name="椭圆 5"/>
          <p:cNvSpPr/>
          <p:nvPr/>
        </p:nvSpPr>
        <p:spPr>
          <a:xfrm>
            <a:off x="936700" y="3235311"/>
            <a:ext cx="1254857" cy="1254857"/>
          </a:xfrm>
          <a:prstGeom prst="ellipse">
            <a:avLst/>
          </a:prstGeom>
          <a:noFill/>
          <a:ln w="31750">
            <a:solidFill>
              <a:srgbClr val="1A9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a:ea typeface="微软雅黑"/>
              <a:sym typeface="Arial"/>
            </a:endParaRPr>
          </a:p>
        </p:txBody>
      </p:sp>
      <p:graphicFrame>
        <p:nvGraphicFramePr>
          <p:cNvPr id="8" name="Diagram 8"/>
          <p:cNvGraphicFramePr/>
          <p:nvPr>
            <p:extLst>
              <p:ext uri="{D42A27DB-BD31-4B8C-83A1-F6EECF244321}">
                <p14:modId xmlns:p14="http://schemas.microsoft.com/office/powerpoint/2010/main" val="326119256"/>
              </p:ext>
            </p:extLst>
          </p:nvPr>
        </p:nvGraphicFramePr>
        <p:xfrm>
          <a:off x="4330712" y="2281482"/>
          <a:ext cx="5405637" cy="35817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9" name="Group 9"/>
          <p:cNvGrpSpPr/>
          <p:nvPr/>
        </p:nvGrpSpPr>
        <p:grpSpPr>
          <a:xfrm>
            <a:off x="7049829" y="2653928"/>
            <a:ext cx="298142" cy="295661"/>
            <a:chOff x="4241800" y="3695700"/>
            <a:chExt cx="709613" cy="708025"/>
          </a:xfrm>
          <a:solidFill>
            <a:srgbClr val="878787"/>
          </a:solidFill>
        </p:grpSpPr>
        <p:sp>
          <p:nvSpPr>
            <p:cNvPr id="10" name="Freeform 12"/>
            <p:cNvSpPr>
              <a:spLocks noEditPoints="1"/>
            </p:cNvSpPr>
            <p:nvPr/>
          </p:nvSpPr>
          <p:spPr bwMode="auto">
            <a:xfrm>
              <a:off x="4241800" y="3695700"/>
              <a:ext cx="709613" cy="708025"/>
            </a:xfrm>
            <a:custGeom>
              <a:avLst/>
              <a:gdLst>
                <a:gd name="T0" fmla="*/ 454 w 1188"/>
                <a:gd name="T1" fmla="*/ 908 h 1187"/>
                <a:gd name="T2" fmla="*/ 454 w 1188"/>
                <a:gd name="T3" fmla="*/ 908 h 1187"/>
                <a:gd name="T4" fmla="*/ 698 w 1188"/>
                <a:gd name="T5" fmla="*/ 837 h 1187"/>
                <a:gd name="T6" fmla="*/ 723 w 1188"/>
                <a:gd name="T7" fmla="*/ 861 h 1187"/>
                <a:gd name="T8" fmla="*/ 694 w 1188"/>
                <a:gd name="T9" fmla="*/ 890 h 1187"/>
                <a:gd name="T10" fmla="*/ 950 w 1188"/>
                <a:gd name="T11" fmla="*/ 1147 h 1187"/>
                <a:gd name="T12" fmla="*/ 1049 w 1188"/>
                <a:gd name="T13" fmla="*/ 1187 h 1187"/>
                <a:gd name="T14" fmla="*/ 1147 w 1188"/>
                <a:gd name="T15" fmla="*/ 1147 h 1187"/>
                <a:gd name="T16" fmla="*/ 1188 w 1188"/>
                <a:gd name="T17" fmla="*/ 1048 h 1187"/>
                <a:gd name="T18" fmla="*/ 1147 w 1188"/>
                <a:gd name="T19" fmla="*/ 950 h 1187"/>
                <a:gd name="T20" fmla="*/ 890 w 1188"/>
                <a:gd name="T21" fmla="*/ 693 h 1187"/>
                <a:gd name="T22" fmla="*/ 861 w 1188"/>
                <a:gd name="T23" fmla="*/ 722 h 1187"/>
                <a:gd name="T24" fmla="*/ 837 w 1188"/>
                <a:gd name="T25" fmla="*/ 698 h 1187"/>
                <a:gd name="T26" fmla="*/ 907 w 1188"/>
                <a:gd name="T27" fmla="*/ 422 h 1187"/>
                <a:gd name="T28" fmla="*/ 775 w 1188"/>
                <a:gd name="T29" fmla="*/ 133 h 1187"/>
                <a:gd name="T30" fmla="*/ 454 w 1188"/>
                <a:gd name="T31" fmla="*/ 0 h 1187"/>
                <a:gd name="T32" fmla="*/ 133 w 1188"/>
                <a:gd name="T33" fmla="*/ 133 h 1187"/>
                <a:gd name="T34" fmla="*/ 0 w 1188"/>
                <a:gd name="T35" fmla="*/ 454 h 1187"/>
                <a:gd name="T36" fmla="*/ 133 w 1188"/>
                <a:gd name="T37" fmla="*/ 775 h 1187"/>
                <a:gd name="T38" fmla="*/ 454 w 1188"/>
                <a:gd name="T39" fmla="*/ 908 h 1187"/>
                <a:gd name="T40" fmla="*/ 1116 w 1188"/>
                <a:gd name="T41" fmla="*/ 1048 h 1187"/>
                <a:gd name="T42" fmla="*/ 1096 w 1188"/>
                <a:gd name="T43" fmla="*/ 1096 h 1187"/>
                <a:gd name="T44" fmla="*/ 1049 w 1188"/>
                <a:gd name="T45" fmla="*/ 1115 h 1187"/>
                <a:gd name="T46" fmla="*/ 1001 w 1188"/>
                <a:gd name="T47" fmla="*/ 1096 h 1187"/>
                <a:gd name="T48" fmla="*/ 802 w 1188"/>
                <a:gd name="T49" fmla="*/ 897 h 1187"/>
                <a:gd name="T50" fmla="*/ 897 w 1188"/>
                <a:gd name="T51" fmla="*/ 802 h 1187"/>
                <a:gd name="T52" fmla="*/ 1096 w 1188"/>
                <a:gd name="T53" fmla="*/ 1001 h 1187"/>
                <a:gd name="T54" fmla="*/ 1116 w 1188"/>
                <a:gd name="T55" fmla="*/ 1048 h 1187"/>
                <a:gd name="T56" fmla="*/ 774 w 1188"/>
                <a:gd name="T57" fmla="*/ 810 h 1187"/>
                <a:gd name="T58" fmla="*/ 756 w 1188"/>
                <a:gd name="T59" fmla="*/ 793 h 1187"/>
                <a:gd name="T60" fmla="*/ 756 w 1188"/>
                <a:gd name="T61" fmla="*/ 793 h 1187"/>
                <a:gd name="T62" fmla="*/ 765 w 1188"/>
                <a:gd name="T63" fmla="*/ 785 h 1187"/>
                <a:gd name="T64" fmla="*/ 767 w 1188"/>
                <a:gd name="T65" fmla="*/ 783 h 1187"/>
                <a:gd name="T66" fmla="*/ 775 w 1188"/>
                <a:gd name="T67" fmla="*/ 775 h 1187"/>
                <a:gd name="T68" fmla="*/ 784 w 1188"/>
                <a:gd name="T69" fmla="*/ 766 h 1187"/>
                <a:gd name="T70" fmla="*/ 785 w 1188"/>
                <a:gd name="T71" fmla="*/ 765 h 1187"/>
                <a:gd name="T72" fmla="*/ 793 w 1188"/>
                <a:gd name="T73" fmla="*/ 756 h 1187"/>
                <a:gd name="T74" fmla="*/ 793 w 1188"/>
                <a:gd name="T75" fmla="*/ 756 h 1187"/>
                <a:gd name="T76" fmla="*/ 810 w 1188"/>
                <a:gd name="T77" fmla="*/ 773 h 1187"/>
                <a:gd name="T78" fmla="*/ 774 w 1188"/>
                <a:gd name="T79" fmla="*/ 810 h 1187"/>
                <a:gd name="T80" fmla="*/ 184 w 1188"/>
                <a:gd name="T81" fmla="*/ 184 h 1187"/>
                <a:gd name="T82" fmla="*/ 454 w 1188"/>
                <a:gd name="T83" fmla="*/ 72 h 1187"/>
                <a:gd name="T84" fmla="*/ 724 w 1188"/>
                <a:gd name="T85" fmla="*/ 184 h 1187"/>
                <a:gd name="T86" fmla="*/ 835 w 1188"/>
                <a:gd name="T87" fmla="*/ 427 h 1187"/>
                <a:gd name="T88" fmla="*/ 762 w 1188"/>
                <a:gd name="T89" fmla="*/ 681 h 1187"/>
                <a:gd name="T90" fmla="*/ 762 w 1188"/>
                <a:gd name="T91" fmla="*/ 681 h 1187"/>
                <a:gd name="T92" fmla="*/ 724 w 1188"/>
                <a:gd name="T93" fmla="*/ 724 h 1187"/>
                <a:gd name="T94" fmla="*/ 711 w 1188"/>
                <a:gd name="T95" fmla="*/ 737 h 1187"/>
                <a:gd name="T96" fmla="*/ 681 w 1188"/>
                <a:gd name="T97" fmla="*/ 761 h 1187"/>
                <a:gd name="T98" fmla="*/ 454 w 1188"/>
                <a:gd name="T99" fmla="*/ 836 h 1187"/>
                <a:gd name="T100" fmla="*/ 184 w 1188"/>
                <a:gd name="T101" fmla="*/ 724 h 1187"/>
                <a:gd name="T102" fmla="*/ 184 w 1188"/>
                <a:gd name="T103" fmla="*/ 184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88" h="1187">
                  <a:moveTo>
                    <a:pt x="454" y="908"/>
                  </a:moveTo>
                  <a:cubicBezTo>
                    <a:pt x="454" y="908"/>
                    <a:pt x="454" y="908"/>
                    <a:pt x="454" y="908"/>
                  </a:cubicBezTo>
                  <a:cubicBezTo>
                    <a:pt x="542" y="908"/>
                    <a:pt x="626" y="883"/>
                    <a:pt x="698" y="837"/>
                  </a:cubicBezTo>
                  <a:cubicBezTo>
                    <a:pt x="723" y="861"/>
                    <a:pt x="723" y="861"/>
                    <a:pt x="723" y="861"/>
                  </a:cubicBezTo>
                  <a:cubicBezTo>
                    <a:pt x="694" y="890"/>
                    <a:pt x="694" y="890"/>
                    <a:pt x="694" y="890"/>
                  </a:cubicBezTo>
                  <a:cubicBezTo>
                    <a:pt x="950" y="1147"/>
                    <a:pt x="950" y="1147"/>
                    <a:pt x="950" y="1147"/>
                  </a:cubicBezTo>
                  <a:cubicBezTo>
                    <a:pt x="977" y="1173"/>
                    <a:pt x="1012" y="1187"/>
                    <a:pt x="1049" y="1187"/>
                  </a:cubicBezTo>
                  <a:cubicBezTo>
                    <a:pt x="1086" y="1187"/>
                    <a:pt x="1121" y="1173"/>
                    <a:pt x="1147" y="1147"/>
                  </a:cubicBezTo>
                  <a:cubicBezTo>
                    <a:pt x="1173" y="1120"/>
                    <a:pt x="1188" y="1086"/>
                    <a:pt x="1188" y="1048"/>
                  </a:cubicBezTo>
                  <a:cubicBezTo>
                    <a:pt x="1188" y="1011"/>
                    <a:pt x="1173" y="976"/>
                    <a:pt x="1147" y="950"/>
                  </a:cubicBezTo>
                  <a:cubicBezTo>
                    <a:pt x="890" y="693"/>
                    <a:pt x="890" y="693"/>
                    <a:pt x="890" y="693"/>
                  </a:cubicBezTo>
                  <a:cubicBezTo>
                    <a:pt x="861" y="722"/>
                    <a:pt x="861" y="722"/>
                    <a:pt x="861" y="722"/>
                  </a:cubicBezTo>
                  <a:cubicBezTo>
                    <a:pt x="837" y="698"/>
                    <a:pt x="837" y="698"/>
                    <a:pt x="837" y="698"/>
                  </a:cubicBezTo>
                  <a:cubicBezTo>
                    <a:pt x="889" y="616"/>
                    <a:pt x="914" y="520"/>
                    <a:pt x="907" y="422"/>
                  </a:cubicBezTo>
                  <a:cubicBezTo>
                    <a:pt x="899" y="313"/>
                    <a:pt x="853" y="210"/>
                    <a:pt x="775" y="133"/>
                  </a:cubicBezTo>
                  <a:cubicBezTo>
                    <a:pt x="689" y="47"/>
                    <a:pt x="576" y="0"/>
                    <a:pt x="454" y="0"/>
                  </a:cubicBezTo>
                  <a:cubicBezTo>
                    <a:pt x="333" y="0"/>
                    <a:pt x="219" y="47"/>
                    <a:pt x="133" y="133"/>
                  </a:cubicBezTo>
                  <a:cubicBezTo>
                    <a:pt x="48" y="219"/>
                    <a:pt x="0" y="333"/>
                    <a:pt x="0" y="454"/>
                  </a:cubicBezTo>
                  <a:cubicBezTo>
                    <a:pt x="0" y="575"/>
                    <a:pt x="48" y="689"/>
                    <a:pt x="133" y="775"/>
                  </a:cubicBezTo>
                  <a:cubicBezTo>
                    <a:pt x="219" y="861"/>
                    <a:pt x="333" y="908"/>
                    <a:pt x="454" y="908"/>
                  </a:cubicBezTo>
                  <a:close/>
                  <a:moveTo>
                    <a:pt x="1116" y="1048"/>
                  </a:moveTo>
                  <a:cubicBezTo>
                    <a:pt x="1116" y="1066"/>
                    <a:pt x="1109" y="1083"/>
                    <a:pt x="1096" y="1096"/>
                  </a:cubicBezTo>
                  <a:cubicBezTo>
                    <a:pt x="1083" y="1108"/>
                    <a:pt x="1067" y="1115"/>
                    <a:pt x="1049" y="1115"/>
                  </a:cubicBezTo>
                  <a:cubicBezTo>
                    <a:pt x="1031" y="1115"/>
                    <a:pt x="1014" y="1108"/>
                    <a:pt x="1001" y="1096"/>
                  </a:cubicBezTo>
                  <a:cubicBezTo>
                    <a:pt x="802" y="897"/>
                    <a:pt x="802" y="897"/>
                    <a:pt x="802" y="897"/>
                  </a:cubicBezTo>
                  <a:cubicBezTo>
                    <a:pt x="897" y="802"/>
                    <a:pt x="897" y="802"/>
                    <a:pt x="897" y="802"/>
                  </a:cubicBezTo>
                  <a:cubicBezTo>
                    <a:pt x="1096" y="1001"/>
                    <a:pt x="1096" y="1001"/>
                    <a:pt x="1096" y="1001"/>
                  </a:cubicBezTo>
                  <a:cubicBezTo>
                    <a:pt x="1109" y="1014"/>
                    <a:pt x="1116" y="1031"/>
                    <a:pt x="1116" y="1048"/>
                  </a:cubicBezTo>
                  <a:close/>
                  <a:moveTo>
                    <a:pt x="774" y="810"/>
                  </a:moveTo>
                  <a:cubicBezTo>
                    <a:pt x="756" y="793"/>
                    <a:pt x="756" y="793"/>
                    <a:pt x="756" y="793"/>
                  </a:cubicBezTo>
                  <a:cubicBezTo>
                    <a:pt x="756" y="793"/>
                    <a:pt x="756" y="793"/>
                    <a:pt x="756" y="793"/>
                  </a:cubicBezTo>
                  <a:cubicBezTo>
                    <a:pt x="759" y="790"/>
                    <a:pt x="762" y="787"/>
                    <a:pt x="765" y="785"/>
                  </a:cubicBezTo>
                  <a:cubicBezTo>
                    <a:pt x="766" y="784"/>
                    <a:pt x="766" y="784"/>
                    <a:pt x="767" y="783"/>
                  </a:cubicBezTo>
                  <a:cubicBezTo>
                    <a:pt x="770" y="780"/>
                    <a:pt x="772" y="778"/>
                    <a:pt x="775" y="775"/>
                  </a:cubicBezTo>
                  <a:cubicBezTo>
                    <a:pt x="778" y="772"/>
                    <a:pt x="781" y="769"/>
                    <a:pt x="784" y="766"/>
                  </a:cubicBezTo>
                  <a:cubicBezTo>
                    <a:pt x="784" y="766"/>
                    <a:pt x="785" y="765"/>
                    <a:pt x="785" y="765"/>
                  </a:cubicBezTo>
                  <a:cubicBezTo>
                    <a:pt x="788" y="762"/>
                    <a:pt x="790" y="759"/>
                    <a:pt x="793" y="756"/>
                  </a:cubicBezTo>
                  <a:cubicBezTo>
                    <a:pt x="793" y="756"/>
                    <a:pt x="793" y="756"/>
                    <a:pt x="793" y="756"/>
                  </a:cubicBezTo>
                  <a:cubicBezTo>
                    <a:pt x="810" y="773"/>
                    <a:pt x="810" y="773"/>
                    <a:pt x="810" y="773"/>
                  </a:cubicBezTo>
                  <a:lnTo>
                    <a:pt x="774" y="810"/>
                  </a:lnTo>
                  <a:close/>
                  <a:moveTo>
                    <a:pt x="184" y="184"/>
                  </a:moveTo>
                  <a:cubicBezTo>
                    <a:pt x="256" y="112"/>
                    <a:pt x="352" y="72"/>
                    <a:pt x="454" y="72"/>
                  </a:cubicBezTo>
                  <a:cubicBezTo>
                    <a:pt x="556" y="72"/>
                    <a:pt x="652" y="112"/>
                    <a:pt x="724" y="184"/>
                  </a:cubicBezTo>
                  <a:cubicBezTo>
                    <a:pt x="789" y="249"/>
                    <a:pt x="829" y="335"/>
                    <a:pt x="835" y="427"/>
                  </a:cubicBezTo>
                  <a:cubicBezTo>
                    <a:pt x="842" y="518"/>
                    <a:pt x="815" y="608"/>
                    <a:pt x="762" y="681"/>
                  </a:cubicBezTo>
                  <a:cubicBezTo>
                    <a:pt x="762" y="681"/>
                    <a:pt x="762" y="681"/>
                    <a:pt x="762" y="681"/>
                  </a:cubicBezTo>
                  <a:cubicBezTo>
                    <a:pt x="750" y="696"/>
                    <a:pt x="738" y="711"/>
                    <a:pt x="724" y="724"/>
                  </a:cubicBezTo>
                  <a:cubicBezTo>
                    <a:pt x="720" y="728"/>
                    <a:pt x="716" y="733"/>
                    <a:pt x="711" y="737"/>
                  </a:cubicBezTo>
                  <a:cubicBezTo>
                    <a:pt x="701" y="745"/>
                    <a:pt x="692" y="754"/>
                    <a:pt x="681" y="761"/>
                  </a:cubicBezTo>
                  <a:cubicBezTo>
                    <a:pt x="615" y="810"/>
                    <a:pt x="537" y="836"/>
                    <a:pt x="454" y="836"/>
                  </a:cubicBezTo>
                  <a:cubicBezTo>
                    <a:pt x="352" y="836"/>
                    <a:pt x="256" y="796"/>
                    <a:pt x="184" y="724"/>
                  </a:cubicBezTo>
                  <a:cubicBezTo>
                    <a:pt x="35" y="575"/>
                    <a:pt x="35" y="333"/>
                    <a:pt x="184" y="184"/>
                  </a:cubicBezTo>
                  <a:close/>
                </a:path>
              </a:pathLst>
            </a:custGeom>
            <a:grpFill/>
            <a:ln>
              <a:noFill/>
            </a:ln>
          </p:spPr>
          <p:txBody>
            <a:bodyPr vert="horz" wrap="square" lIns="91440" tIns="45720" rIns="91440" bIns="45720" numCol="1" anchor="t" anchorCtr="0" compatLnSpc="1"/>
            <a:lstStyle/>
            <a:p>
              <a:pPr defTabSz="725170">
                <a:defRPr/>
              </a:pPr>
              <a:endParaRPr lang="id-ID" sz="1400" kern="0" dirty="0">
                <a:solidFill>
                  <a:sysClr val="windowText" lastClr="000000"/>
                </a:solidFill>
                <a:latin typeface="Arial"/>
                <a:ea typeface="微软雅黑"/>
                <a:sym typeface="Arial"/>
              </a:endParaRPr>
            </a:p>
          </p:txBody>
        </p:sp>
        <p:sp>
          <p:nvSpPr>
            <p:cNvPr id="11" name="Freeform 13"/>
            <p:cNvSpPr>
              <a:spLocks noEditPoints="1"/>
            </p:cNvSpPr>
            <p:nvPr/>
          </p:nvSpPr>
          <p:spPr bwMode="auto">
            <a:xfrm>
              <a:off x="4311650" y="3781425"/>
              <a:ext cx="404813" cy="369888"/>
            </a:xfrm>
            <a:custGeom>
              <a:avLst/>
              <a:gdLst>
                <a:gd name="T0" fmla="*/ 320 w 677"/>
                <a:gd name="T1" fmla="*/ 617 h 618"/>
                <a:gd name="T2" fmla="*/ 320 w 677"/>
                <a:gd name="T3" fmla="*/ 618 h 618"/>
                <a:gd name="T4" fmla="*/ 338 w 677"/>
                <a:gd name="T5" fmla="*/ 618 h 618"/>
                <a:gd name="T6" fmla="*/ 522 w 677"/>
                <a:gd name="T7" fmla="*/ 557 h 618"/>
                <a:gd name="T8" fmla="*/ 556 w 677"/>
                <a:gd name="T9" fmla="*/ 527 h 618"/>
                <a:gd name="T10" fmla="*/ 587 w 677"/>
                <a:gd name="T11" fmla="*/ 492 h 618"/>
                <a:gd name="T12" fmla="*/ 556 w 677"/>
                <a:gd name="T13" fmla="*/ 91 h 618"/>
                <a:gd name="T14" fmla="*/ 338 w 677"/>
                <a:gd name="T15" fmla="*/ 0 h 618"/>
                <a:gd name="T16" fmla="*/ 120 w 677"/>
                <a:gd name="T17" fmla="*/ 91 h 618"/>
                <a:gd name="T18" fmla="*/ 120 w 677"/>
                <a:gd name="T19" fmla="*/ 527 h 618"/>
                <a:gd name="T20" fmla="*/ 320 w 677"/>
                <a:gd name="T21" fmla="*/ 617 h 618"/>
                <a:gd name="T22" fmla="*/ 146 w 677"/>
                <a:gd name="T23" fmla="*/ 116 h 618"/>
                <a:gd name="T24" fmla="*/ 338 w 677"/>
                <a:gd name="T25" fmla="*/ 36 h 618"/>
                <a:gd name="T26" fmla="*/ 531 w 677"/>
                <a:gd name="T27" fmla="*/ 116 h 618"/>
                <a:gd name="T28" fmla="*/ 558 w 677"/>
                <a:gd name="T29" fmla="*/ 471 h 618"/>
                <a:gd name="T30" fmla="*/ 531 w 677"/>
                <a:gd name="T31" fmla="*/ 502 h 618"/>
                <a:gd name="T32" fmla="*/ 500 w 677"/>
                <a:gd name="T33" fmla="*/ 528 h 618"/>
                <a:gd name="T34" fmla="*/ 340 w 677"/>
                <a:gd name="T35" fmla="*/ 582 h 618"/>
                <a:gd name="T36" fmla="*/ 338 w 677"/>
                <a:gd name="T37" fmla="*/ 582 h 618"/>
                <a:gd name="T38" fmla="*/ 146 w 677"/>
                <a:gd name="T39" fmla="*/ 502 h 618"/>
                <a:gd name="T40" fmla="*/ 146 w 677"/>
                <a:gd name="T41" fmla="*/ 116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7" h="618">
                  <a:moveTo>
                    <a:pt x="320" y="617"/>
                  </a:moveTo>
                  <a:cubicBezTo>
                    <a:pt x="320" y="618"/>
                    <a:pt x="320" y="618"/>
                    <a:pt x="320" y="618"/>
                  </a:cubicBezTo>
                  <a:cubicBezTo>
                    <a:pt x="338" y="618"/>
                    <a:pt x="338" y="618"/>
                    <a:pt x="338" y="618"/>
                  </a:cubicBezTo>
                  <a:cubicBezTo>
                    <a:pt x="405" y="618"/>
                    <a:pt x="468" y="597"/>
                    <a:pt x="522" y="557"/>
                  </a:cubicBezTo>
                  <a:cubicBezTo>
                    <a:pt x="534" y="548"/>
                    <a:pt x="546" y="538"/>
                    <a:pt x="556" y="527"/>
                  </a:cubicBezTo>
                  <a:cubicBezTo>
                    <a:pt x="567" y="516"/>
                    <a:pt x="577" y="505"/>
                    <a:pt x="587" y="492"/>
                  </a:cubicBezTo>
                  <a:cubicBezTo>
                    <a:pt x="677" y="371"/>
                    <a:pt x="664" y="198"/>
                    <a:pt x="556" y="91"/>
                  </a:cubicBezTo>
                  <a:cubicBezTo>
                    <a:pt x="498" y="33"/>
                    <a:pt x="421" y="0"/>
                    <a:pt x="338" y="0"/>
                  </a:cubicBezTo>
                  <a:cubicBezTo>
                    <a:pt x="256" y="0"/>
                    <a:pt x="178" y="33"/>
                    <a:pt x="120" y="91"/>
                  </a:cubicBezTo>
                  <a:cubicBezTo>
                    <a:pt x="0" y="211"/>
                    <a:pt x="0" y="407"/>
                    <a:pt x="120" y="527"/>
                  </a:cubicBezTo>
                  <a:cubicBezTo>
                    <a:pt x="174" y="581"/>
                    <a:pt x="245" y="613"/>
                    <a:pt x="320" y="617"/>
                  </a:cubicBezTo>
                  <a:close/>
                  <a:moveTo>
                    <a:pt x="146" y="116"/>
                  </a:moveTo>
                  <a:cubicBezTo>
                    <a:pt x="197" y="65"/>
                    <a:pt x="265" y="36"/>
                    <a:pt x="338" y="36"/>
                  </a:cubicBezTo>
                  <a:cubicBezTo>
                    <a:pt x="411" y="36"/>
                    <a:pt x="480" y="65"/>
                    <a:pt x="531" y="116"/>
                  </a:cubicBezTo>
                  <a:cubicBezTo>
                    <a:pt x="626" y="211"/>
                    <a:pt x="637" y="363"/>
                    <a:pt x="558" y="471"/>
                  </a:cubicBezTo>
                  <a:cubicBezTo>
                    <a:pt x="550" y="482"/>
                    <a:pt x="541" y="492"/>
                    <a:pt x="531" y="502"/>
                  </a:cubicBezTo>
                  <a:cubicBezTo>
                    <a:pt x="521" y="511"/>
                    <a:pt x="511" y="520"/>
                    <a:pt x="500" y="528"/>
                  </a:cubicBezTo>
                  <a:cubicBezTo>
                    <a:pt x="454" y="563"/>
                    <a:pt x="398" y="581"/>
                    <a:pt x="340" y="582"/>
                  </a:cubicBezTo>
                  <a:cubicBezTo>
                    <a:pt x="338" y="582"/>
                    <a:pt x="338" y="582"/>
                    <a:pt x="338" y="582"/>
                  </a:cubicBezTo>
                  <a:cubicBezTo>
                    <a:pt x="265" y="582"/>
                    <a:pt x="197" y="553"/>
                    <a:pt x="146" y="502"/>
                  </a:cubicBezTo>
                  <a:cubicBezTo>
                    <a:pt x="39" y="395"/>
                    <a:pt x="39" y="223"/>
                    <a:pt x="146"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725170">
                <a:defRPr/>
              </a:pPr>
              <a:endParaRPr lang="id-ID" sz="1400" kern="0" dirty="0">
                <a:solidFill>
                  <a:sysClr val="windowText" lastClr="000000"/>
                </a:solidFill>
                <a:latin typeface="Arial"/>
                <a:ea typeface="微软雅黑"/>
                <a:sym typeface="Arial"/>
              </a:endParaRPr>
            </a:p>
          </p:txBody>
        </p:sp>
      </p:grpSp>
      <p:sp>
        <p:nvSpPr>
          <p:cNvPr id="12" name="Freeform 22"/>
          <p:cNvSpPr>
            <a:spLocks noEditPoints="1"/>
          </p:cNvSpPr>
          <p:nvPr/>
        </p:nvSpPr>
        <p:spPr bwMode="auto">
          <a:xfrm>
            <a:off x="6713786" y="3430857"/>
            <a:ext cx="246366" cy="246364"/>
          </a:xfrm>
          <a:custGeom>
            <a:avLst/>
            <a:gdLst>
              <a:gd name="T0" fmla="*/ 326 w 326"/>
              <a:gd name="T1" fmla="*/ 108 h 328"/>
              <a:gd name="T2" fmla="*/ 219 w 326"/>
              <a:gd name="T3" fmla="*/ 0 h 328"/>
              <a:gd name="T4" fmla="*/ 31 w 326"/>
              <a:gd name="T5" fmla="*/ 188 h 328"/>
              <a:gd name="T6" fmla="*/ 0 w 326"/>
              <a:gd name="T7" fmla="*/ 328 h 328"/>
              <a:gd name="T8" fmla="*/ 139 w 326"/>
              <a:gd name="T9" fmla="*/ 295 h 328"/>
              <a:gd name="T10" fmla="*/ 326 w 326"/>
              <a:gd name="T11" fmla="*/ 108 h 328"/>
              <a:gd name="T12" fmla="*/ 129 w 326"/>
              <a:gd name="T13" fmla="*/ 275 h 328"/>
              <a:gd name="T14" fmla="*/ 112 w 326"/>
              <a:gd name="T15" fmla="*/ 258 h 328"/>
              <a:gd name="T16" fmla="*/ 280 w 326"/>
              <a:gd name="T17" fmla="*/ 91 h 328"/>
              <a:gd name="T18" fmla="*/ 297 w 326"/>
              <a:gd name="T19" fmla="*/ 108 h 328"/>
              <a:gd name="T20" fmla="*/ 129 w 326"/>
              <a:gd name="T21" fmla="*/ 275 h 328"/>
              <a:gd name="T22" fmla="*/ 67 w 326"/>
              <a:gd name="T23" fmla="*/ 290 h 328"/>
              <a:gd name="T24" fmla="*/ 37 w 326"/>
              <a:gd name="T25" fmla="*/ 260 h 328"/>
              <a:gd name="T26" fmla="*/ 48 w 326"/>
              <a:gd name="T27" fmla="*/ 208 h 328"/>
              <a:gd name="T28" fmla="*/ 66 w 326"/>
              <a:gd name="T29" fmla="*/ 226 h 328"/>
              <a:gd name="T30" fmla="*/ 66 w 326"/>
              <a:gd name="T31" fmla="*/ 226 h 328"/>
              <a:gd name="T32" fmla="*/ 105 w 326"/>
              <a:gd name="T33" fmla="*/ 265 h 328"/>
              <a:gd name="T34" fmla="*/ 105 w 326"/>
              <a:gd name="T35" fmla="*/ 265 h 328"/>
              <a:gd name="T36" fmla="*/ 119 w 326"/>
              <a:gd name="T37" fmla="*/ 278 h 328"/>
              <a:gd name="T38" fmla="*/ 67 w 326"/>
              <a:gd name="T39" fmla="*/ 290 h 328"/>
              <a:gd name="T40" fmla="*/ 272 w 326"/>
              <a:gd name="T41" fmla="*/ 83 h 328"/>
              <a:gd name="T42" fmla="*/ 105 w 326"/>
              <a:gd name="T43" fmla="*/ 250 h 328"/>
              <a:gd name="T44" fmla="*/ 80 w 326"/>
              <a:gd name="T45" fmla="*/ 226 h 328"/>
              <a:gd name="T46" fmla="*/ 248 w 326"/>
              <a:gd name="T47" fmla="*/ 59 h 328"/>
              <a:gd name="T48" fmla="*/ 272 w 326"/>
              <a:gd name="T49" fmla="*/ 83 h 328"/>
              <a:gd name="T50" fmla="*/ 219 w 326"/>
              <a:gd name="T51" fmla="*/ 30 h 328"/>
              <a:gd name="T52" fmla="*/ 240 w 326"/>
              <a:gd name="T53" fmla="*/ 51 h 328"/>
              <a:gd name="T54" fmla="*/ 73 w 326"/>
              <a:gd name="T55" fmla="*/ 218 h 328"/>
              <a:gd name="T56" fmla="*/ 52 w 326"/>
              <a:gd name="T57" fmla="*/ 197 h 328"/>
              <a:gd name="T58" fmla="*/ 219 w 326"/>
              <a:gd name="T59" fmla="*/ 3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6" h="328">
                <a:moveTo>
                  <a:pt x="326" y="108"/>
                </a:moveTo>
                <a:lnTo>
                  <a:pt x="219" y="0"/>
                </a:lnTo>
                <a:lnTo>
                  <a:pt x="31" y="188"/>
                </a:lnTo>
                <a:lnTo>
                  <a:pt x="0" y="328"/>
                </a:lnTo>
                <a:lnTo>
                  <a:pt x="139" y="295"/>
                </a:lnTo>
                <a:lnTo>
                  <a:pt x="326" y="108"/>
                </a:lnTo>
                <a:close/>
                <a:moveTo>
                  <a:pt x="129" y="275"/>
                </a:moveTo>
                <a:lnTo>
                  <a:pt x="112" y="258"/>
                </a:lnTo>
                <a:lnTo>
                  <a:pt x="280" y="91"/>
                </a:lnTo>
                <a:lnTo>
                  <a:pt x="297" y="108"/>
                </a:lnTo>
                <a:lnTo>
                  <a:pt x="129" y="275"/>
                </a:lnTo>
                <a:close/>
                <a:moveTo>
                  <a:pt x="67" y="290"/>
                </a:moveTo>
                <a:lnTo>
                  <a:pt x="37" y="260"/>
                </a:lnTo>
                <a:lnTo>
                  <a:pt x="48" y="208"/>
                </a:lnTo>
                <a:lnTo>
                  <a:pt x="66" y="226"/>
                </a:lnTo>
                <a:lnTo>
                  <a:pt x="66" y="226"/>
                </a:lnTo>
                <a:lnTo>
                  <a:pt x="105" y="265"/>
                </a:lnTo>
                <a:lnTo>
                  <a:pt x="105" y="265"/>
                </a:lnTo>
                <a:lnTo>
                  <a:pt x="119" y="278"/>
                </a:lnTo>
                <a:lnTo>
                  <a:pt x="67" y="290"/>
                </a:lnTo>
                <a:close/>
                <a:moveTo>
                  <a:pt x="272" y="83"/>
                </a:moveTo>
                <a:lnTo>
                  <a:pt x="105" y="250"/>
                </a:lnTo>
                <a:lnTo>
                  <a:pt x="80" y="226"/>
                </a:lnTo>
                <a:lnTo>
                  <a:pt x="248" y="59"/>
                </a:lnTo>
                <a:lnTo>
                  <a:pt x="272" y="83"/>
                </a:lnTo>
                <a:close/>
                <a:moveTo>
                  <a:pt x="219" y="30"/>
                </a:moveTo>
                <a:lnTo>
                  <a:pt x="240" y="51"/>
                </a:lnTo>
                <a:lnTo>
                  <a:pt x="73" y="218"/>
                </a:lnTo>
                <a:lnTo>
                  <a:pt x="52" y="197"/>
                </a:lnTo>
                <a:lnTo>
                  <a:pt x="219" y="30"/>
                </a:lnTo>
                <a:close/>
              </a:path>
            </a:pathLst>
          </a:custGeom>
          <a:solidFill>
            <a:srgbClr val="878787"/>
          </a:solidFill>
          <a:ln>
            <a:noFill/>
          </a:ln>
        </p:spPr>
        <p:txBody>
          <a:bodyPr vert="horz" wrap="square" lIns="72685" tIns="36342" rIns="72685" bIns="36342" numCol="1" anchor="t" anchorCtr="0" compatLnSpc="1"/>
          <a:lstStyle/>
          <a:p>
            <a:pPr defTabSz="725170">
              <a:defRPr/>
            </a:pPr>
            <a:endParaRPr lang="id-ID" sz="1400" kern="0" dirty="0">
              <a:solidFill>
                <a:sysClr val="windowText" lastClr="000000"/>
              </a:solidFill>
              <a:latin typeface="Arial"/>
              <a:ea typeface="微软雅黑"/>
              <a:sym typeface="Arial"/>
            </a:endParaRPr>
          </a:p>
        </p:txBody>
      </p:sp>
      <p:grpSp>
        <p:nvGrpSpPr>
          <p:cNvPr id="13" name="Group 13"/>
          <p:cNvGrpSpPr/>
          <p:nvPr/>
        </p:nvGrpSpPr>
        <p:grpSpPr>
          <a:xfrm>
            <a:off x="7028054" y="4193274"/>
            <a:ext cx="383384" cy="255781"/>
            <a:chOff x="5621267" y="384356"/>
            <a:chExt cx="1497013" cy="1004888"/>
          </a:xfrm>
          <a:solidFill>
            <a:srgbClr val="878787"/>
          </a:solidFill>
        </p:grpSpPr>
        <p:sp>
          <p:nvSpPr>
            <p:cNvPr id="14" name="Freeform 21"/>
            <p:cNvSpPr>
              <a:spLocks noEditPoints="1"/>
            </p:cNvSpPr>
            <p:nvPr/>
          </p:nvSpPr>
          <p:spPr bwMode="auto">
            <a:xfrm>
              <a:off x="6510267" y="384356"/>
              <a:ext cx="608013" cy="611188"/>
            </a:xfrm>
            <a:custGeom>
              <a:avLst/>
              <a:gdLst>
                <a:gd name="T0" fmla="*/ 78 w 161"/>
                <a:gd name="T1" fmla="*/ 17 h 161"/>
                <a:gd name="T2" fmla="*/ 101 w 161"/>
                <a:gd name="T3" fmla="*/ 28 h 161"/>
                <a:gd name="T4" fmla="*/ 108 w 161"/>
                <a:gd name="T5" fmla="*/ 20 h 161"/>
                <a:gd name="T6" fmla="*/ 122 w 161"/>
                <a:gd name="T7" fmla="*/ 27 h 161"/>
                <a:gd name="T8" fmla="*/ 120 w 161"/>
                <a:gd name="T9" fmla="*/ 40 h 161"/>
                <a:gd name="T10" fmla="*/ 139 w 161"/>
                <a:gd name="T11" fmla="*/ 56 h 161"/>
                <a:gd name="T12" fmla="*/ 148 w 161"/>
                <a:gd name="T13" fmla="*/ 72 h 161"/>
                <a:gd name="T14" fmla="*/ 137 w 161"/>
                <a:gd name="T15" fmla="*/ 80 h 161"/>
                <a:gd name="T16" fmla="*/ 139 w 161"/>
                <a:gd name="T17" fmla="*/ 105 h 161"/>
                <a:gd name="T18" fmla="*/ 135 w 161"/>
                <a:gd name="T19" fmla="*/ 122 h 161"/>
                <a:gd name="T20" fmla="*/ 127 w 161"/>
                <a:gd name="T21" fmla="*/ 124 h 161"/>
                <a:gd name="T22" fmla="*/ 103 w 161"/>
                <a:gd name="T23" fmla="*/ 132 h 161"/>
                <a:gd name="T24" fmla="*/ 100 w 161"/>
                <a:gd name="T25" fmla="*/ 146 h 161"/>
                <a:gd name="T26" fmla="*/ 83 w 161"/>
                <a:gd name="T27" fmla="*/ 144 h 161"/>
                <a:gd name="T28" fmla="*/ 60 w 161"/>
                <a:gd name="T29" fmla="*/ 133 h 161"/>
                <a:gd name="T30" fmla="*/ 53 w 161"/>
                <a:gd name="T31" fmla="*/ 142 h 161"/>
                <a:gd name="T32" fmla="*/ 39 w 161"/>
                <a:gd name="T33" fmla="*/ 135 h 161"/>
                <a:gd name="T34" fmla="*/ 41 w 161"/>
                <a:gd name="T35" fmla="*/ 121 h 161"/>
                <a:gd name="T36" fmla="*/ 22 w 161"/>
                <a:gd name="T37" fmla="*/ 105 h 161"/>
                <a:gd name="T38" fmla="*/ 13 w 161"/>
                <a:gd name="T39" fmla="*/ 90 h 161"/>
                <a:gd name="T40" fmla="*/ 24 w 161"/>
                <a:gd name="T41" fmla="*/ 82 h 161"/>
                <a:gd name="T42" fmla="*/ 22 w 161"/>
                <a:gd name="T43" fmla="*/ 57 h 161"/>
                <a:gd name="T44" fmla="*/ 26 w 161"/>
                <a:gd name="T45" fmla="*/ 39 h 161"/>
                <a:gd name="T46" fmla="*/ 34 w 161"/>
                <a:gd name="T47" fmla="*/ 38 h 161"/>
                <a:gd name="T48" fmla="*/ 57 w 161"/>
                <a:gd name="T49" fmla="*/ 29 h 161"/>
                <a:gd name="T50" fmla="*/ 60 w 161"/>
                <a:gd name="T51" fmla="*/ 16 h 161"/>
                <a:gd name="T52" fmla="*/ 69 w 161"/>
                <a:gd name="T53" fmla="*/ 2 h 161"/>
                <a:gd name="T54" fmla="*/ 45 w 161"/>
                <a:gd name="T55" fmla="*/ 23 h 161"/>
                <a:gd name="T56" fmla="*/ 27 w 161"/>
                <a:gd name="T57" fmla="*/ 26 h 161"/>
                <a:gd name="T58" fmla="*/ 11 w 161"/>
                <a:gd name="T59" fmla="*/ 43 h 161"/>
                <a:gd name="T60" fmla="*/ 14 w 161"/>
                <a:gd name="T61" fmla="*/ 65 h 161"/>
                <a:gd name="T62" fmla="*/ 2 w 161"/>
                <a:gd name="T63" fmla="*/ 92 h 161"/>
                <a:gd name="T64" fmla="*/ 23 w 161"/>
                <a:gd name="T65" fmla="*/ 116 h 161"/>
                <a:gd name="T66" fmla="*/ 25 w 161"/>
                <a:gd name="T67" fmla="*/ 134 h 161"/>
                <a:gd name="T68" fmla="*/ 42 w 161"/>
                <a:gd name="T69" fmla="*/ 150 h 161"/>
                <a:gd name="T70" fmla="*/ 65 w 161"/>
                <a:gd name="T71" fmla="*/ 147 h 161"/>
                <a:gd name="T72" fmla="*/ 92 w 161"/>
                <a:gd name="T73" fmla="*/ 159 h 161"/>
                <a:gd name="T74" fmla="*/ 116 w 161"/>
                <a:gd name="T75" fmla="*/ 138 h 161"/>
                <a:gd name="T76" fmla="*/ 133 w 161"/>
                <a:gd name="T77" fmla="*/ 136 h 161"/>
                <a:gd name="T78" fmla="*/ 150 w 161"/>
                <a:gd name="T79" fmla="*/ 119 h 161"/>
                <a:gd name="T80" fmla="*/ 146 w 161"/>
                <a:gd name="T81" fmla="*/ 96 h 161"/>
                <a:gd name="T82" fmla="*/ 159 w 161"/>
                <a:gd name="T83" fmla="*/ 69 h 161"/>
                <a:gd name="T84" fmla="*/ 138 w 161"/>
                <a:gd name="T85" fmla="*/ 45 h 161"/>
                <a:gd name="T86" fmla="*/ 135 w 161"/>
                <a:gd name="T87" fmla="*/ 28 h 161"/>
                <a:gd name="T88" fmla="*/ 118 w 161"/>
                <a:gd name="T89" fmla="*/ 11 h 161"/>
                <a:gd name="T90" fmla="*/ 96 w 161"/>
                <a:gd name="T91" fmla="*/ 15 h 161"/>
                <a:gd name="T92" fmla="*/ 69 w 161"/>
                <a:gd name="T93" fmla="*/ 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1" h="161">
                  <a:moveTo>
                    <a:pt x="71" y="13"/>
                  </a:moveTo>
                  <a:cubicBezTo>
                    <a:pt x="74" y="12"/>
                    <a:pt x="77" y="14"/>
                    <a:pt x="78" y="17"/>
                  </a:cubicBezTo>
                  <a:cubicBezTo>
                    <a:pt x="80" y="24"/>
                    <a:pt x="80" y="24"/>
                    <a:pt x="80" y="24"/>
                  </a:cubicBezTo>
                  <a:cubicBezTo>
                    <a:pt x="87" y="24"/>
                    <a:pt x="94" y="25"/>
                    <a:pt x="101" y="28"/>
                  </a:cubicBezTo>
                  <a:cubicBezTo>
                    <a:pt x="104" y="22"/>
                    <a:pt x="104" y="22"/>
                    <a:pt x="104" y="22"/>
                  </a:cubicBezTo>
                  <a:cubicBezTo>
                    <a:pt x="105" y="21"/>
                    <a:pt x="107" y="20"/>
                    <a:pt x="108" y="20"/>
                  </a:cubicBezTo>
                  <a:cubicBezTo>
                    <a:pt x="109" y="19"/>
                    <a:pt x="111" y="20"/>
                    <a:pt x="112" y="20"/>
                  </a:cubicBezTo>
                  <a:cubicBezTo>
                    <a:pt x="122" y="27"/>
                    <a:pt x="122" y="27"/>
                    <a:pt x="122" y="27"/>
                  </a:cubicBezTo>
                  <a:cubicBezTo>
                    <a:pt x="124" y="28"/>
                    <a:pt x="125" y="32"/>
                    <a:pt x="123" y="34"/>
                  </a:cubicBezTo>
                  <a:cubicBezTo>
                    <a:pt x="120" y="40"/>
                    <a:pt x="120" y="40"/>
                    <a:pt x="120" y="40"/>
                  </a:cubicBezTo>
                  <a:cubicBezTo>
                    <a:pt x="125" y="45"/>
                    <a:pt x="129" y="51"/>
                    <a:pt x="132" y="58"/>
                  </a:cubicBezTo>
                  <a:cubicBezTo>
                    <a:pt x="139" y="56"/>
                    <a:pt x="139" y="56"/>
                    <a:pt x="139" y="56"/>
                  </a:cubicBezTo>
                  <a:cubicBezTo>
                    <a:pt x="142" y="56"/>
                    <a:pt x="145" y="58"/>
                    <a:pt x="145" y="61"/>
                  </a:cubicBezTo>
                  <a:cubicBezTo>
                    <a:pt x="148" y="72"/>
                    <a:pt x="148" y="72"/>
                    <a:pt x="148" y="72"/>
                  </a:cubicBezTo>
                  <a:cubicBezTo>
                    <a:pt x="149" y="75"/>
                    <a:pt x="147" y="78"/>
                    <a:pt x="144" y="78"/>
                  </a:cubicBezTo>
                  <a:cubicBezTo>
                    <a:pt x="137" y="80"/>
                    <a:pt x="137" y="80"/>
                    <a:pt x="137" y="80"/>
                  </a:cubicBezTo>
                  <a:cubicBezTo>
                    <a:pt x="137" y="87"/>
                    <a:pt x="136" y="94"/>
                    <a:pt x="133" y="101"/>
                  </a:cubicBezTo>
                  <a:cubicBezTo>
                    <a:pt x="139" y="105"/>
                    <a:pt x="139" y="105"/>
                    <a:pt x="139" y="105"/>
                  </a:cubicBezTo>
                  <a:cubicBezTo>
                    <a:pt x="142" y="106"/>
                    <a:pt x="142" y="110"/>
                    <a:pt x="141" y="113"/>
                  </a:cubicBezTo>
                  <a:cubicBezTo>
                    <a:pt x="135" y="122"/>
                    <a:pt x="135" y="122"/>
                    <a:pt x="135" y="122"/>
                  </a:cubicBezTo>
                  <a:cubicBezTo>
                    <a:pt x="134" y="123"/>
                    <a:pt x="132" y="124"/>
                    <a:pt x="131" y="125"/>
                  </a:cubicBezTo>
                  <a:cubicBezTo>
                    <a:pt x="130" y="125"/>
                    <a:pt x="128" y="125"/>
                    <a:pt x="127" y="124"/>
                  </a:cubicBezTo>
                  <a:cubicBezTo>
                    <a:pt x="121" y="120"/>
                    <a:pt x="121" y="120"/>
                    <a:pt x="121" y="120"/>
                  </a:cubicBezTo>
                  <a:cubicBezTo>
                    <a:pt x="116" y="125"/>
                    <a:pt x="110" y="129"/>
                    <a:pt x="103" y="132"/>
                  </a:cubicBezTo>
                  <a:cubicBezTo>
                    <a:pt x="105" y="139"/>
                    <a:pt x="105" y="139"/>
                    <a:pt x="105" y="139"/>
                  </a:cubicBezTo>
                  <a:cubicBezTo>
                    <a:pt x="105" y="142"/>
                    <a:pt x="104" y="145"/>
                    <a:pt x="100" y="146"/>
                  </a:cubicBezTo>
                  <a:cubicBezTo>
                    <a:pt x="89" y="148"/>
                    <a:pt x="89" y="148"/>
                    <a:pt x="89" y="148"/>
                  </a:cubicBezTo>
                  <a:cubicBezTo>
                    <a:pt x="86" y="149"/>
                    <a:pt x="83" y="147"/>
                    <a:pt x="83" y="144"/>
                  </a:cubicBezTo>
                  <a:cubicBezTo>
                    <a:pt x="81" y="137"/>
                    <a:pt x="81" y="137"/>
                    <a:pt x="81" y="137"/>
                  </a:cubicBezTo>
                  <a:cubicBezTo>
                    <a:pt x="74" y="137"/>
                    <a:pt x="67" y="136"/>
                    <a:pt x="60" y="133"/>
                  </a:cubicBezTo>
                  <a:cubicBezTo>
                    <a:pt x="56" y="139"/>
                    <a:pt x="56" y="139"/>
                    <a:pt x="56" y="139"/>
                  </a:cubicBezTo>
                  <a:cubicBezTo>
                    <a:pt x="56" y="141"/>
                    <a:pt x="54" y="141"/>
                    <a:pt x="53" y="142"/>
                  </a:cubicBezTo>
                  <a:cubicBezTo>
                    <a:pt x="51" y="142"/>
                    <a:pt x="50" y="142"/>
                    <a:pt x="49" y="141"/>
                  </a:cubicBezTo>
                  <a:cubicBezTo>
                    <a:pt x="39" y="135"/>
                    <a:pt x="39" y="135"/>
                    <a:pt x="39" y="135"/>
                  </a:cubicBezTo>
                  <a:cubicBezTo>
                    <a:pt x="36" y="133"/>
                    <a:pt x="36" y="130"/>
                    <a:pt x="37" y="127"/>
                  </a:cubicBezTo>
                  <a:cubicBezTo>
                    <a:pt x="41" y="121"/>
                    <a:pt x="41" y="121"/>
                    <a:pt x="41" y="121"/>
                  </a:cubicBezTo>
                  <a:cubicBezTo>
                    <a:pt x="36" y="116"/>
                    <a:pt x="32" y="110"/>
                    <a:pt x="29" y="104"/>
                  </a:cubicBezTo>
                  <a:cubicBezTo>
                    <a:pt x="22" y="105"/>
                    <a:pt x="22" y="105"/>
                    <a:pt x="22" y="105"/>
                  </a:cubicBezTo>
                  <a:cubicBezTo>
                    <a:pt x="19" y="106"/>
                    <a:pt x="16" y="104"/>
                    <a:pt x="15" y="101"/>
                  </a:cubicBezTo>
                  <a:cubicBezTo>
                    <a:pt x="13" y="90"/>
                    <a:pt x="13" y="90"/>
                    <a:pt x="13" y="90"/>
                  </a:cubicBezTo>
                  <a:cubicBezTo>
                    <a:pt x="12" y="87"/>
                    <a:pt x="14" y="84"/>
                    <a:pt x="17" y="83"/>
                  </a:cubicBezTo>
                  <a:cubicBezTo>
                    <a:pt x="24" y="82"/>
                    <a:pt x="24" y="82"/>
                    <a:pt x="24" y="82"/>
                  </a:cubicBezTo>
                  <a:cubicBezTo>
                    <a:pt x="24" y="74"/>
                    <a:pt x="25" y="67"/>
                    <a:pt x="28" y="60"/>
                  </a:cubicBezTo>
                  <a:cubicBezTo>
                    <a:pt x="22" y="57"/>
                    <a:pt x="22" y="57"/>
                    <a:pt x="22" y="57"/>
                  </a:cubicBezTo>
                  <a:cubicBezTo>
                    <a:pt x="19" y="55"/>
                    <a:pt x="18" y="51"/>
                    <a:pt x="20" y="49"/>
                  </a:cubicBezTo>
                  <a:cubicBezTo>
                    <a:pt x="26" y="39"/>
                    <a:pt x="26" y="39"/>
                    <a:pt x="26" y="39"/>
                  </a:cubicBezTo>
                  <a:cubicBezTo>
                    <a:pt x="27" y="38"/>
                    <a:pt x="28" y="37"/>
                    <a:pt x="30" y="37"/>
                  </a:cubicBezTo>
                  <a:cubicBezTo>
                    <a:pt x="31" y="37"/>
                    <a:pt x="33" y="37"/>
                    <a:pt x="34" y="38"/>
                  </a:cubicBezTo>
                  <a:cubicBezTo>
                    <a:pt x="40" y="41"/>
                    <a:pt x="40" y="41"/>
                    <a:pt x="40" y="41"/>
                  </a:cubicBezTo>
                  <a:cubicBezTo>
                    <a:pt x="45" y="36"/>
                    <a:pt x="51" y="32"/>
                    <a:pt x="57" y="29"/>
                  </a:cubicBezTo>
                  <a:cubicBezTo>
                    <a:pt x="56" y="22"/>
                    <a:pt x="56" y="22"/>
                    <a:pt x="56" y="22"/>
                  </a:cubicBezTo>
                  <a:cubicBezTo>
                    <a:pt x="55" y="19"/>
                    <a:pt x="57" y="16"/>
                    <a:pt x="60" y="16"/>
                  </a:cubicBezTo>
                  <a:cubicBezTo>
                    <a:pt x="71" y="13"/>
                    <a:pt x="71" y="13"/>
                    <a:pt x="71" y="13"/>
                  </a:cubicBezTo>
                  <a:moveTo>
                    <a:pt x="69" y="2"/>
                  </a:moveTo>
                  <a:cubicBezTo>
                    <a:pt x="58" y="5"/>
                    <a:pt x="58" y="5"/>
                    <a:pt x="58" y="5"/>
                  </a:cubicBezTo>
                  <a:cubicBezTo>
                    <a:pt x="49" y="6"/>
                    <a:pt x="44" y="14"/>
                    <a:pt x="45" y="23"/>
                  </a:cubicBezTo>
                  <a:cubicBezTo>
                    <a:pt x="43" y="24"/>
                    <a:pt x="41" y="26"/>
                    <a:pt x="39" y="27"/>
                  </a:cubicBezTo>
                  <a:cubicBezTo>
                    <a:pt x="35" y="25"/>
                    <a:pt x="31" y="25"/>
                    <a:pt x="27" y="26"/>
                  </a:cubicBezTo>
                  <a:cubicBezTo>
                    <a:pt x="23" y="27"/>
                    <a:pt x="19" y="29"/>
                    <a:pt x="17" y="33"/>
                  </a:cubicBezTo>
                  <a:cubicBezTo>
                    <a:pt x="11" y="43"/>
                    <a:pt x="11" y="43"/>
                    <a:pt x="11" y="43"/>
                  </a:cubicBezTo>
                  <a:cubicBezTo>
                    <a:pt x="8" y="47"/>
                    <a:pt x="7" y="51"/>
                    <a:pt x="8" y="56"/>
                  </a:cubicBezTo>
                  <a:cubicBezTo>
                    <a:pt x="9" y="59"/>
                    <a:pt x="11" y="63"/>
                    <a:pt x="14" y="65"/>
                  </a:cubicBezTo>
                  <a:cubicBezTo>
                    <a:pt x="14" y="68"/>
                    <a:pt x="13" y="70"/>
                    <a:pt x="13" y="72"/>
                  </a:cubicBezTo>
                  <a:cubicBezTo>
                    <a:pt x="5" y="75"/>
                    <a:pt x="0" y="84"/>
                    <a:pt x="2" y="92"/>
                  </a:cubicBezTo>
                  <a:cubicBezTo>
                    <a:pt x="4" y="103"/>
                    <a:pt x="4" y="103"/>
                    <a:pt x="4" y="103"/>
                  </a:cubicBezTo>
                  <a:cubicBezTo>
                    <a:pt x="6" y="112"/>
                    <a:pt x="14" y="117"/>
                    <a:pt x="23" y="116"/>
                  </a:cubicBezTo>
                  <a:cubicBezTo>
                    <a:pt x="24" y="118"/>
                    <a:pt x="25" y="120"/>
                    <a:pt x="27" y="122"/>
                  </a:cubicBezTo>
                  <a:cubicBezTo>
                    <a:pt x="25" y="126"/>
                    <a:pt x="25" y="130"/>
                    <a:pt x="25" y="134"/>
                  </a:cubicBezTo>
                  <a:cubicBezTo>
                    <a:pt x="26" y="138"/>
                    <a:pt x="29" y="142"/>
                    <a:pt x="33" y="144"/>
                  </a:cubicBezTo>
                  <a:cubicBezTo>
                    <a:pt x="42" y="150"/>
                    <a:pt x="42" y="150"/>
                    <a:pt x="42" y="150"/>
                  </a:cubicBezTo>
                  <a:cubicBezTo>
                    <a:pt x="46" y="153"/>
                    <a:pt x="51" y="154"/>
                    <a:pt x="55" y="153"/>
                  </a:cubicBezTo>
                  <a:cubicBezTo>
                    <a:pt x="59" y="152"/>
                    <a:pt x="62" y="150"/>
                    <a:pt x="65" y="147"/>
                  </a:cubicBezTo>
                  <a:cubicBezTo>
                    <a:pt x="67" y="147"/>
                    <a:pt x="70" y="148"/>
                    <a:pt x="72" y="148"/>
                  </a:cubicBezTo>
                  <a:cubicBezTo>
                    <a:pt x="75" y="156"/>
                    <a:pt x="83" y="161"/>
                    <a:pt x="92" y="159"/>
                  </a:cubicBezTo>
                  <a:cubicBezTo>
                    <a:pt x="103" y="157"/>
                    <a:pt x="103" y="157"/>
                    <a:pt x="103" y="157"/>
                  </a:cubicBezTo>
                  <a:cubicBezTo>
                    <a:pt x="111" y="155"/>
                    <a:pt x="117" y="147"/>
                    <a:pt x="116" y="138"/>
                  </a:cubicBezTo>
                  <a:cubicBezTo>
                    <a:pt x="118" y="137"/>
                    <a:pt x="120" y="136"/>
                    <a:pt x="122" y="134"/>
                  </a:cubicBezTo>
                  <a:cubicBezTo>
                    <a:pt x="126" y="136"/>
                    <a:pt x="130" y="136"/>
                    <a:pt x="133" y="136"/>
                  </a:cubicBezTo>
                  <a:cubicBezTo>
                    <a:pt x="138" y="135"/>
                    <a:pt x="142" y="132"/>
                    <a:pt x="144" y="128"/>
                  </a:cubicBezTo>
                  <a:cubicBezTo>
                    <a:pt x="150" y="119"/>
                    <a:pt x="150" y="119"/>
                    <a:pt x="150" y="119"/>
                  </a:cubicBezTo>
                  <a:cubicBezTo>
                    <a:pt x="153" y="115"/>
                    <a:pt x="153" y="110"/>
                    <a:pt x="152" y="106"/>
                  </a:cubicBezTo>
                  <a:cubicBezTo>
                    <a:pt x="152" y="102"/>
                    <a:pt x="149" y="99"/>
                    <a:pt x="146" y="96"/>
                  </a:cubicBezTo>
                  <a:cubicBezTo>
                    <a:pt x="147" y="94"/>
                    <a:pt x="147" y="91"/>
                    <a:pt x="148" y="89"/>
                  </a:cubicBezTo>
                  <a:cubicBezTo>
                    <a:pt x="156" y="86"/>
                    <a:pt x="161" y="78"/>
                    <a:pt x="159" y="69"/>
                  </a:cubicBezTo>
                  <a:cubicBezTo>
                    <a:pt x="157" y="58"/>
                    <a:pt x="157" y="58"/>
                    <a:pt x="157" y="58"/>
                  </a:cubicBezTo>
                  <a:cubicBezTo>
                    <a:pt x="155" y="50"/>
                    <a:pt x="147" y="44"/>
                    <a:pt x="138" y="45"/>
                  </a:cubicBezTo>
                  <a:cubicBezTo>
                    <a:pt x="137" y="43"/>
                    <a:pt x="135" y="41"/>
                    <a:pt x="134" y="39"/>
                  </a:cubicBezTo>
                  <a:cubicBezTo>
                    <a:pt x="136" y="36"/>
                    <a:pt x="136" y="32"/>
                    <a:pt x="135" y="28"/>
                  </a:cubicBezTo>
                  <a:cubicBezTo>
                    <a:pt x="134" y="23"/>
                    <a:pt x="132" y="19"/>
                    <a:pt x="128" y="17"/>
                  </a:cubicBezTo>
                  <a:cubicBezTo>
                    <a:pt x="118" y="11"/>
                    <a:pt x="118" y="11"/>
                    <a:pt x="118" y="11"/>
                  </a:cubicBezTo>
                  <a:cubicBezTo>
                    <a:pt x="115" y="8"/>
                    <a:pt x="110" y="8"/>
                    <a:pt x="106" y="9"/>
                  </a:cubicBezTo>
                  <a:cubicBezTo>
                    <a:pt x="102" y="9"/>
                    <a:pt x="98" y="12"/>
                    <a:pt x="96" y="15"/>
                  </a:cubicBezTo>
                  <a:cubicBezTo>
                    <a:pt x="93" y="14"/>
                    <a:pt x="91" y="14"/>
                    <a:pt x="89" y="13"/>
                  </a:cubicBezTo>
                  <a:cubicBezTo>
                    <a:pt x="86" y="5"/>
                    <a:pt x="77" y="0"/>
                    <a:pt x="6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725170">
                <a:defRPr/>
              </a:pPr>
              <a:endParaRPr lang="id-ID" sz="1400" kern="0" dirty="0">
                <a:solidFill>
                  <a:sysClr val="windowText" lastClr="000000"/>
                </a:solidFill>
                <a:latin typeface="Arial"/>
                <a:ea typeface="微软雅黑"/>
                <a:sym typeface="Arial"/>
              </a:endParaRPr>
            </a:p>
          </p:txBody>
        </p:sp>
        <p:sp>
          <p:nvSpPr>
            <p:cNvPr id="15" name="Freeform 22"/>
            <p:cNvSpPr>
              <a:spLocks noEditPoints="1"/>
            </p:cNvSpPr>
            <p:nvPr/>
          </p:nvSpPr>
          <p:spPr bwMode="auto">
            <a:xfrm>
              <a:off x="6661080" y="536756"/>
              <a:ext cx="306388" cy="306388"/>
            </a:xfrm>
            <a:custGeom>
              <a:avLst/>
              <a:gdLst>
                <a:gd name="T0" fmla="*/ 48 w 81"/>
                <a:gd name="T1" fmla="*/ 77 h 81"/>
                <a:gd name="T2" fmla="*/ 4 w 81"/>
                <a:gd name="T3" fmla="*/ 49 h 81"/>
                <a:gd name="T4" fmla="*/ 32 w 81"/>
                <a:gd name="T5" fmla="*/ 5 h 81"/>
                <a:gd name="T6" fmla="*/ 76 w 81"/>
                <a:gd name="T7" fmla="*/ 33 h 81"/>
                <a:gd name="T8" fmla="*/ 48 w 81"/>
                <a:gd name="T9" fmla="*/ 77 h 81"/>
                <a:gd name="T10" fmla="*/ 34 w 81"/>
                <a:gd name="T11" fmla="*/ 10 h 81"/>
                <a:gd name="T12" fmla="*/ 10 w 81"/>
                <a:gd name="T13" fmla="*/ 47 h 81"/>
                <a:gd name="T14" fmla="*/ 47 w 81"/>
                <a:gd name="T15" fmla="*/ 71 h 81"/>
                <a:gd name="T16" fmla="*/ 71 w 81"/>
                <a:gd name="T17" fmla="*/ 34 h 81"/>
                <a:gd name="T18" fmla="*/ 34 w 81"/>
                <a:gd name="T19" fmla="*/ 1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8" y="77"/>
                  </a:moveTo>
                  <a:cubicBezTo>
                    <a:pt x="28" y="81"/>
                    <a:pt x="9" y="68"/>
                    <a:pt x="4" y="49"/>
                  </a:cubicBezTo>
                  <a:cubicBezTo>
                    <a:pt x="0" y="29"/>
                    <a:pt x="13" y="9"/>
                    <a:pt x="32" y="5"/>
                  </a:cubicBezTo>
                  <a:cubicBezTo>
                    <a:pt x="52" y="0"/>
                    <a:pt x="72" y="13"/>
                    <a:pt x="76" y="33"/>
                  </a:cubicBezTo>
                  <a:cubicBezTo>
                    <a:pt x="81" y="53"/>
                    <a:pt x="68" y="72"/>
                    <a:pt x="48" y="77"/>
                  </a:cubicBezTo>
                  <a:close/>
                  <a:moveTo>
                    <a:pt x="34" y="10"/>
                  </a:moveTo>
                  <a:cubicBezTo>
                    <a:pt x="17" y="14"/>
                    <a:pt x="6" y="31"/>
                    <a:pt x="10" y="47"/>
                  </a:cubicBezTo>
                  <a:cubicBezTo>
                    <a:pt x="14" y="64"/>
                    <a:pt x="30" y="75"/>
                    <a:pt x="47" y="71"/>
                  </a:cubicBezTo>
                  <a:cubicBezTo>
                    <a:pt x="64" y="67"/>
                    <a:pt x="74" y="51"/>
                    <a:pt x="71" y="34"/>
                  </a:cubicBezTo>
                  <a:cubicBezTo>
                    <a:pt x="67" y="17"/>
                    <a:pt x="50" y="7"/>
                    <a:pt x="3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725170">
                <a:defRPr/>
              </a:pPr>
              <a:endParaRPr lang="id-ID" sz="1400" kern="0" dirty="0">
                <a:solidFill>
                  <a:sysClr val="windowText" lastClr="000000"/>
                </a:solidFill>
                <a:latin typeface="Arial"/>
                <a:ea typeface="微软雅黑"/>
                <a:sym typeface="Arial"/>
              </a:endParaRPr>
            </a:p>
          </p:txBody>
        </p:sp>
        <p:sp>
          <p:nvSpPr>
            <p:cNvPr id="16" name="Freeform 23"/>
            <p:cNvSpPr>
              <a:spLocks noEditPoints="1"/>
            </p:cNvSpPr>
            <p:nvPr/>
          </p:nvSpPr>
          <p:spPr bwMode="auto">
            <a:xfrm>
              <a:off x="6732517" y="608193"/>
              <a:ext cx="163513" cy="163513"/>
            </a:xfrm>
            <a:custGeom>
              <a:avLst/>
              <a:gdLst>
                <a:gd name="T0" fmla="*/ 26 w 43"/>
                <a:gd name="T1" fmla="*/ 41 h 43"/>
                <a:gd name="T2" fmla="*/ 2 w 43"/>
                <a:gd name="T3" fmla="*/ 26 h 43"/>
                <a:gd name="T4" fmla="*/ 17 w 43"/>
                <a:gd name="T5" fmla="*/ 2 h 43"/>
                <a:gd name="T6" fmla="*/ 41 w 43"/>
                <a:gd name="T7" fmla="*/ 17 h 43"/>
                <a:gd name="T8" fmla="*/ 26 w 43"/>
                <a:gd name="T9" fmla="*/ 41 h 43"/>
                <a:gd name="T10" fmla="*/ 18 w 43"/>
                <a:gd name="T11" fmla="*/ 8 h 43"/>
                <a:gd name="T12" fmla="*/ 8 w 43"/>
                <a:gd name="T13" fmla="*/ 25 h 43"/>
                <a:gd name="T14" fmla="*/ 24 w 43"/>
                <a:gd name="T15" fmla="*/ 35 h 43"/>
                <a:gd name="T16" fmla="*/ 35 w 43"/>
                <a:gd name="T17" fmla="*/ 19 h 43"/>
                <a:gd name="T18" fmla="*/ 18 w 43"/>
                <a:gd name="T19" fmla="*/ 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6" y="41"/>
                  </a:moveTo>
                  <a:cubicBezTo>
                    <a:pt x="15" y="43"/>
                    <a:pt x="4" y="37"/>
                    <a:pt x="2" y="26"/>
                  </a:cubicBezTo>
                  <a:cubicBezTo>
                    <a:pt x="0" y="15"/>
                    <a:pt x="6" y="5"/>
                    <a:pt x="17" y="2"/>
                  </a:cubicBezTo>
                  <a:cubicBezTo>
                    <a:pt x="28" y="0"/>
                    <a:pt x="38" y="7"/>
                    <a:pt x="41" y="17"/>
                  </a:cubicBezTo>
                  <a:cubicBezTo>
                    <a:pt x="43" y="28"/>
                    <a:pt x="36" y="39"/>
                    <a:pt x="26" y="41"/>
                  </a:cubicBezTo>
                  <a:close/>
                  <a:moveTo>
                    <a:pt x="18" y="8"/>
                  </a:moveTo>
                  <a:cubicBezTo>
                    <a:pt x="11" y="10"/>
                    <a:pt x="6" y="17"/>
                    <a:pt x="8" y="25"/>
                  </a:cubicBezTo>
                  <a:cubicBezTo>
                    <a:pt x="9" y="32"/>
                    <a:pt x="17" y="37"/>
                    <a:pt x="24" y="35"/>
                  </a:cubicBezTo>
                  <a:cubicBezTo>
                    <a:pt x="32" y="34"/>
                    <a:pt x="37" y="26"/>
                    <a:pt x="35" y="19"/>
                  </a:cubicBezTo>
                  <a:cubicBezTo>
                    <a:pt x="34" y="11"/>
                    <a:pt x="26" y="6"/>
                    <a:pt x="1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725170">
                <a:defRPr/>
              </a:pPr>
              <a:endParaRPr lang="id-ID" sz="1400" kern="0" dirty="0">
                <a:solidFill>
                  <a:sysClr val="windowText" lastClr="000000"/>
                </a:solidFill>
                <a:latin typeface="Arial"/>
                <a:ea typeface="微软雅黑"/>
                <a:sym typeface="Arial"/>
              </a:endParaRPr>
            </a:p>
          </p:txBody>
        </p:sp>
        <p:sp>
          <p:nvSpPr>
            <p:cNvPr id="17" name="Freeform 24"/>
            <p:cNvSpPr>
              <a:spLocks noEditPoints="1"/>
            </p:cNvSpPr>
            <p:nvPr/>
          </p:nvSpPr>
          <p:spPr bwMode="auto">
            <a:xfrm>
              <a:off x="5621267" y="479606"/>
              <a:ext cx="911225" cy="909638"/>
            </a:xfrm>
            <a:custGeom>
              <a:avLst/>
              <a:gdLst>
                <a:gd name="T0" fmla="*/ 138 w 241"/>
                <a:gd name="T1" fmla="*/ 25 h 240"/>
                <a:gd name="T2" fmla="*/ 168 w 241"/>
                <a:gd name="T3" fmla="*/ 48 h 240"/>
                <a:gd name="T4" fmla="*/ 181 w 241"/>
                <a:gd name="T5" fmla="*/ 38 h 240"/>
                <a:gd name="T6" fmla="*/ 199 w 241"/>
                <a:gd name="T7" fmla="*/ 53 h 240"/>
                <a:gd name="T8" fmla="*/ 192 w 241"/>
                <a:gd name="T9" fmla="*/ 73 h 240"/>
                <a:gd name="T10" fmla="*/ 215 w 241"/>
                <a:gd name="T11" fmla="*/ 103 h 240"/>
                <a:gd name="T12" fmla="*/ 223 w 241"/>
                <a:gd name="T13" fmla="*/ 128 h 240"/>
                <a:gd name="T14" fmla="*/ 204 w 241"/>
                <a:gd name="T15" fmla="*/ 137 h 240"/>
                <a:gd name="T16" fmla="*/ 199 w 241"/>
                <a:gd name="T17" fmla="*/ 174 h 240"/>
                <a:gd name="T18" fmla="*/ 187 w 241"/>
                <a:gd name="T19" fmla="*/ 199 h 240"/>
                <a:gd name="T20" fmla="*/ 175 w 241"/>
                <a:gd name="T21" fmla="*/ 199 h 240"/>
                <a:gd name="T22" fmla="*/ 138 w 241"/>
                <a:gd name="T23" fmla="*/ 204 h 240"/>
                <a:gd name="T24" fmla="*/ 129 w 241"/>
                <a:gd name="T25" fmla="*/ 223 h 240"/>
                <a:gd name="T26" fmla="*/ 103 w 241"/>
                <a:gd name="T27" fmla="*/ 214 h 240"/>
                <a:gd name="T28" fmla="*/ 73 w 241"/>
                <a:gd name="T29" fmla="*/ 191 h 240"/>
                <a:gd name="T30" fmla="*/ 60 w 241"/>
                <a:gd name="T31" fmla="*/ 201 h 240"/>
                <a:gd name="T32" fmla="*/ 42 w 241"/>
                <a:gd name="T33" fmla="*/ 186 h 240"/>
                <a:gd name="T34" fmla="*/ 49 w 241"/>
                <a:gd name="T35" fmla="*/ 167 h 240"/>
                <a:gd name="T36" fmla="*/ 26 w 241"/>
                <a:gd name="T37" fmla="*/ 137 h 240"/>
                <a:gd name="T38" fmla="*/ 17 w 241"/>
                <a:gd name="T39" fmla="*/ 111 h 240"/>
                <a:gd name="T40" fmla="*/ 36 w 241"/>
                <a:gd name="T41" fmla="*/ 103 h 240"/>
                <a:gd name="T42" fmla="*/ 42 w 241"/>
                <a:gd name="T43" fmla="*/ 65 h 240"/>
                <a:gd name="T44" fmla="*/ 54 w 241"/>
                <a:gd name="T45" fmla="*/ 41 h 240"/>
                <a:gd name="T46" fmla="*/ 66 w 241"/>
                <a:gd name="T47" fmla="*/ 41 h 240"/>
                <a:gd name="T48" fmla="*/ 103 w 241"/>
                <a:gd name="T49" fmla="*/ 36 h 240"/>
                <a:gd name="T50" fmla="*/ 112 w 241"/>
                <a:gd name="T51" fmla="*/ 17 h 240"/>
                <a:gd name="T52" fmla="*/ 129 w 241"/>
                <a:gd name="T53" fmla="*/ 0 h 240"/>
                <a:gd name="T54" fmla="*/ 86 w 241"/>
                <a:gd name="T55" fmla="*/ 23 h 240"/>
                <a:gd name="T56" fmla="*/ 60 w 241"/>
                <a:gd name="T57" fmla="*/ 21 h 240"/>
                <a:gd name="T58" fmla="*/ 29 w 241"/>
                <a:gd name="T59" fmla="*/ 41 h 240"/>
                <a:gd name="T60" fmla="*/ 28 w 241"/>
                <a:gd name="T61" fmla="*/ 75 h 240"/>
                <a:gd name="T62" fmla="*/ 0 w 241"/>
                <a:gd name="T63" fmla="*/ 111 h 240"/>
                <a:gd name="T64" fmla="*/ 23 w 241"/>
                <a:gd name="T65" fmla="*/ 154 h 240"/>
                <a:gd name="T66" fmla="*/ 22 w 241"/>
                <a:gd name="T67" fmla="*/ 180 h 240"/>
                <a:gd name="T68" fmla="*/ 42 w 241"/>
                <a:gd name="T69" fmla="*/ 211 h 240"/>
                <a:gd name="T70" fmla="*/ 76 w 241"/>
                <a:gd name="T71" fmla="*/ 212 h 240"/>
                <a:gd name="T72" fmla="*/ 112 w 241"/>
                <a:gd name="T73" fmla="*/ 240 h 240"/>
                <a:gd name="T74" fmla="*/ 155 w 241"/>
                <a:gd name="T75" fmla="*/ 217 h 240"/>
                <a:gd name="T76" fmla="*/ 181 w 241"/>
                <a:gd name="T77" fmla="*/ 218 h 240"/>
                <a:gd name="T78" fmla="*/ 211 w 241"/>
                <a:gd name="T79" fmla="*/ 199 h 240"/>
                <a:gd name="T80" fmla="*/ 213 w 241"/>
                <a:gd name="T81" fmla="*/ 164 h 240"/>
                <a:gd name="T82" fmla="*/ 241 w 241"/>
                <a:gd name="T83" fmla="*/ 128 h 240"/>
                <a:gd name="T84" fmla="*/ 217 w 241"/>
                <a:gd name="T85" fmla="*/ 86 h 240"/>
                <a:gd name="T86" fmla="*/ 219 w 241"/>
                <a:gd name="T87" fmla="*/ 59 h 240"/>
                <a:gd name="T88" fmla="*/ 199 w 241"/>
                <a:gd name="T89" fmla="*/ 29 h 240"/>
                <a:gd name="T90" fmla="*/ 165 w 241"/>
                <a:gd name="T91" fmla="*/ 27 h 240"/>
                <a:gd name="T92" fmla="*/ 129 w 241"/>
                <a:gd name="T93"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1" h="240">
                  <a:moveTo>
                    <a:pt x="129" y="17"/>
                  </a:moveTo>
                  <a:cubicBezTo>
                    <a:pt x="134" y="17"/>
                    <a:pt x="138" y="21"/>
                    <a:pt x="138" y="25"/>
                  </a:cubicBezTo>
                  <a:cubicBezTo>
                    <a:pt x="138" y="36"/>
                    <a:pt x="138" y="36"/>
                    <a:pt x="138" y="36"/>
                  </a:cubicBezTo>
                  <a:cubicBezTo>
                    <a:pt x="149" y="38"/>
                    <a:pt x="159" y="42"/>
                    <a:pt x="168" y="48"/>
                  </a:cubicBezTo>
                  <a:cubicBezTo>
                    <a:pt x="175" y="41"/>
                    <a:pt x="175" y="41"/>
                    <a:pt x="175" y="41"/>
                  </a:cubicBezTo>
                  <a:cubicBezTo>
                    <a:pt x="177" y="39"/>
                    <a:pt x="179" y="38"/>
                    <a:pt x="181" y="38"/>
                  </a:cubicBezTo>
                  <a:cubicBezTo>
                    <a:pt x="183" y="38"/>
                    <a:pt x="185" y="39"/>
                    <a:pt x="187" y="41"/>
                  </a:cubicBezTo>
                  <a:cubicBezTo>
                    <a:pt x="199" y="53"/>
                    <a:pt x="199" y="53"/>
                    <a:pt x="199" y="53"/>
                  </a:cubicBezTo>
                  <a:cubicBezTo>
                    <a:pt x="203" y="56"/>
                    <a:pt x="203" y="62"/>
                    <a:pt x="199" y="65"/>
                  </a:cubicBezTo>
                  <a:cubicBezTo>
                    <a:pt x="192" y="73"/>
                    <a:pt x="192" y="73"/>
                    <a:pt x="192" y="73"/>
                  </a:cubicBezTo>
                  <a:cubicBezTo>
                    <a:pt x="198" y="82"/>
                    <a:pt x="202" y="92"/>
                    <a:pt x="204" y="103"/>
                  </a:cubicBezTo>
                  <a:cubicBezTo>
                    <a:pt x="215" y="103"/>
                    <a:pt x="215" y="103"/>
                    <a:pt x="215" y="103"/>
                  </a:cubicBezTo>
                  <a:cubicBezTo>
                    <a:pt x="220" y="103"/>
                    <a:pt x="223" y="106"/>
                    <a:pt x="223" y="111"/>
                  </a:cubicBezTo>
                  <a:cubicBezTo>
                    <a:pt x="223" y="128"/>
                    <a:pt x="223" y="128"/>
                    <a:pt x="223" y="128"/>
                  </a:cubicBezTo>
                  <a:cubicBezTo>
                    <a:pt x="223" y="133"/>
                    <a:pt x="220" y="137"/>
                    <a:pt x="215" y="137"/>
                  </a:cubicBezTo>
                  <a:cubicBezTo>
                    <a:pt x="204" y="137"/>
                    <a:pt x="204" y="137"/>
                    <a:pt x="204" y="137"/>
                  </a:cubicBezTo>
                  <a:cubicBezTo>
                    <a:pt x="202" y="148"/>
                    <a:pt x="198" y="158"/>
                    <a:pt x="192" y="167"/>
                  </a:cubicBezTo>
                  <a:cubicBezTo>
                    <a:pt x="199" y="174"/>
                    <a:pt x="199" y="174"/>
                    <a:pt x="199" y="174"/>
                  </a:cubicBezTo>
                  <a:cubicBezTo>
                    <a:pt x="203" y="178"/>
                    <a:pt x="203" y="183"/>
                    <a:pt x="199" y="186"/>
                  </a:cubicBezTo>
                  <a:cubicBezTo>
                    <a:pt x="187" y="199"/>
                    <a:pt x="187" y="199"/>
                    <a:pt x="187" y="199"/>
                  </a:cubicBezTo>
                  <a:cubicBezTo>
                    <a:pt x="185" y="200"/>
                    <a:pt x="183" y="201"/>
                    <a:pt x="181" y="201"/>
                  </a:cubicBezTo>
                  <a:cubicBezTo>
                    <a:pt x="179" y="201"/>
                    <a:pt x="177" y="200"/>
                    <a:pt x="175" y="199"/>
                  </a:cubicBezTo>
                  <a:cubicBezTo>
                    <a:pt x="168" y="191"/>
                    <a:pt x="168" y="191"/>
                    <a:pt x="168" y="191"/>
                  </a:cubicBezTo>
                  <a:cubicBezTo>
                    <a:pt x="159" y="197"/>
                    <a:pt x="149" y="202"/>
                    <a:pt x="138" y="204"/>
                  </a:cubicBezTo>
                  <a:cubicBezTo>
                    <a:pt x="138" y="214"/>
                    <a:pt x="138" y="214"/>
                    <a:pt x="138" y="214"/>
                  </a:cubicBezTo>
                  <a:cubicBezTo>
                    <a:pt x="138" y="219"/>
                    <a:pt x="134" y="223"/>
                    <a:pt x="129" y="223"/>
                  </a:cubicBezTo>
                  <a:cubicBezTo>
                    <a:pt x="112" y="223"/>
                    <a:pt x="112" y="223"/>
                    <a:pt x="112" y="223"/>
                  </a:cubicBezTo>
                  <a:cubicBezTo>
                    <a:pt x="107" y="223"/>
                    <a:pt x="103" y="219"/>
                    <a:pt x="103" y="214"/>
                  </a:cubicBezTo>
                  <a:cubicBezTo>
                    <a:pt x="103" y="204"/>
                    <a:pt x="103" y="204"/>
                    <a:pt x="103" y="204"/>
                  </a:cubicBezTo>
                  <a:cubicBezTo>
                    <a:pt x="92" y="202"/>
                    <a:pt x="82" y="197"/>
                    <a:pt x="73" y="191"/>
                  </a:cubicBezTo>
                  <a:cubicBezTo>
                    <a:pt x="66" y="199"/>
                    <a:pt x="66" y="199"/>
                    <a:pt x="66" y="199"/>
                  </a:cubicBezTo>
                  <a:cubicBezTo>
                    <a:pt x="64" y="200"/>
                    <a:pt x="62" y="201"/>
                    <a:pt x="60" y="201"/>
                  </a:cubicBezTo>
                  <a:cubicBezTo>
                    <a:pt x="58" y="201"/>
                    <a:pt x="55" y="200"/>
                    <a:pt x="54" y="199"/>
                  </a:cubicBezTo>
                  <a:cubicBezTo>
                    <a:pt x="42" y="186"/>
                    <a:pt x="42" y="186"/>
                    <a:pt x="42" y="186"/>
                  </a:cubicBezTo>
                  <a:cubicBezTo>
                    <a:pt x="38" y="183"/>
                    <a:pt x="38" y="178"/>
                    <a:pt x="42" y="174"/>
                  </a:cubicBezTo>
                  <a:cubicBezTo>
                    <a:pt x="49" y="167"/>
                    <a:pt x="49" y="167"/>
                    <a:pt x="49" y="167"/>
                  </a:cubicBezTo>
                  <a:cubicBezTo>
                    <a:pt x="43" y="158"/>
                    <a:pt x="39" y="148"/>
                    <a:pt x="36" y="137"/>
                  </a:cubicBezTo>
                  <a:cubicBezTo>
                    <a:pt x="26" y="137"/>
                    <a:pt x="26" y="137"/>
                    <a:pt x="26" y="137"/>
                  </a:cubicBezTo>
                  <a:cubicBezTo>
                    <a:pt x="21" y="137"/>
                    <a:pt x="17" y="133"/>
                    <a:pt x="17" y="128"/>
                  </a:cubicBezTo>
                  <a:cubicBezTo>
                    <a:pt x="17" y="111"/>
                    <a:pt x="17" y="111"/>
                    <a:pt x="17" y="111"/>
                  </a:cubicBezTo>
                  <a:cubicBezTo>
                    <a:pt x="17" y="106"/>
                    <a:pt x="21" y="103"/>
                    <a:pt x="26" y="103"/>
                  </a:cubicBezTo>
                  <a:cubicBezTo>
                    <a:pt x="36" y="103"/>
                    <a:pt x="36" y="103"/>
                    <a:pt x="36" y="103"/>
                  </a:cubicBezTo>
                  <a:cubicBezTo>
                    <a:pt x="39" y="92"/>
                    <a:pt x="43" y="82"/>
                    <a:pt x="49" y="73"/>
                  </a:cubicBezTo>
                  <a:cubicBezTo>
                    <a:pt x="42" y="65"/>
                    <a:pt x="42" y="65"/>
                    <a:pt x="42" y="65"/>
                  </a:cubicBezTo>
                  <a:cubicBezTo>
                    <a:pt x="38" y="62"/>
                    <a:pt x="38" y="56"/>
                    <a:pt x="42" y="53"/>
                  </a:cubicBezTo>
                  <a:cubicBezTo>
                    <a:pt x="54" y="41"/>
                    <a:pt x="54" y="41"/>
                    <a:pt x="54" y="41"/>
                  </a:cubicBezTo>
                  <a:cubicBezTo>
                    <a:pt x="55" y="39"/>
                    <a:pt x="58" y="38"/>
                    <a:pt x="60" y="38"/>
                  </a:cubicBezTo>
                  <a:cubicBezTo>
                    <a:pt x="62" y="38"/>
                    <a:pt x="64" y="39"/>
                    <a:pt x="66" y="41"/>
                  </a:cubicBezTo>
                  <a:cubicBezTo>
                    <a:pt x="73" y="48"/>
                    <a:pt x="73" y="48"/>
                    <a:pt x="73" y="48"/>
                  </a:cubicBezTo>
                  <a:cubicBezTo>
                    <a:pt x="82" y="42"/>
                    <a:pt x="92" y="38"/>
                    <a:pt x="103" y="36"/>
                  </a:cubicBezTo>
                  <a:cubicBezTo>
                    <a:pt x="103" y="25"/>
                    <a:pt x="103" y="25"/>
                    <a:pt x="103" y="25"/>
                  </a:cubicBezTo>
                  <a:cubicBezTo>
                    <a:pt x="103" y="21"/>
                    <a:pt x="107" y="17"/>
                    <a:pt x="112" y="17"/>
                  </a:cubicBezTo>
                  <a:cubicBezTo>
                    <a:pt x="129" y="17"/>
                    <a:pt x="129" y="17"/>
                    <a:pt x="129" y="17"/>
                  </a:cubicBezTo>
                  <a:moveTo>
                    <a:pt x="129" y="0"/>
                  </a:moveTo>
                  <a:cubicBezTo>
                    <a:pt x="112" y="0"/>
                    <a:pt x="112" y="0"/>
                    <a:pt x="112" y="0"/>
                  </a:cubicBezTo>
                  <a:cubicBezTo>
                    <a:pt x="99" y="0"/>
                    <a:pt x="88" y="10"/>
                    <a:pt x="86" y="23"/>
                  </a:cubicBezTo>
                  <a:cubicBezTo>
                    <a:pt x="83" y="24"/>
                    <a:pt x="79" y="25"/>
                    <a:pt x="76" y="27"/>
                  </a:cubicBezTo>
                  <a:cubicBezTo>
                    <a:pt x="71" y="23"/>
                    <a:pt x="66" y="21"/>
                    <a:pt x="60" y="21"/>
                  </a:cubicBezTo>
                  <a:cubicBezTo>
                    <a:pt x="53" y="21"/>
                    <a:pt x="46" y="24"/>
                    <a:pt x="42" y="29"/>
                  </a:cubicBezTo>
                  <a:cubicBezTo>
                    <a:pt x="29" y="41"/>
                    <a:pt x="29" y="41"/>
                    <a:pt x="29" y="41"/>
                  </a:cubicBezTo>
                  <a:cubicBezTo>
                    <a:pt x="25" y="46"/>
                    <a:pt x="22" y="52"/>
                    <a:pt x="22" y="59"/>
                  </a:cubicBezTo>
                  <a:cubicBezTo>
                    <a:pt x="22" y="65"/>
                    <a:pt x="24" y="71"/>
                    <a:pt x="28" y="75"/>
                  </a:cubicBezTo>
                  <a:cubicBezTo>
                    <a:pt x="26" y="79"/>
                    <a:pt x="25" y="82"/>
                    <a:pt x="23" y="86"/>
                  </a:cubicBezTo>
                  <a:cubicBezTo>
                    <a:pt x="10" y="87"/>
                    <a:pt x="0" y="98"/>
                    <a:pt x="0" y="111"/>
                  </a:cubicBezTo>
                  <a:cubicBezTo>
                    <a:pt x="0" y="128"/>
                    <a:pt x="0" y="128"/>
                    <a:pt x="0" y="128"/>
                  </a:cubicBezTo>
                  <a:cubicBezTo>
                    <a:pt x="0" y="142"/>
                    <a:pt x="10" y="153"/>
                    <a:pt x="23" y="154"/>
                  </a:cubicBezTo>
                  <a:cubicBezTo>
                    <a:pt x="25" y="157"/>
                    <a:pt x="26" y="161"/>
                    <a:pt x="28" y="164"/>
                  </a:cubicBezTo>
                  <a:cubicBezTo>
                    <a:pt x="24" y="169"/>
                    <a:pt x="22" y="174"/>
                    <a:pt x="22" y="180"/>
                  </a:cubicBezTo>
                  <a:cubicBezTo>
                    <a:pt x="22" y="187"/>
                    <a:pt x="25" y="194"/>
                    <a:pt x="29" y="199"/>
                  </a:cubicBezTo>
                  <a:cubicBezTo>
                    <a:pt x="42" y="211"/>
                    <a:pt x="42" y="211"/>
                    <a:pt x="42" y="211"/>
                  </a:cubicBezTo>
                  <a:cubicBezTo>
                    <a:pt x="46" y="216"/>
                    <a:pt x="53" y="218"/>
                    <a:pt x="60" y="218"/>
                  </a:cubicBezTo>
                  <a:cubicBezTo>
                    <a:pt x="66" y="218"/>
                    <a:pt x="71" y="216"/>
                    <a:pt x="76" y="212"/>
                  </a:cubicBezTo>
                  <a:cubicBezTo>
                    <a:pt x="79" y="214"/>
                    <a:pt x="83" y="216"/>
                    <a:pt x="86" y="217"/>
                  </a:cubicBezTo>
                  <a:cubicBezTo>
                    <a:pt x="88" y="230"/>
                    <a:pt x="99" y="240"/>
                    <a:pt x="112" y="240"/>
                  </a:cubicBezTo>
                  <a:cubicBezTo>
                    <a:pt x="129" y="240"/>
                    <a:pt x="129" y="240"/>
                    <a:pt x="129" y="240"/>
                  </a:cubicBezTo>
                  <a:cubicBezTo>
                    <a:pt x="142" y="240"/>
                    <a:pt x="153" y="230"/>
                    <a:pt x="155" y="217"/>
                  </a:cubicBezTo>
                  <a:cubicBezTo>
                    <a:pt x="158" y="216"/>
                    <a:pt x="161" y="214"/>
                    <a:pt x="165" y="212"/>
                  </a:cubicBezTo>
                  <a:cubicBezTo>
                    <a:pt x="169" y="216"/>
                    <a:pt x="175" y="218"/>
                    <a:pt x="181" y="218"/>
                  </a:cubicBezTo>
                  <a:cubicBezTo>
                    <a:pt x="188" y="218"/>
                    <a:pt x="194" y="216"/>
                    <a:pt x="199" y="211"/>
                  </a:cubicBezTo>
                  <a:cubicBezTo>
                    <a:pt x="211" y="199"/>
                    <a:pt x="211" y="199"/>
                    <a:pt x="211" y="199"/>
                  </a:cubicBezTo>
                  <a:cubicBezTo>
                    <a:pt x="216" y="194"/>
                    <a:pt x="219" y="187"/>
                    <a:pt x="219" y="180"/>
                  </a:cubicBezTo>
                  <a:cubicBezTo>
                    <a:pt x="219" y="174"/>
                    <a:pt x="217" y="169"/>
                    <a:pt x="213" y="164"/>
                  </a:cubicBezTo>
                  <a:cubicBezTo>
                    <a:pt x="215" y="161"/>
                    <a:pt x="216" y="157"/>
                    <a:pt x="217" y="154"/>
                  </a:cubicBezTo>
                  <a:cubicBezTo>
                    <a:pt x="230" y="153"/>
                    <a:pt x="241" y="142"/>
                    <a:pt x="241" y="128"/>
                  </a:cubicBezTo>
                  <a:cubicBezTo>
                    <a:pt x="241" y="111"/>
                    <a:pt x="241" y="111"/>
                    <a:pt x="241" y="111"/>
                  </a:cubicBezTo>
                  <a:cubicBezTo>
                    <a:pt x="241" y="98"/>
                    <a:pt x="230" y="87"/>
                    <a:pt x="217" y="86"/>
                  </a:cubicBezTo>
                  <a:cubicBezTo>
                    <a:pt x="216" y="82"/>
                    <a:pt x="215" y="79"/>
                    <a:pt x="213" y="75"/>
                  </a:cubicBezTo>
                  <a:cubicBezTo>
                    <a:pt x="217" y="71"/>
                    <a:pt x="219" y="65"/>
                    <a:pt x="219" y="59"/>
                  </a:cubicBezTo>
                  <a:cubicBezTo>
                    <a:pt x="219" y="52"/>
                    <a:pt x="216" y="46"/>
                    <a:pt x="211" y="41"/>
                  </a:cubicBezTo>
                  <a:cubicBezTo>
                    <a:pt x="199" y="29"/>
                    <a:pt x="199" y="29"/>
                    <a:pt x="199" y="29"/>
                  </a:cubicBezTo>
                  <a:cubicBezTo>
                    <a:pt x="194" y="24"/>
                    <a:pt x="188" y="21"/>
                    <a:pt x="181" y="21"/>
                  </a:cubicBezTo>
                  <a:cubicBezTo>
                    <a:pt x="175" y="21"/>
                    <a:pt x="169" y="23"/>
                    <a:pt x="165" y="27"/>
                  </a:cubicBezTo>
                  <a:cubicBezTo>
                    <a:pt x="161" y="25"/>
                    <a:pt x="158" y="24"/>
                    <a:pt x="155" y="23"/>
                  </a:cubicBezTo>
                  <a:cubicBezTo>
                    <a:pt x="153" y="10"/>
                    <a:pt x="142" y="0"/>
                    <a:pt x="12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725170">
                <a:defRPr/>
              </a:pPr>
              <a:endParaRPr lang="id-ID" sz="1400" kern="0" dirty="0">
                <a:solidFill>
                  <a:sysClr val="windowText" lastClr="000000"/>
                </a:solidFill>
                <a:latin typeface="Arial"/>
                <a:ea typeface="微软雅黑"/>
                <a:sym typeface="Arial"/>
              </a:endParaRPr>
            </a:p>
          </p:txBody>
        </p:sp>
        <p:sp>
          <p:nvSpPr>
            <p:cNvPr id="18" name="Freeform 25"/>
            <p:cNvSpPr>
              <a:spLocks noEditPoints="1"/>
            </p:cNvSpPr>
            <p:nvPr/>
          </p:nvSpPr>
          <p:spPr bwMode="auto">
            <a:xfrm>
              <a:off x="5867330" y="722493"/>
              <a:ext cx="419100" cy="423863"/>
            </a:xfrm>
            <a:custGeom>
              <a:avLst/>
              <a:gdLst>
                <a:gd name="T0" fmla="*/ 55 w 111"/>
                <a:gd name="T1" fmla="*/ 112 h 112"/>
                <a:gd name="T2" fmla="*/ 0 w 111"/>
                <a:gd name="T3" fmla="*/ 56 h 112"/>
                <a:gd name="T4" fmla="*/ 55 w 111"/>
                <a:gd name="T5" fmla="*/ 0 h 112"/>
                <a:gd name="T6" fmla="*/ 111 w 111"/>
                <a:gd name="T7" fmla="*/ 56 h 112"/>
                <a:gd name="T8" fmla="*/ 55 w 111"/>
                <a:gd name="T9" fmla="*/ 112 h 112"/>
                <a:gd name="T10" fmla="*/ 55 w 111"/>
                <a:gd name="T11" fmla="*/ 9 h 112"/>
                <a:gd name="T12" fmla="*/ 8 w 111"/>
                <a:gd name="T13" fmla="*/ 56 h 112"/>
                <a:gd name="T14" fmla="*/ 55 w 111"/>
                <a:gd name="T15" fmla="*/ 103 h 112"/>
                <a:gd name="T16" fmla="*/ 103 w 111"/>
                <a:gd name="T17" fmla="*/ 56 h 112"/>
                <a:gd name="T18" fmla="*/ 55 w 111"/>
                <a:gd name="T19" fmla="*/ 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2">
                  <a:moveTo>
                    <a:pt x="55" y="112"/>
                  </a:moveTo>
                  <a:cubicBezTo>
                    <a:pt x="25" y="112"/>
                    <a:pt x="0" y="86"/>
                    <a:pt x="0" y="56"/>
                  </a:cubicBezTo>
                  <a:cubicBezTo>
                    <a:pt x="0" y="25"/>
                    <a:pt x="25" y="0"/>
                    <a:pt x="55" y="0"/>
                  </a:cubicBezTo>
                  <a:cubicBezTo>
                    <a:pt x="86" y="0"/>
                    <a:pt x="111" y="25"/>
                    <a:pt x="111" y="56"/>
                  </a:cubicBezTo>
                  <a:cubicBezTo>
                    <a:pt x="111" y="86"/>
                    <a:pt x="86" y="112"/>
                    <a:pt x="55" y="112"/>
                  </a:cubicBezTo>
                  <a:close/>
                  <a:moveTo>
                    <a:pt x="55" y="9"/>
                  </a:moveTo>
                  <a:cubicBezTo>
                    <a:pt x="29" y="9"/>
                    <a:pt x="8" y="30"/>
                    <a:pt x="8" y="56"/>
                  </a:cubicBezTo>
                  <a:cubicBezTo>
                    <a:pt x="8" y="82"/>
                    <a:pt x="29" y="103"/>
                    <a:pt x="55" y="103"/>
                  </a:cubicBezTo>
                  <a:cubicBezTo>
                    <a:pt x="81" y="103"/>
                    <a:pt x="103" y="82"/>
                    <a:pt x="103" y="56"/>
                  </a:cubicBezTo>
                  <a:cubicBezTo>
                    <a:pt x="103" y="30"/>
                    <a:pt x="81" y="9"/>
                    <a:pt x="5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725170">
                <a:defRPr/>
              </a:pPr>
              <a:endParaRPr lang="id-ID" sz="1400" kern="0" dirty="0">
                <a:solidFill>
                  <a:sysClr val="windowText" lastClr="000000"/>
                </a:solidFill>
                <a:latin typeface="Arial"/>
                <a:ea typeface="微软雅黑"/>
                <a:sym typeface="Arial"/>
              </a:endParaRPr>
            </a:p>
          </p:txBody>
        </p:sp>
        <p:sp>
          <p:nvSpPr>
            <p:cNvPr id="19" name="Freeform 26"/>
            <p:cNvSpPr>
              <a:spLocks noEditPoints="1"/>
            </p:cNvSpPr>
            <p:nvPr/>
          </p:nvSpPr>
          <p:spPr bwMode="auto">
            <a:xfrm>
              <a:off x="5960992" y="820918"/>
              <a:ext cx="227013" cy="227013"/>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8 h 60"/>
                <a:gd name="T12" fmla="*/ 9 w 60"/>
                <a:gd name="T13" fmla="*/ 30 h 60"/>
                <a:gd name="T14" fmla="*/ 30 w 60"/>
                <a:gd name="T15" fmla="*/ 51 h 60"/>
                <a:gd name="T16" fmla="*/ 52 w 60"/>
                <a:gd name="T17" fmla="*/ 30 h 60"/>
                <a:gd name="T18" fmla="*/ 30 w 60"/>
                <a:gd name="T19"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8"/>
                  </a:moveTo>
                  <a:cubicBezTo>
                    <a:pt x="19" y="8"/>
                    <a:pt x="9" y="18"/>
                    <a:pt x="9" y="30"/>
                  </a:cubicBezTo>
                  <a:cubicBezTo>
                    <a:pt x="9" y="42"/>
                    <a:pt x="19" y="51"/>
                    <a:pt x="30" y="51"/>
                  </a:cubicBezTo>
                  <a:cubicBezTo>
                    <a:pt x="42" y="51"/>
                    <a:pt x="52" y="42"/>
                    <a:pt x="52" y="30"/>
                  </a:cubicBezTo>
                  <a:cubicBezTo>
                    <a:pt x="52" y="18"/>
                    <a:pt x="42" y="8"/>
                    <a:pt x="3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725170">
                <a:defRPr/>
              </a:pPr>
              <a:endParaRPr lang="id-ID" sz="1400" kern="0" dirty="0">
                <a:solidFill>
                  <a:sysClr val="windowText" lastClr="000000"/>
                </a:solidFill>
                <a:latin typeface="Arial"/>
                <a:ea typeface="微软雅黑"/>
                <a:sym typeface="Arial"/>
              </a:endParaRPr>
            </a:p>
          </p:txBody>
        </p:sp>
      </p:grpSp>
      <p:grpSp>
        <p:nvGrpSpPr>
          <p:cNvPr id="20" name="Group 20"/>
          <p:cNvGrpSpPr/>
          <p:nvPr/>
        </p:nvGrpSpPr>
        <p:grpSpPr>
          <a:xfrm rot="2700000">
            <a:off x="6717439" y="4917564"/>
            <a:ext cx="199881" cy="350463"/>
            <a:chOff x="4732338" y="4783138"/>
            <a:chExt cx="703263" cy="1225550"/>
          </a:xfrm>
          <a:solidFill>
            <a:srgbClr val="878787"/>
          </a:solidFill>
        </p:grpSpPr>
        <p:sp>
          <p:nvSpPr>
            <p:cNvPr id="21" name="Freeform 30"/>
            <p:cNvSpPr>
              <a:spLocks noEditPoints="1"/>
            </p:cNvSpPr>
            <p:nvPr/>
          </p:nvSpPr>
          <p:spPr bwMode="auto">
            <a:xfrm>
              <a:off x="4732338" y="4783138"/>
              <a:ext cx="703263" cy="1173163"/>
            </a:xfrm>
            <a:custGeom>
              <a:avLst/>
              <a:gdLst>
                <a:gd name="T0" fmla="*/ 50 w 184"/>
                <a:gd name="T1" fmla="*/ 310 h 310"/>
                <a:gd name="T2" fmla="*/ 32 w 184"/>
                <a:gd name="T3" fmla="*/ 282 h 310"/>
                <a:gd name="T4" fmla="*/ 10 w 184"/>
                <a:gd name="T5" fmla="*/ 199 h 310"/>
                <a:gd name="T6" fmla="*/ 39 w 184"/>
                <a:gd name="T7" fmla="*/ 171 h 310"/>
                <a:gd name="T8" fmla="*/ 30 w 184"/>
                <a:gd name="T9" fmla="*/ 116 h 310"/>
                <a:gd name="T10" fmla="*/ 36 w 184"/>
                <a:gd name="T11" fmla="*/ 73 h 310"/>
                <a:gd name="T12" fmla="*/ 36 w 184"/>
                <a:gd name="T13" fmla="*/ 72 h 310"/>
                <a:gd name="T14" fmla="*/ 92 w 184"/>
                <a:gd name="T15" fmla="*/ 0 h 310"/>
                <a:gd name="T16" fmla="*/ 148 w 184"/>
                <a:gd name="T17" fmla="*/ 72 h 310"/>
                <a:gd name="T18" fmla="*/ 148 w 184"/>
                <a:gd name="T19" fmla="*/ 73 h 310"/>
                <a:gd name="T20" fmla="*/ 155 w 184"/>
                <a:gd name="T21" fmla="*/ 116 h 310"/>
                <a:gd name="T22" fmla="*/ 145 w 184"/>
                <a:gd name="T23" fmla="*/ 171 h 310"/>
                <a:gd name="T24" fmla="*/ 174 w 184"/>
                <a:gd name="T25" fmla="*/ 199 h 310"/>
                <a:gd name="T26" fmla="*/ 153 w 184"/>
                <a:gd name="T27" fmla="*/ 282 h 310"/>
                <a:gd name="T28" fmla="*/ 134 w 184"/>
                <a:gd name="T29" fmla="*/ 310 h 310"/>
                <a:gd name="T30" fmla="*/ 134 w 184"/>
                <a:gd name="T31" fmla="*/ 276 h 310"/>
                <a:gd name="T32" fmla="*/ 118 w 184"/>
                <a:gd name="T33" fmla="*/ 239 h 310"/>
                <a:gd name="T34" fmla="*/ 118 w 184"/>
                <a:gd name="T35" fmla="*/ 240 h 310"/>
                <a:gd name="T36" fmla="*/ 115 w 184"/>
                <a:gd name="T37" fmla="*/ 246 h 310"/>
                <a:gd name="T38" fmla="*/ 108 w 184"/>
                <a:gd name="T39" fmla="*/ 245 h 310"/>
                <a:gd name="T40" fmla="*/ 76 w 184"/>
                <a:gd name="T41" fmla="*/ 245 h 310"/>
                <a:gd name="T42" fmla="*/ 69 w 184"/>
                <a:gd name="T43" fmla="*/ 246 h 310"/>
                <a:gd name="T44" fmla="*/ 66 w 184"/>
                <a:gd name="T45" fmla="*/ 240 h 310"/>
                <a:gd name="T46" fmla="*/ 66 w 184"/>
                <a:gd name="T47" fmla="*/ 239 h 310"/>
                <a:gd name="T48" fmla="*/ 50 w 184"/>
                <a:gd name="T49" fmla="*/ 276 h 310"/>
                <a:gd name="T50" fmla="*/ 50 w 184"/>
                <a:gd name="T51" fmla="*/ 310 h 310"/>
                <a:gd name="T52" fmla="*/ 55 w 184"/>
                <a:gd name="T53" fmla="*/ 79 h 310"/>
                <a:gd name="T54" fmla="*/ 50 w 184"/>
                <a:gd name="T55" fmla="*/ 116 h 310"/>
                <a:gd name="T56" fmla="*/ 61 w 184"/>
                <a:gd name="T57" fmla="*/ 174 h 310"/>
                <a:gd name="T58" fmla="*/ 64 w 184"/>
                <a:gd name="T59" fmla="*/ 184 h 310"/>
                <a:gd name="T60" fmla="*/ 54 w 184"/>
                <a:gd name="T61" fmla="*/ 187 h 310"/>
                <a:gd name="T62" fmla="*/ 29 w 184"/>
                <a:gd name="T63" fmla="*/ 205 h 310"/>
                <a:gd name="T64" fmla="*/ 36 w 184"/>
                <a:gd name="T65" fmla="*/ 247 h 310"/>
                <a:gd name="T66" fmla="*/ 65 w 184"/>
                <a:gd name="T67" fmla="*/ 215 h 310"/>
                <a:gd name="T68" fmla="*/ 74 w 184"/>
                <a:gd name="T69" fmla="*/ 209 h 310"/>
                <a:gd name="T70" fmla="*/ 79 w 184"/>
                <a:gd name="T71" fmla="*/ 219 h 310"/>
                <a:gd name="T72" fmla="*/ 82 w 184"/>
                <a:gd name="T73" fmla="*/ 225 h 310"/>
                <a:gd name="T74" fmla="*/ 103 w 184"/>
                <a:gd name="T75" fmla="*/ 225 h 310"/>
                <a:gd name="T76" fmla="*/ 105 w 184"/>
                <a:gd name="T77" fmla="*/ 219 h 310"/>
                <a:gd name="T78" fmla="*/ 110 w 184"/>
                <a:gd name="T79" fmla="*/ 209 h 310"/>
                <a:gd name="T80" fmla="*/ 120 w 184"/>
                <a:gd name="T81" fmla="*/ 215 h 310"/>
                <a:gd name="T82" fmla="*/ 148 w 184"/>
                <a:gd name="T83" fmla="*/ 247 h 310"/>
                <a:gd name="T84" fmla="*/ 155 w 184"/>
                <a:gd name="T85" fmla="*/ 205 h 310"/>
                <a:gd name="T86" fmla="*/ 130 w 184"/>
                <a:gd name="T87" fmla="*/ 187 h 310"/>
                <a:gd name="T88" fmla="*/ 120 w 184"/>
                <a:gd name="T89" fmla="*/ 184 h 310"/>
                <a:gd name="T90" fmla="*/ 123 w 184"/>
                <a:gd name="T91" fmla="*/ 174 h 310"/>
                <a:gd name="T92" fmla="*/ 135 w 184"/>
                <a:gd name="T93" fmla="*/ 116 h 310"/>
                <a:gd name="T94" fmla="*/ 129 w 184"/>
                <a:gd name="T95" fmla="*/ 79 h 310"/>
                <a:gd name="T96" fmla="*/ 92 w 184"/>
                <a:gd name="T97" fmla="*/ 21 h 310"/>
                <a:gd name="T98" fmla="*/ 55 w 184"/>
                <a:gd name="T99" fmla="*/ 7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4" h="310">
                  <a:moveTo>
                    <a:pt x="50" y="310"/>
                  </a:moveTo>
                  <a:cubicBezTo>
                    <a:pt x="32" y="282"/>
                    <a:pt x="32" y="282"/>
                    <a:pt x="32" y="282"/>
                  </a:cubicBezTo>
                  <a:cubicBezTo>
                    <a:pt x="28" y="276"/>
                    <a:pt x="0" y="230"/>
                    <a:pt x="10" y="199"/>
                  </a:cubicBezTo>
                  <a:cubicBezTo>
                    <a:pt x="14" y="187"/>
                    <a:pt x="24" y="178"/>
                    <a:pt x="39" y="171"/>
                  </a:cubicBezTo>
                  <a:cubicBezTo>
                    <a:pt x="33" y="151"/>
                    <a:pt x="30" y="132"/>
                    <a:pt x="30" y="116"/>
                  </a:cubicBezTo>
                  <a:cubicBezTo>
                    <a:pt x="30" y="102"/>
                    <a:pt x="32" y="87"/>
                    <a:pt x="36" y="73"/>
                  </a:cubicBezTo>
                  <a:cubicBezTo>
                    <a:pt x="36" y="72"/>
                    <a:pt x="36" y="72"/>
                    <a:pt x="36" y="72"/>
                  </a:cubicBezTo>
                  <a:cubicBezTo>
                    <a:pt x="50" y="35"/>
                    <a:pt x="77" y="0"/>
                    <a:pt x="92" y="0"/>
                  </a:cubicBezTo>
                  <a:cubicBezTo>
                    <a:pt x="107" y="0"/>
                    <a:pt x="134" y="35"/>
                    <a:pt x="148" y="72"/>
                  </a:cubicBezTo>
                  <a:cubicBezTo>
                    <a:pt x="148" y="73"/>
                    <a:pt x="148" y="73"/>
                    <a:pt x="148" y="73"/>
                  </a:cubicBezTo>
                  <a:cubicBezTo>
                    <a:pt x="152" y="87"/>
                    <a:pt x="155" y="102"/>
                    <a:pt x="155" y="116"/>
                  </a:cubicBezTo>
                  <a:cubicBezTo>
                    <a:pt x="155" y="132"/>
                    <a:pt x="152" y="151"/>
                    <a:pt x="145" y="171"/>
                  </a:cubicBezTo>
                  <a:cubicBezTo>
                    <a:pt x="160" y="178"/>
                    <a:pt x="170" y="187"/>
                    <a:pt x="174" y="199"/>
                  </a:cubicBezTo>
                  <a:cubicBezTo>
                    <a:pt x="184" y="230"/>
                    <a:pt x="156" y="276"/>
                    <a:pt x="153" y="282"/>
                  </a:cubicBezTo>
                  <a:cubicBezTo>
                    <a:pt x="134" y="310"/>
                    <a:pt x="134" y="310"/>
                    <a:pt x="134" y="310"/>
                  </a:cubicBezTo>
                  <a:cubicBezTo>
                    <a:pt x="134" y="276"/>
                    <a:pt x="134" y="276"/>
                    <a:pt x="134" y="276"/>
                  </a:cubicBezTo>
                  <a:cubicBezTo>
                    <a:pt x="134" y="262"/>
                    <a:pt x="128" y="248"/>
                    <a:pt x="118" y="239"/>
                  </a:cubicBezTo>
                  <a:cubicBezTo>
                    <a:pt x="118" y="239"/>
                    <a:pt x="118" y="239"/>
                    <a:pt x="118" y="240"/>
                  </a:cubicBezTo>
                  <a:cubicBezTo>
                    <a:pt x="115" y="246"/>
                    <a:pt x="115" y="246"/>
                    <a:pt x="115" y="246"/>
                  </a:cubicBezTo>
                  <a:cubicBezTo>
                    <a:pt x="108" y="245"/>
                    <a:pt x="108" y="245"/>
                    <a:pt x="108" y="245"/>
                  </a:cubicBezTo>
                  <a:cubicBezTo>
                    <a:pt x="98" y="245"/>
                    <a:pt x="87" y="245"/>
                    <a:pt x="76" y="245"/>
                  </a:cubicBezTo>
                  <a:cubicBezTo>
                    <a:pt x="69" y="246"/>
                    <a:pt x="69" y="246"/>
                    <a:pt x="69" y="246"/>
                  </a:cubicBezTo>
                  <a:cubicBezTo>
                    <a:pt x="66" y="240"/>
                    <a:pt x="66" y="240"/>
                    <a:pt x="66" y="240"/>
                  </a:cubicBezTo>
                  <a:cubicBezTo>
                    <a:pt x="66" y="239"/>
                    <a:pt x="66" y="239"/>
                    <a:pt x="66" y="239"/>
                  </a:cubicBezTo>
                  <a:cubicBezTo>
                    <a:pt x="56" y="249"/>
                    <a:pt x="50" y="262"/>
                    <a:pt x="50" y="276"/>
                  </a:cubicBezTo>
                  <a:lnTo>
                    <a:pt x="50" y="310"/>
                  </a:lnTo>
                  <a:close/>
                  <a:moveTo>
                    <a:pt x="55" y="79"/>
                  </a:moveTo>
                  <a:cubicBezTo>
                    <a:pt x="52" y="91"/>
                    <a:pt x="50" y="104"/>
                    <a:pt x="50" y="116"/>
                  </a:cubicBezTo>
                  <a:cubicBezTo>
                    <a:pt x="50" y="132"/>
                    <a:pt x="53" y="152"/>
                    <a:pt x="61" y="174"/>
                  </a:cubicBezTo>
                  <a:cubicBezTo>
                    <a:pt x="64" y="184"/>
                    <a:pt x="64" y="184"/>
                    <a:pt x="64" y="184"/>
                  </a:cubicBezTo>
                  <a:cubicBezTo>
                    <a:pt x="54" y="187"/>
                    <a:pt x="54" y="187"/>
                    <a:pt x="54" y="187"/>
                  </a:cubicBezTo>
                  <a:cubicBezTo>
                    <a:pt x="45" y="190"/>
                    <a:pt x="33" y="196"/>
                    <a:pt x="29" y="205"/>
                  </a:cubicBezTo>
                  <a:cubicBezTo>
                    <a:pt x="26" y="216"/>
                    <a:pt x="30" y="233"/>
                    <a:pt x="36" y="247"/>
                  </a:cubicBezTo>
                  <a:cubicBezTo>
                    <a:pt x="42" y="234"/>
                    <a:pt x="52" y="223"/>
                    <a:pt x="65" y="215"/>
                  </a:cubicBezTo>
                  <a:cubicBezTo>
                    <a:pt x="74" y="209"/>
                    <a:pt x="74" y="209"/>
                    <a:pt x="74" y="209"/>
                  </a:cubicBezTo>
                  <a:cubicBezTo>
                    <a:pt x="79" y="219"/>
                    <a:pt x="79" y="219"/>
                    <a:pt x="79" y="219"/>
                  </a:cubicBezTo>
                  <a:cubicBezTo>
                    <a:pt x="80" y="221"/>
                    <a:pt x="81" y="223"/>
                    <a:pt x="82" y="225"/>
                  </a:cubicBezTo>
                  <a:cubicBezTo>
                    <a:pt x="89" y="225"/>
                    <a:pt x="96" y="225"/>
                    <a:pt x="103" y="225"/>
                  </a:cubicBezTo>
                  <a:cubicBezTo>
                    <a:pt x="104" y="223"/>
                    <a:pt x="105" y="221"/>
                    <a:pt x="105" y="219"/>
                  </a:cubicBezTo>
                  <a:cubicBezTo>
                    <a:pt x="110" y="209"/>
                    <a:pt x="110" y="209"/>
                    <a:pt x="110" y="209"/>
                  </a:cubicBezTo>
                  <a:cubicBezTo>
                    <a:pt x="120" y="215"/>
                    <a:pt x="120" y="215"/>
                    <a:pt x="120" y="215"/>
                  </a:cubicBezTo>
                  <a:cubicBezTo>
                    <a:pt x="133" y="223"/>
                    <a:pt x="142" y="234"/>
                    <a:pt x="148" y="247"/>
                  </a:cubicBezTo>
                  <a:cubicBezTo>
                    <a:pt x="154" y="233"/>
                    <a:pt x="159" y="216"/>
                    <a:pt x="155" y="205"/>
                  </a:cubicBezTo>
                  <a:cubicBezTo>
                    <a:pt x="152" y="196"/>
                    <a:pt x="140" y="190"/>
                    <a:pt x="130" y="187"/>
                  </a:cubicBezTo>
                  <a:cubicBezTo>
                    <a:pt x="120" y="184"/>
                    <a:pt x="120" y="184"/>
                    <a:pt x="120" y="184"/>
                  </a:cubicBezTo>
                  <a:cubicBezTo>
                    <a:pt x="123" y="174"/>
                    <a:pt x="123" y="174"/>
                    <a:pt x="123" y="174"/>
                  </a:cubicBezTo>
                  <a:cubicBezTo>
                    <a:pt x="131" y="152"/>
                    <a:pt x="135" y="132"/>
                    <a:pt x="135" y="116"/>
                  </a:cubicBezTo>
                  <a:cubicBezTo>
                    <a:pt x="135" y="104"/>
                    <a:pt x="133" y="91"/>
                    <a:pt x="129" y="79"/>
                  </a:cubicBezTo>
                  <a:cubicBezTo>
                    <a:pt x="117" y="47"/>
                    <a:pt x="99" y="26"/>
                    <a:pt x="92" y="21"/>
                  </a:cubicBezTo>
                  <a:cubicBezTo>
                    <a:pt x="85" y="26"/>
                    <a:pt x="67" y="47"/>
                    <a:pt x="55" y="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725170">
                <a:defRPr/>
              </a:pPr>
              <a:endParaRPr lang="id-ID" sz="1400" kern="0" dirty="0">
                <a:solidFill>
                  <a:sysClr val="windowText" lastClr="000000"/>
                </a:solidFill>
                <a:latin typeface="Arial"/>
                <a:ea typeface="微软雅黑"/>
                <a:sym typeface="Arial"/>
              </a:endParaRPr>
            </a:p>
          </p:txBody>
        </p:sp>
        <p:sp>
          <p:nvSpPr>
            <p:cNvPr id="22" name="Freeform 31"/>
            <p:cNvSpPr>
              <a:spLocks noEditPoints="1"/>
            </p:cNvSpPr>
            <p:nvPr/>
          </p:nvSpPr>
          <p:spPr bwMode="auto">
            <a:xfrm>
              <a:off x="4960938" y="5127626"/>
              <a:ext cx="244475" cy="241300"/>
            </a:xfrm>
            <a:custGeom>
              <a:avLst/>
              <a:gdLst>
                <a:gd name="T0" fmla="*/ 32 w 64"/>
                <a:gd name="T1" fmla="*/ 64 h 64"/>
                <a:gd name="T2" fmla="*/ 0 w 64"/>
                <a:gd name="T3" fmla="*/ 32 h 64"/>
                <a:gd name="T4" fmla="*/ 32 w 64"/>
                <a:gd name="T5" fmla="*/ 0 h 64"/>
                <a:gd name="T6" fmla="*/ 64 w 64"/>
                <a:gd name="T7" fmla="*/ 32 h 64"/>
                <a:gd name="T8" fmla="*/ 32 w 64"/>
                <a:gd name="T9" fmla="*/ 64 h 64"/>
                <a:gd name="T10" fmla="*/ 32 w 64"/>
                <a:gd name="T11" fmla="*/ 12 h 64"/>
                <a:gd name="T12" fmla="*/ 12 w 64"/>
                <a:gd name="T13" fmla="*/ 32 h 64"/>
                <a:gd name="T14" fmla="*/ 32 w 64"/>
                <a:gd name="T15" fmla="*/ 52 h 64"/>
                <a:gd name="T16" fmla="*/ 52 w 64"/>
                <a:gd name="T17" fmla="*/ 32 h 64"/>
                <a:gd name="T18" fmla="*/ 32 w 64"/>
                <a:gd name="T19"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14" y="64"/>
                    <a:pt x="0" y="50"/>
                    <a:pt x="0" y="32"/>
                  </a:cubicBezTo>
                  <a:cubicBezTo>
                    <a:pt x="0" y="14"/>
                    <a:pt x="14" y="0"/>
                    <a:pt x="32" y="0"/>
                  </a:cubicBezTo>
                  <a:cubicBezTo>
                    <a:pt x="50" y="0"/>
                    <a:pt x="64" y="14"/>
                    <a:pt x="64" y="32"/>
                  </a:cubicBezTo>
                  <a:cubicBezTo>
                    <a:pt x="64" y="50"/>
                    <a:pt x="50" y="64"/>
                    <a:pt x="32" y="64"/>
                  </a:cubicBezTo>
                  <a:close/>
                  <a:moveTo>
                    <a:pt x="32" y="12"/>
                  </a:moveTo>
                  <a:cubicBezTo>
                    <a:pt x="21" y="12"/>
                    <a:pt x="12" y="21"/>
                    <a:pt x="12" y="32"/>
                  </a:cubicBezTo>
                  <a:cubicBezTo>
                    <a:pt x="12" y="43"/>
                    <a:pt x="21" y="52"/>
                    <a:pt x="32" y="52"/>
                  </a:cubicBezTo>
                  <a:cubicBezTo>
                    <a:pt x="43" y="52"/>
                    <a:pt x="52" y="43"/>
                    <a:pt x="52" y="32"/>
                  </a:cubicBezTo>
                  <a:cubicBezTo>
                    <a:pt x="52" y="21"/>
                    <a:pt x="43" y="12"/>
                    <a:pt x="3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725170">
                <a:defRPr/>
              </a:pPr>
              <a:endParaRPr lang="id-ID" sz="1400" kern="0" dirty="0">
                <a:solidFill>
                  <a:sysClr val="windowText" lastClr="000000"/>
                </a:solidFill>
                <a:latin typeface="Arial"/>
                <a:ea typeface="微软雅黑"/>
                <a:sym typeface="Arial"/>
              </a:endParaRPr>
            </a:p>
          </p:txBody>
        </p:sp>
        <p:sp>
          <p:nvSpPr>
            <p:cNvPr id="23" name="Freeform 32"/>
            <p:cNvSpPr>
              <a:spLocks noEditPoints="1"/>
            </p:cNvSpPr>
            <p:nvPr/>
          </p:nvSpPr>
          <p:spPr bwMode="auto">
            <a:xfrm>
              <a:off x="4973638" y="5649913"/>
              <a:ext cx="225425" cy="358775"/>
            </a:xfrm>
            <a:custGeom>
              <a:avLst/>
              <a:gdLst>
                <a:gd name="T0" fmla="*/ 29 w 59"/>
                <a:gd name="T1" fmla="*/ 95 h 95"/>
                <a:gd name="T2" fmla="*/ 24 w 59"/>
                <a:gd name="T3" fmla="*/ 85 h 95"/>
                <a:gd name="T4" fmla="*/ 0 w 59"/>
                <a:gd name="T5" fmla="*/ 26 h 95"/>
                <a:gd name="T6" fmla="*/ 29 w 59"/>
                <a:gd name="T7" fmla="*/ 0 h 95"/>
                <a:gd name="T8" fmla="*/ 59 w 59"/>
                <a:gd name="T9" fmla="*/ 26 h 95"/>
                <a:gd name="T10" fmla="*/ 34 w 59"/>
                <a:gd name="T11" fmla="*/ 85 h 95"/>
                <a:gd name="T12" fmla="*/ 29 w 59"/>
                <a:gd name="T13" fmla="*/ 95 h 95"/>
                <a:gd name="T14" fmla="*/ 29 w 59"/>
                <a:gd name="T15" fmla="*/ 12 h 95"/>
                <a:gd name="T16" fmla="*/ 12 w 59"/>
                <a:gd name="T17" fmla="*/ 26 h 95"/>
                <a:gd name="T18" fmla="*/ 29 w 59"/>
                <a:gd name="T19" fmla="*/ 69 h 95"/>
                <a:gd name="T20" fmla="*/ 47 w 59"/>
                <a:gd name="T21" fmla="*/ 26 h 95"/>
                <a:gd name="T22" fmla="*/ 29 w 59"/>
                <a:gd name="T23" fmla="*/ 1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95">
                  <a:moveTo>
                    <a:pt x="29" y="95"/>
                  </a:moveTo>
                  <a:cubicBezTo>
                    <a:pt x="24" y="85"/>
                    <a:pt x="24" y="85"/>
                    <a:pt x="24" y="85"/>
                  </a:cubicBezTo>
                  <a:cubicBezTo>
                    <a:pt x="20" y="77"/>
                    <a:pt x="0" y="38"/>
                    <a:pt x="0" y="26"/>
                  </a:cubicBezTo>
                  <a:cubicBezTo>
                    <a:pt x="0" y="12"/>
                    <a:pt x="13" y="0"/>
                    <a:pt x="29" y="0"/>
                  </a:cubicBezTo>
                  <a:cubicBezTo>
                    <a:pt x="45" y="0"/>
                    <a:pt x="59" y="12"/>
                    <a:pt x="59" y="26"/>
                  </a:cubicBezTo>
                  <a:cubicBezTo>
                    <a:pt x="59" y="38"/>
                    <a:pt x="39" y="77"/>
                    <a:pt x="34" y="85"/>
                  </a:cubicBezTo>
                  <a:lnTo>
                    <a:pt x="29" y="95"/>
                  </a:lnTo>
                  <a:close/>
                  <a:moveTo>
                    <a:pt x="29" y="12"/>
                  </a:moveTo>
                  <a:cubicBezTo>
                    <a:pt x="19" y="12"/>
                    <a:pt x="12" y="18"/>
                    <a:pt x="12" y="26"/>
                  </a:cubicBezTo>
                  <a:cubicBezTo>
                    <a:pt x="12" y="31"/>
                    <a:pt x="20" y="50"/>
                    <a:pt x="29" y="69"/>
                  </a:cubicBezTo>
                  <a:cubicBezTo>
                    <a:pt x="38" y="50"/>
                    <a:pt x="47" y="31"/>
                    <a:pt x="47" y="26"/>
                  </a:cubicBezTo>
                  <a:cubicBezTo>
                    <a:pt x="47" y="18"/>
                    <a:pt x="39" y="12"/>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725170">
                <a:defRPr/>
              </a:pPr>
              <a:endParaRPr lang="id-ID" sz="1400" kern="0" dirty="0">
                <a:solidFill>
                  <a:sysClr val="windowText" lastClr="000000"/>
                </a:solidFill>
                <a:latin typeface="Arial"/>
                <a:ea typeface="微软雅黑"/>
                <a:sym typeface="Arial"/>
              </a:endParaRPr>
            </a:p>
          </p:txBody>
        </p:sp>
      </p:grpSp>
      <p:sp>
        <p:nvSpPr>
          <p:cNvPr id="32" name="TextBox 70"/>
          <p:cNvSpPr txBox="1"/>
          <p:nvPr/>
        </p:nvSpPr>
        <p:spPr>
          <a:xfrm>
            <a:off x="4147892" y="2534793"/>
            <a:ext cx="1572747" cy="681849"/>
          </a:xfrm>
          <a:prstGeom prst="rect">
            <a:avLst/>
          </a:prstGeom>
          <a:noFill/>
        </p:spPr>
        <p:txBody>
          <a:bodyPr wrap="square" lIns="72576" tIns="36288" rIns="72576" bIns="36288" rtlCol="0">
            <a:spAutoFit/>
          </a:bodyPr>
          <a:lstStyle/>
          <a:p>
            <a:pPr algn="ctr" defTabSz="725170">
              <a:lnSpc>
                <a:spcPct val="130000"/>
              </a:lnSpc>
              <a:defRPr/>
            </a:pPr>
            <a:r>
              <a:rPr lang="zh-CN" altLang="en-US" sz="1600" dirty="0">
                <a:latin typeface="Arial"/>
                <a:ea typeface="微软雅黑"/>
                <a:sym typeface="Arial"/>
              </a:rPr>
              <a:t>健康状况改变和角色的转换</a:t>
            </a:r>
            <a:endParaRPr lang="id-ID" sz="1600" kern="0" dirty="0">
              <a:solidFill>
                <a:schemeClr val="tx1">
                  <a:lumMod val="75000"/>
                  <a:lumOff val="25000"/>
                </a:schemeClr>
              </a:solidFill>
              <a:latin typeface="Arial"/>
              <a:ea typeface="微软雅黑"/>
              <a:sym typeface="Arial"/>
            </a:endParaRPr>
          </a:p>
        </p:txBody>
      </p:sp>
      <p:sp>
        <p:nvSpPr>
          <p:cNvPr id="33" name="TextBox 71"/>
          <p:cNvSpPr txBox="1"/>
          <p:nvPr/>
        </p:nvSpPr>
        <p:spPr>
          <a:xfrm>
            <a:off x="3181698" y="4883105"/>
            <a:ext cx="2771358" cy="681849"/>
          </a:xfrm>
          <a:prstGeom prst="rect">
            <a:avLst/>
          </a:prstGeom>
          <a:noFill/>
        </p:spPr>
        <p:txBody>
          <a:bodyPr wrap="square" lIns="72576" tIns="36288" rIns="72576" bIns="36288" rtlCol="0">
            <a:spAutoFit/>
          </a:bodyPr>
          <a:lstStyle>
            <a:defPPr>
              <a:defRPr lang="zh-CN"/>
            </a:defPPr>
            <a:lvl1pPr algn="ctr" defTabSz="725170">
              <a:lnSpc>
                <a:spcPct val="130000"/>
              </a:lnSpc>
              <a:defRPr sz="1600"/>
            </a:lvl1pPr>
          </a:lstStyle>
          <a:p>
            <a:r>
              <a:rPr lang="zh-CN" altLang="en-US" dirty="0">
                <a:latin typeface="Arial"/>
                <a:ea typeface="微软雅黑"/>
                <a:sym typeface="Arial"/>
              </a:rPr>
              <a:t>长期的检查和各种治疗措施，导致经济负担加重有关。</a:t>
            </a:r>
          </a:p>
        </p:txBody>
      </p:sp>
      <p:sp>
        <p:nvSpPr>
          <p:cNvPr id="34" name="TextBox 72"/>
          <p:cNvSpPr txBox="1"/>
          <p:nvPr/>
        </p:nvSpPr>
        <p:spPr>
          <a:xfrm>
            <a:off x="8090559" y="2570270"/>
            <a:ext cx="2697573" cy="361762"/>
          </a:xfrm>
          <a:prstGeom prst="rect">
            <a:avLst/>
          </a:prstGeom>
          <a:noFill/>
        </p:spPr>
        <p:txBody>
          <a:bodyPr wrap="square" lIns="72576" tIns="36288" rIns="72576" bIns="36288" rtlCol="0">
            <a:spAutoFit/>
          </a:bodyPr>
          <a:lstStyle>
            <a:defPPr>
              <a:defRPr lang="zh-CN"/>
            </a:defPPr>
            <a:lvl1pPr algn="ctr" defTabSz="725170">
              <a:lnSpc>
                <a:spcPct val="130000"/>
              </a:lnSpc>
              <a:defRPr sz="1600"/>
            </a:lvl1pPr>
          </a:lstStyle>
          <a:p>
            <a:r>
              <a:rPr lang="zh-CN" altLang="en-US" dirty="0">
                <a:latin typeface="Arial"/>
                <a:ea typeface="微软雅黑"/>
                <a:sym typeface="Arial"/>
              </a:rPr>
              <a:t>环境和日常生活发生改变</a:t>
            </a:r>
            <a:endParaRPr lang="id-ID" dirty="0">
              <a:latin typeface="Arial"/>
              <a:ea typeface="微软雅黑"/>
              <a:sym typeface="Arial"/>
            </a:endParaRPr>
          </a:p>
        </p:txBody>
      </p:sp>
      <p:sp>
        <p:nvSpPr>
          <p:cNvPr id="35" name="TextBox 73"/>
          <p:cNvSpPr txBox="1"/>
          <p:nvPr/>
        </p:nvSpPr>
        <p:spPr>
          <a:xfrm>
            <a:off x="7947237" y="4188905"/>
            <a:ext cx="1893324" cy="361762"/>
          </a:xfrm>
          <a:prstGeom prst="rect">
            <a:avLst/>
          </a:prstGeom>
          <a:noFill/>
        </p:spPr>
        <p:txBody>
          <a:bodyPr wrap="square" lIns="72576" tIns="36288" rIns="72576" bIns="36288" rtlCol="0">
            <a:spAutoFit/>
          </a:bodyPr>
          <a:lstStyle>
            <a:defPPr>
              <a:defRPr lang="zh-CN"/>
            </a:defPPr>
            <a:lvl1pPr algn="ctr" defTabSz="725170">
              <a:lnSpc>
                <a:spcPct val="130000"/>
              </a:lnSpc>
              <a:defRPr sz="1600"/>
            </a:lvl1pPr>
          </a:lstStyle>
          <a:p>
            <a:r>
              <a:rPr lang="zh-CN" altLang="en-US" dirty="0">
                <a:latin typeface="Arial"/>
                <a:ea typeface="微软雅黑"/>
                <a:sym typeface="Arial"/>
              </a:rPr>
              <a:t>终身疾病的困扰</a:t>
            </a:r>
            <a:endParaRPr lang="id-ID" dirty="0">
              <a:latin typeface="Arial"/>
              <a:ea typeface="微软雅黑"/>
              <a:sym typeface="Arial"/>
            </a:endParaRPr>
          </a:p>
        </p:txBody>
      </p:sp>
    </p:spTree>
  </p:cSld>
  <p:clrMapOvr>
    <a:masterClrMapping/>
  </p:clrMapOvr>
  <p:transition spd="slow" advTm="2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par>
                          <p:cTn id="12" fill="hold">
                            <p:stCondLst>
                              <p:cond delay="800"/>
                            </p:stCondLst>
                            <p:childTnLst>
                              <p:par>
                                <p:cTn id="13" presetID="52"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Scale>
                                      <p:cBhvr>
                                        <p:cTn id="15"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4"/>
                                        </p:tgtEl>
                                        <p:attrNameLst>
                                          <p:attrName>ppt_x</p:attrName>
                                          <p:attrName>ppt_y</p:attrName>
                                        </p:attrNameLst>
                                      </p:cBhvr>
                                    </p:animMotion>
                                    <p:animEffect transition="in" filter="fade">
                                      <p:cBhvr>
                                        <p:cTn id="17" dur="1000"/>
                                        <p:tgtEl>
                                          <p:spTgt spid="4"/>
                                        </p:tgtEl>
                                      </p:cBhvr>
                                    </p:animEffect>
                                  </p:childTnLst>
                                </p:cTn>
                              </p:par>
                            </p:childTnLst>
                          </p:cTn>
                        </p:par>
                        <p:par>
                          <p:cTn id="18" fill="hold">
                            <p:stCondLst>
                              <p:cond delay="1800"/>
                            </p:stCondLst>
                            <p:childTnLst>
                              <p:par>
                                <p:cTn id="19" presetID="52" presetClass="entr" presetSubtype="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Scale>
                                      <p:cBhvr>
                                        <p:cTn id="21"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3"/>
                                        </p:tgtEl>
                                        <p:attrNameLst>
                                          <p:attrName>ppt_x</p:attrName>
                                          <p:attrName>ppt_y</p:attrName>
                                        </p:attrNameLst>
                                      </p:cBhvr>
                                    </p:animMotion>
                                    <p:animEffect transition="in" filter="fade">
                                      <p:cBhvr>
                                        <p:cTn id="23" dur="1000"/>
                                        <p:tgtEl>
                                          <p:spTgt spid="3"/>
                                        </p:tgtEl>
                                      </p:cBhvr>
                                    </p:animEffect>
                                  </p:childTnLst>
                                </p:cTn>
                              </p:par>
                            </p:childTnLst>
                          </p:cTn>
                        </p:par>
                        <p:par>
                          <p:cTn id="24" fill="hold">
                            <p:stCondLst>
                              <p:cond delay="2800"/>
                            </p:stCondLst>
                            <p:childTnLst>
                              <p:par>
                                <p:cTn id="25" presetID="21" presetClass="entr" presetSubtype="1"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heel(1)">
                                      <p:cBhvr>
                                        <p:cTn id="27" dur="2000"/>
                                        <p:tgtEl>
                                          <p:spTgt spid="6"/>
                                        </p:tgtEl>
                                      </p:cBhvr>
                                    </p:animEffect>
                                  </p:childTnLst>
                                </p:cTn>
                              </p:par>
                            </p:childTnLst>
                          </p:cTn>
                        </p:par>
                        <p:par>
                          <p:cTn id="28" fill="hold">
                            <p:stCondLst>
                              <p:cond delay="4800"/>
                            </p:stCondLst>
                            <p:childTnLst>
                              <p:par>
                                <p:cTn id="29" presetID="17" presetClass="entr" presetSubtype="1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p:cTn id="31" dur="500" fill="hold"/>
                                        <p:tgtEl>
                                          <p:spTgt spid="5"/>
                                        </p:tgtEl>
                                        <p:attrNameLst>
                                          <p:attrName>ppt_w</p:attrName>
                                        </p:attrNameLst>
                                      </p:cBhvr>
                                      <p:tavLst>
                                        <p:tav tm="0">
                                          <p:val>
                                            <p:fltVal val="0"/>
                                          </p:val>
                                        </p:tav>
                                        <p:tav tm="100000">
                                          <p:val>
                                            <p:strVal val="#ppt_w"/>
                                          </p:val>
                                        </p:tav>
                                      </p:tavLst>
                                    </p:anim>
                                    <p:anim calcmode="lin" valueType="num">
                                      <p:cBhvr>
                                        <p:cTn id="32" dur="500" fill="hold"/>
                                        <p:tgtEl>
                                          <p:spTgt spid="5"/>
                                        </p:tgtEl>
                                        <p:attrNameLst>
                                          <p:attrName>ppt_h</p:attrName>
                                        </p:attrNameLst>
                                      </p:cBhvr>
                                      <p:tavLst>
                                        <p:tav tm="0">
                                          <p:val>
                                            <p:strVal val="#ppt_h"/>
                                          </p:val>
                                        </p:tav>
                                        <p:tav tm="100000">
                                          <p:val>
                                            <p:strVal val="#ppt_h"/>
                                          </p:val>
                                        </p:tav>
                                      </p:tavLst>
                                    </p:anim>
                                  </p:childTnLst>
                                </p:cTn>
                              </p:par>
                            </p:childTnLst>
                          </p:cTn>
                        </p:par>
                        <p:par>
                          <p:cTn id="33" fill="hold">
                            <p:stCondLst>
                              <p:cond delay="5300"/>
                            </p:stCondLst>
                            <p:childTnLst>
                              <p:par>
                                <p:cTn id="34" presetID="22" presetClass="entr" presetSubtype="1" fill="hold" grpId="0" nodeType="afterEffect">
                                  <p:stCondLst>
                                    <p:cond delay="0"/>
                                  </p:stCondLst>
                                  <p:childTnLst>
                                    <p:set>
                                      <p:cBhvr>
                                        <p:cTn id="35" dur="1" fill="hold">
                                          <p:stCondLst>
                                            <p:cond delay="0"/>
                                          </p:stCondLst>
                                        </p:cTn>
                                        <p:tgtEl>
                                          <p:spTgt spid="8">
                                            <p:graphicEl>
                                              <a:dgm id="{9AA9D525-BCD2-478E-ADBF-B69A6D1830A0}"/>
                                            </p:graphicEl>
                                          </p:spTgt>
                                        </p:tgtEl>
                                        <p:attrNameLst>
                                          <p:attrName>style.visibility</p:attrName>
                                        </p:attrNameLst>
                                      </p:cBhvr>
                                      <p:to>
                                        <p:strVal val="visible"/>
                                      </p:to>
                                    </p:set>
                                    <p:animEffect transition="in" filter="wipe(up)">
                                      <p:cBhvr>
                                        <p:cTn id="36" dur="300"/>
                                        <p:tgtEl>
                                          <p:spTgt spid="8">
                                            <p:graphicEl>
                                              <a:dgm id="{9AA9D525-BCD2-478E-ADBF-B69A6D1830A0}"/>
                                            </p:graphicEl>
                                          </p:spTgt>
                                        </p:tgtEl>
                                      </p:cBhvr>
                                    </p:animEffect>
                                  </p:childTnLst>
                                </p:cTn>
                              </p:par>
                            </p:childTnLst>
                          </p:cTn>
                        </p:par>
                        <p:par>
                          <p:cTn id="37" fill="hold">
                            <p:stCondLst>
                              <p:cond delay="5800"/>
                            </p:stCondLst>
                            <p:childTnLst>
                              <p:par>
                                <p:cTn id="38" presetID="22" presetClass="entr" presetSubtype="1" fill="hold" grpId="0" nodeType="afterEffect">
                                  <p:stCondLst>
                                    <p:cond delay="0"/>
                                  </p:stCondLst>
                                  <p:childTnLst>
                                    <p:set>
                                      <p:cBhvr>
                                        <p:cTn id="39" dur="1" fill="hold">
                                          <p:stCondLst>
                                            <p:cond delay="0"/>
                                          </p:stCondLst>
                                        </p:cTn>
                                        <p:tgtEl>
                                          <p:spTgt spid="8">
                                            <p:graphicEl>
                                              <a:dgm id="{D2E597FC-40AF-4999-8C9D-3B6C839A1697}"/>
                                            </p:graphicEl>
                                          </p:spTgt>
                                        </p:tgtEl>
                                        <p:attrNameLst>
                                          <p:attrName>style.visibility</p:attrName>
                                        </p:attrNameLst>
                                      </p:cBhvr>
                                      <p:to>
                                        <p:strVal val="visible"/>
                                      </p:to>
                                    </p:set>
                                    <p:animEffect transition="in" filter="wipe(up)">
                                      <p:cBhvr>
                                        <p:cTn id="40" dur="300"/>
                                        <p:tgtEl>
                                          <p:spTgt spid="8">
                                            <p:graphicEl>
                                              <a:dgm id="{D2E597FC-40AF-4999-8C9D-3B6C839A1697}"/>
                                            </p:graphicEl>
                                          </p:spTgt>
                                        </p:tgtEl>
                                      </p:cBhvr>
                                    </p:animEffect>
                                  </p:childTnLst>
                                </p:cTn>
                              </p:par>
                            </p:childTnLst>
                          </p:cTn>
                        </p:par>
                        <p:par>
                          <p:cTn id="41" fill="hold">
                            <p:stCondLst>
                              <p:cond delay="6300"/>
                            </p:stCondLst>
                            <p:childTnLst>
                              <p:par>
                                <p:cTn id="42" presetID="53" presetClass="entr" presetSubtype="16" fill="hold" nodeType="afterEffect">
                                  <p:stCondLst>
                                    <p:cond delay="0"/>
                                  </p:stCondLst>
                                  <p:childTnLst>
                                    <p:set>
                                      <p:cBhvr>
                                        <p:cTn id="43" dur="1" fill="hold">
                                          <p:stCondLst>
                                            <p:cond delay="0"/>
                                          </p:stCondLst>
                                        </p:cTn>
                                        <p:tgtEl>
                                          <p:spTgt spid="9"/>
                                        </p:tgtEl>
                                        <p:attrNameLst>
                                          <p:attrName>style.visibility</p:attrName>
                                        </p:attrNameLst>
                                      </p:cBhvr>
                                      <p:to>
                                        <p:strVal val="visible"/>
                                      </p:to>
                                    </p:set>
                                    <p:anim calcmode="lin" valueType="num">
                                      <p:cBhvr>
                                        <p:cTn id="44" dur="300" fill="hold"/>
                                        <p:tgtEl>
                                          <p:spTgt spid="9"/>
                                        </p:tgtEl>
                                        <p:attrNameLst>
                                          <p:attrName>ppt_w</p:attrName>
                                        </p:attrNameLst>
                                      </p:cBhvr>
                                      <p:tavLst>
                                        <p:tav tm="0">
                                          <p:val>
                                            <p:fltVal val="0"/>
                                          </p:val>
                                        </p:tav>
                                        <p:tav tm="100000">
                                          <p:val>
                                            <p:strVal val="#ppt_w"/>
                                          </p:val>
                                        </p:tav>
                                      </p:tavLst>
                                    </p:anim>
                                    <p:anim calcmode="lin" valueType="num">
                                      <p:cBhvr>
                                        <p:cTn id="45" dur="300" fill="hold"/>
                                        <p:tgtEl>
                                          <p:spTgt spid="9"/>
                                        </p:tgtEl>
                                        <p:attrNameLst>
                                          <p:attrName>ppt_h</p:attrName>
                                        </p:attrNameLst>
                                      </p:cBhvr>
                                      <p:tavLst>
                                        <p:tav tm="0">
                                          <p:val>
                                            <p:fltVal val="0"/>
                                          </p:val>
                                        </p:tav>
                                        <p:tav tm="100000">
                                          <p:val>
                                            <p:strVal val="#ppt_h"/>
                                          </p:val>
                                        </p:tav>
                                      </p:tavLst>
                                    </p:anim>
                                    <p:animEffect transition="in" filter="fade">
                                      <p:cBhvr>
                                        <p:cTn id="46" dur="300"/>
                                        <p:tgtEl>
                                          <p:spTgt spid="9"/>
                                        </p:tgtEl>
                                      </p:cBhvr>
                                    </p:animEffect>
                                  </p:childTnLst>
                                </p:cTn>
                              </p:par>
                            </p:childTnLst>
                          </p:cTn>
                        </p:par>
                        <p:par>
                          <p:cTn id="47" fill="hold">
                            <p:stCondLst>
                              <p:cond delay="6800"/>
                            </p:stCondLst>
                            <p:childTnLst>
                              <p:par>
                                <p:cTn id="48" presetID="22" presetClass="entr" presetSubtype="1" fill="hold" grpId="0" nodeType="afterEffect">
                                  <p:stCondLst>
                                    <p:cond delay="0"/>
                                  </p:stCondLst>
                                  <p:childTnLst>
                                    <p:set>
                                      <p:cBhvr>
                                        <p:cTn id="49" dur="1" fill="hold">
                                          <p:stCondLst>
                                            <p:cond delay="0"/>
                                          </p:stCondLst>
                                        </p:cTn>
                                        <p:tgtEl>
                                          <p:spTgt spid="8">
                                            <p:graphicEl>
                                              <a:dgm id="{2A5AAD22-35E3-4CE5-923F-3C5896B8943E}"/>
                                            </p:graphicEl>
                                          </p:spTgt>
                                        </p:tgtEl>
                                        <p:attrNameLst>
                                          <p:attrName>style.visibility</p:attrName>
                                        </p:attrNameLst>
                                      </p:cBhvr>
                                      <p:to>
                                        <p:strVal val="visible"/>
                                      </p:to>
                                    </p:set>
                                    <p:animEffect transition="in" filter="wipe(up)">
                                      <p:cBhvr>
                                        <p:cTn id="50" dur="300"/>
                                        <p:tgtEl>
                                          <p:spTgt spid="8">
                                            <p:graphicEl>
                                              <a:dgm id="{2A5AAD22-35E3-4CE5-923F-3C5896B8943E}"/>
                                            </p:graphicEl>
                                          </p:spTgt>
                                        </p:tgtEl>
                                      </p:cBhvr>
                                    </p:animEffect>
                                  </p:childTnLst>
                                </p:cTn>
                              </p:par>
                            </p:childTnLst>
                          </p:cTn>
                        </p:par>
                        <p:par>
                          <p:cTn id="51" fill="hold">
                            <p:stCondLst>
                              <p:cond delay="7300"/>
                            </p:stCondLst>
                            <p:childTnLst>
                              <p:par>
                                <p:cTn id="52" presetID="22" presetClass="entr" presetSubtype="1" fill="hold" grpId="0" nodeType="afterEffect">
                                  <p:stCondLst>
                                    <p:cond delay="0"/>
                                  </p:stCondLst>
                                  <p:childTnLst>
                                    <p:set>
                                      <p:cBhvr>
                                        <p:cTn id="53" dur="1" fill="hold">
                                          <p:stCondLst>
                                            <p:cond delay="0"/>
                                          </p:stCondLst>
                                        </p:cTn>
                                        <p:tgtEl>
                                          <p:spTgt spid="8">
                                            <p:graphicEl>
                                              <a:dgm id="{BD8EF5E2-9955-464E-80AD-53062C24C396}"/>
                                            </p:graphicEl>
                                          </p:spTgt>
                                        </p:tgtEl>
                                        <p:attrNameLst>
                                          <p:attrName>style.visibility</p:attrName>
                                        </p:attrNameLst>
                                      </p:cBhvr>
                                      <p:to>
                                        <p:strVal val="visible"/>
                                      </p:to>
                                    </p:set>
                                    <p:animEffect transition="in" filter="wipe(up)">
                                      <p:cBhvr>
                                        <p:cTn id="54" dur="300"/>
                                        <p:tgtEl>
                                          <p:spTgt spid="8">
                                            <p:graphicEl>
                                              <a:dgm id="{BD8EF5E2-9955-464E-80AD-53062C24C396}"/>
                                            </p:graphicEl>
                                          </p:spTgt>
                                        </p:tgtEl>
                                      </p:cBhvr>
                                    </p:animEffect>
                                  </p:childTnLst>
                                </p:cTn>
                              </p:par>
                            </p:childTnLst>
                          </p:cTn>
                        </p:par>
                        <p:par>
                          <p:cTn id="55" fill="hold">
                            <p:stCondLst>
                              <p:cond delay="7800"/>
                            </p:stCondLst>
                            <p:childTnLst>
                              <p:par>
                                <p:cTn id="56" presetID="53" presetClass="entr" presetSubtype="16" fill="hold" grpId="0" nodeType="afterEffect">
                                  <p:stCondLst>
                                    <p:cond delay="0"/>
                                  </p:stCondLst>
                                  <p:childTnLst>
                                    <p:set>
                                      <p:cBhvr>
                                        <p:cTn id="57" dur="1" fill="hold">
                                          <p:stCondLst>
                                            <p:cond delay="0"/>
                                          </p:stCondLst>
                                        </p:cTn>
                                        <p:tgtEl>
                                          <p:spTgt spid="12"/>
                                        </p:tgtEl>
                                        <p:attrNameLst>
                                          <p:attrName>style.visibility</p:attrName>
                                        </p:attrNameLst>
                                      </p:cBhvr>
                                      <p:to>
                                        <p:strVal val="visible"/>
                                      </p:to>
                                    </p:set>
                                    <p:anim calcmode="lin" valueType="num">
                                      <p:cBhvr>
                                        <p:cTn id="58" dur="300" fill="hold"/>
                                        <p:tgtEl>
                                          <p:spTgt spid="12"/>
                                        </p:tgtEl>
                                        <p:attrNameLst>
                                          <p:attrName>ppt_w</p:attrName>
                                        </p:attrNameLst>
                                      </p:cBhvr>
                                      <p:tavLst>
                                        <p:tav tm="0">
                                          <p:val>
                                            <p:fltVal val="0"/>
                                          </p:val>
                                        </p:tav>
                                        <p:tav tm="100000">
                                          <p:val>
                                            <p:strVal val="#ppt_w"/>
                                          </p:val>
                                        </p:tav>
                                      </p:tavLst>
                                    </p:anim>
                                    <p:anim calcmode="lin" valueType="num">
                                      <p:cBhvr>
                                        <p:cTn id="59" dur="300" fill="hold"/>
                                        <p:tgtEl>
                                          <p:spTgt spid="12"/>
                                        </p:tgtEl>
                                        <p:attrNameLst>
                                          <p:attrName>ppt_h</p:attrName>
                                        </p:attrNameLst>
                                      </p:cBhvr>
                                      <p:tavLst>
                                        <p:tav tm="0">
                                          <p:val>
                                            <p:fltVal val="0"/>
                                          </p:val>
                                        </p:tav>
                                        <p:tav tm="100000">
                                          <p:val>
                                            <p:strVal val="#ppt_h"/>
                                          </p:val>
                                        </p:tav>
                                      </p:tavLst>
                                    </p:anim>
                                    <p:animEffect transition="in" filter="fade">
                                      <p:cBhvr>
                                        <p:cTn id="60" dur="300"/>
                                        <p:tgtEl>
                                          <p:spTgt spid="12"/>
                                        </p:tgtEl>
                                      </p:cBhvr>
                                    </p:animEffect>
                                  </p:childTnLst>
                                </p:cTn>
                              </p:par>
                            </p:childTnLst>
                          </p:cTn>
                        </p:par>
                        <p:par>
                          <p:cTn id="61" fill="hold">
                            <p:stCondLst>
                              <p:cond delay="8300"/>
                            </p:stCondLst>
                            <p:childTnLst>
                              <p:par>
                                <p:cTn id="62" presetID="22" presetClass="entr" presetSubtype="1" fill="hold" grpId="0" nodeType="afterEffect">
                                  <p:stCondLst>
                                    <p:cond delay="0"/>
                                  </p:stCondLst>
                                  <p:childTnLst>
                                    <p:set>
                                      <p:cBhvr>
                                        <p:cTn id="63" dur="1" fill="hold">
                                          <p:stCondLst>
                                            <p:cond delay="0"/>
                                          </p:stCondLst>
                                        </p:cTn>
                                        <p:tgtEl>
                                          <p:spTgt spid="8">
                                            <p:graphicEl>
                                              <a:dgm id="{FC92541E-3533-4C80-ADC9-51E2A26FF153}"/>
                                            </p:graphicEl>
                                          </p:spTgt>
                                        </p:tgtEl>
                                        <p:attrNameLst>
                                          <p:attrName>style.visibility</p:attrName>
                                        </p:attrNameLst>
                                      </p:cBhvr>
                                      <p:to>
                                        <p:strVal val="visible"/>
                                      </p:to>
                                    </p:set>
                                    <p:animEffect transition="in" filter="wipe(up)">
                                      <p:cBhvr>
                                        <p:cTn id="64" dur="300"/>
                                        <p:tgtEl>
                                          <p:spTgt spid="8">
                                            <p:graphicEl>
                                              <a:dgm id="{FC92541E-3533-4C80-ADC9-51E2A26FF153}"/>
                                            </p:graphicEl>
                                          </p:spTgt>
                                        </p:tgtEl>
                                      </p:cBhvr>
                                    </p:animEffect>
                                  </p:childTnLst>
                                </p:cTn>
                              </p:par>
                            </p:childTnLst>
                          </p:cTn>
                        </p:par>
                        <p:par>
                          <p:cTn id="65" fill="hold">
                            <p:stCondLst>
                              <p:cond delay="8800"/>
                            </p:stCondLst>
                            <p:childTnLst>
                              <p:par>
                                <p:cTn id="66" presetID="22" presetClass="entr" presetSubtype="1" fill="hold" grpId="0" nodeType="afterEffect">
                                  <p:stCondLst>
                                    <p:cond delay="0"/>
                                  </p:stCondLst>
                                  <p:childTnLst>
                                    <p:set>
                                      <p:cBhvr>
                                        <p:cTn id="67" dur="1" fill="hold">
                                          <p:stCondLst>
                                            <p:cond delay="0"/>
                                          </p:stCondLst>
                                        </p:cTn>
                                        <p:tgtEl>
                                          <p:spTgt spid="8">
                                            <p:graphicEl>
                                              <a:dgm id="{BFFADFB2-251B-4AB1-9AF7-157A1F562260}"/>
                                            </p:graphicEl>
                                          </p:spTgt>
                                        </p:tgtEl>
                                        <p:attrNameLst>
                                          <p:attrName>style.visibility</p:attrName>
                                        </p:attrNameLst>
                                      </p:cBhvr>
                                      <p:to>
                                        <p:strVal val="visible"/>
                                      </p:to>
                                    </p:set>
                                    <p:animEffect transition="in" filter="wipe(up)">
                                      <p:cBhvr>
                                        <p:cTn id="68" dur="300"/>
                                        <p:tgtEl>
                                          <p:spTgt spid="8">
                                            <p:graphicEl>
                                              <a:dgm id="{BFFADFB2-251B-4AB1-9AF7-157A1F562260}"/>
                                            </p:graphicEl>
                                          </p:spTgt>
                                        </p:tgtEl>
                                      </p:cBhvr>
                                    </p:animEffect>
                                  </p:childTnLst>
                                </p:cTn>
                              </p:par>
                            </p:childTnLst>
                          </p:cTn>
                        </p:par>
                        <p:par>
                          <p:cTn id="69" fill="hold">
                            <p:stCondLst>
                              <p:cond delay="9300"/>
                            </p:stCondLst>
                            <p:childTnLst>
                              <p:par>
                                <p:cTn id="70" presetID="53" presetClass="entr" presetSubtype="16" fill="hold" nodeType="afterEffect">
                                  <p:stCondLst>
                                    <p:cond delay="0"/>
                                  </p:stCondLst>
                                  <p:childTnLst>
                                    <p:set>
                                      <p:cBhvr>
                                        <p:cTn id="71" dur="1" fill="hold">
                                          <p:stCondLst>
                                            <p:cond delay="0"/>
                                          </p:stCondLst>
                                        </p:cTn>
                                        <p:tgtEl>
                                          <p:spTgt spid="13"/>
                                        </p:tgtEl>
                                        <p:attrNameLst>
                                          <p:attrName>style.visibility</p:attrName>
                                        </p:attrNameLst>
                                      </p:cBhvr>
                                      <p:to>
                                        <p:strVal val="visible"/>
                                      </p:to>
                                    </p:set>
                                    <p:anim calcmode="lin" valueType="num">
                                      <p:cBhvr>
                                        <p:cTn id="72" dur="300" fill="hold"/>
                                        <p:tgtEl>
                                          <p:spTgt spid="13"/>
                                        </p:tgtEl>
                                        <p:attrNameLst>
                                          <p:attrName>ppt_w</p:attrName>
                                        </p:attrNameLst>
                                      </p:cBhvr>
                                      <p:tavLst>
                                        <p:tav tm="0">
                                          <p:val>
                                            <p:fltVal val="0"/>
                                          </p:val>
                                        </p:tav>
                                        <p:tav tm="100000">
                                          <p:val>
                                            <p:strVal val="#ppt_w"/>
                                          </p:val>
                                        </p:tav>
                                      </p:tavLst>
                                    </p:anim>
                                    <p:anim calcmode="lin" valueType="num">
                                      <p:cBhvr>
                                        <p:cTn id="73" dur="300" fill="hold"/>
                                        <p:tgtEl>
                                          <p:spTgt spid="13"/>
                                        </p:tgtEl>
                                        <p:attrNameLst>
                                          <p:attrName>ppt_h</p:attrName>
                                        </p:attrNameLst>
                                      </p:cBhvr>
                                      <p:tavLst>
                                        <p:tav tm="0">
                                          <p:val>
                                            <p:fltVal val="0"/>
                                          </p:val>
                                        </p:tav>
                                        <p:tav tm="100000">
                                          <p:val>
                                            <p:strVal val="#ppt_h"/>
                                          </p:val>
                                        </p:tav>
                                      </p:tavLst>
                                    </p:anim>
                                    <p:animEffect transition="in" filter="fade">
                                      <p:cBhvr>
                                        <p:cTn id="74" dur="300"/>
                                        <p:tgtEl>
                                          <p:spTgt spid="13"/>
                                        </p:tgtEl>
                                      </p:cBhvr>
                                    </p:animEffect>
                                  </p:childTnLst>
                                </p:cTn>
                              </p:par>
                            </p:childTnLst>
                          </p:cTn>
                        </p:par>
                        <p:par>
                          <p:cTn id="75" fill="hold">
                            <p:stCondLst>
                              <p:cond delay="9800"/>
                            </p:stCondLst>
                            <p:childTnLst>
                              <p:par>
                                <p:cTn id="76" presetID="22" presetClass="entr" presetSubtype="1" fill="hold" grpId="0" nodeType="afterEffect">
                                  <p:stCondLst>
                                    <p:cond delay="0"/>
                                  </p:stCondLst>
                                  <p:childTnLst>
                                    <p:set>
                                      <p:cBhvr>
                                        <p:cTn id="77" dur="1" fill="hold">
                                          <p:stCondLst>
                                            <p:cond delay="0"/>
                                          </p:stCondLst>
                                        </p:cTn>
                                        <p:tgtEl>
                                          <p:spTgt spid="8">
                                            <p:graphicEl>
                                              <a:dgm id="{F8F5DDCB-FE61-4F60-AB87-673DDFF71661}"/>
                                            </p:graphicEl>
                                          </p:spTgt>
                                        </p:tgtEl>
                                        <p:attrNameLst>
                                          <p:attrName>style.visibility</p:attrName>
                                        </p:attrNameLst>
                                      </p:cBhvr>
                                      <p:to>
                                        <p:strVal val="visible"/>
                                      </p:to>
                                    </p:set>
                                    <p:animEffect transition="in" filter="wipe(up)">
                                      <p:cBhvr>
                                        <p:cTn id="78" dur="300"/>
                                        <p:tgtEl>
                                          <p:spTgt spid="8">
                                            <p:graphicEl>
                                              <a:dgm id="{F8F5DDCB-FE61-4F60-AB87-673DDFF71661}"/>
                                            </p:graphicEl>
                                          </p:spTgt>
                                        </p:tgtEl>
                                      </p:cBhvr>
                                    </p:animEffect>
                                  </p:childTnLst>
                                </p:cTn>
                              </p:par>
                            </p:childTnLst>
                          </p:cTn>
                        </p:par>
                        <p:par>
                          <p:cTn id="79" fill="hold">
                            <p:stCondLst>
                              <p:cond delay="10300"/>
                            </p:stCondLst>
                            <p:childTnLst>
                              <p:par>
                                <p:cTn id="80" presetID="22" presetClass="entr" presetSubtype="1" fill="hold" grpId="0" nodeType="afterEffect">
                                  <p:stCondLst>
                                    <p:cond delay="0"/>
                                  </p:stCondLst>
                                  <p:childTnLst>
                                    <p:set>
                                      <p:cBhvr>
                                        <p:cTn id="81" dur="1" fill="hold">
                                          <p:stCondLst>
                                            <p:cond delay="0"/>
                                          </p:stCondLst>
                                        </p:cTn>
                                        <p:tgtEl>
                                          <p:spTgt spid="8">
                                            <p:graphicEl>
                                              <a:dgm id="{411061B4-4F1F-4000-B78E-0FA0082A7768}"/>
                                            </p:graphicEl>
                                          </p:spTgt>
                                        </p:tgtEl>
                                        <p:attrNameLst>
                                          <p:attrName>style.visibility</p:attrName>
                                        </p:attrNameLst>
                                      </p:cBhvr>
                                      <p:to>
                                        <p:strVal val="visible"/>
                                      </p:to>
                                    </p:set>
                                    <p:animEffect transition="in" filter="wipe(up)">
                                      <p:cBhvr>
                                        <p:cTn id="82" dur="300"/>
                                        <p:tgtEl>
                                          <p:spTgt spid="8">
                                            <p:graphicEl>
                                              <a:dgm id="{411061B4-4F1F-4000-B78E-0FA0082A7768}"/>
                                            </p:graphicEl>
                                          </p:spTgt>
                                        </p:tgtEl>
                                      </p:cBhvr>
                                    </p:animEffect>
                                  </p:childTnLst>
                                </p:cTn>
                              </p:par>
                              <p:par>
                                <p:cTn id="83" presetID="53" presetClass="entr" presetSubtype="16" fill="hold" nodeType="withEffect">
                                  <p:stCondLst>
                                    <p:cond delay="0"/>
                                  </p:stCondLst>
                                  <p:childTnLst>
                                    <p:set>
                                      <p:cBhvr>
                                        <p:cTn id="84" dur="1" fill="hold">
                                          <p:stCondLst>
                                            <p:cond delay="0"/>
                                          </p:stCondLst>
                                        </p:cTn>
                                        <p:tgtEl>
                                          <p:spTgt spid="20"/>
                                        </p:tgtEl>
                                        <p:attrNameLst>
                                          <p:attrName>style.visibility</p:attrName>
                                        </p:attrNameLst>
                                      </p:cBhvr>
                                      <p:to>
                                        <p:strVal val="visible"/>
                                      </p:to>
                                    </p:set>
                                    <p:anim calcmode="lin" valueType="num">
                                      <p:cBhvr>
                                        <p:cTn id="85" dur="300" fill="hold"/>
                                        <p:tgtEl>
                                          <p:spTgt spid="20"/>
                                        </p:tgtEl>
                                        <p:attrNameLst>
                                          <p:attrName>ppt_w</p:attrName>
                                        </p:attrNameLst>
                                      </p:cBhvr>
                                      <p:tavLst>
                                        <p:tav tm="0">
                                          <p:val>
                                            <p:fltVal val="0"/>
                                          </p:val>
                                        </p:tav>
                                        <p:tav tm="100000">
                                          <p:val>
                                            <p:strVal val="#ppt_w"/>
                                          </p:val>
                                        </p:tav>
                                      </p:tavLst>
                                    </p:anim>
                                    <p:anim calcmode="lin" valueType="num">
                                      <p:cBhvr>
                                        <p:cTn id="86" dur="300" fill="hold"/>
                                        <p:tgtEl>
                                          <p:spTgt spid="20"/>
                                        </p:tgtEl>
                                        <p:attrNameLst>
                                          <p:attrName>ppt_h</p:attrName>
                                        </p:attrNameLst>
                                      </p:cBhvr>
                                      <p:tavLst>
                                        <p:tav tm="0">
                                          <p:val>
                                            <p:fltVal val="0"/>
                                          </p:val>
                                        </p:tav>
                                        <p:tav tm="100000">
                                          <p:val>
                                            <p:strVal val="#ppt_h"/>
                                          </p:val>
                                        </p:tav>
                                      </p:tavLst>
                                    </p:anim>
                                    <p:animEffect transition="in" filter="fade">
                                      <p:cBhvr>
                                        <p:cTn id="87" dur="300"/>
                                        <p:tgtEl>
                                          <p:spTgt spid="20"/>
                                        </p:tgtEl>
                                      </p:cBhvr>
                                    </p:animEffect>
                                  </p:childTnLst>
                                </p:cTn>
                              </p:par>
                              <p:par>
                                <p:cTn id="88" presetID="42" presetClass="entr" presetSubtype="0" fill="hold" grpId="0" nodeType="withEffect">
                                  <p:stCondLst>
                                    <p:cond delay="0"/>
                                  </p:stCondLst>
                                  <p:childTnLst>
                                    <p:set>
                                      <p:cBhvr>
                                        <p:cTn id="89" dur="1" fill="hold">
                                          <p:stCondLst>
                                            <p:cond delay="0"/>
                                          </p:stCondLst>
                                        </p:cTn>
                                        <p:tgtEl>
                                          <p:spTgt spid="32"/>
                                        </p:tgtEl>
                                        <p:attrNameLst>
                                          <p:attrName>style.visibility</p:attrName>
                                        </p:attrNameLst>
                                      </p:cBhvr>
                                      <p:to>
                                        <p:strVal val="visible"/>
                                      </p:to>
                                    </p:set>
                                    <p:animEffect transition="in" filter="fade">
                                      <p:cBhvr>
                                        <p:cTn id="90" dur="500"/>
                                        <p:tgtEl>
                                          <p:spTgt spid="32"/>
                                        </p:tgtEl>
                                      </p:cBhvr>
                                    </p:animEffect>
                                    <p:anim calcmode="lin" valueType="num">
                                      <p:cBhvr>
                                        <p:cTn id="91" dur="500" fill="hold"/>
                                        <p:tgtEl>
                                          <p:spTgt spid="32"/>
                                        </p:tgtEl>
                                        <p:attrNameLst>
                                          <p:attrName>ppt_x</p:attrName>
                                        </p:attrNameLst>
                                      </p:cBhvr>
                                      <p:tavLst>
                                        <p:tav tm="0">
                                          <p:val>
                                            <p:strVal val="#ppt_x"/>
                                          </p:val>
                                        </p:tav>
                                        <p:tav tm="100000">
                                          <p:val>
                                            <p:strVal val="#ppt_x"/>
                                          </p:val>
                                        </p:tav>
                                      </p:tavLst>
                                    </p:anim>
                                    <p:anim calcmode="lin" valueType="num">
                                      <p:cBhvr>
                                        <p:cTn id="92" dur="500" fill="hold"/>
                                        <p:tgtEl>
                                          <p:spTgt spid="32"/>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33"/>
                                        </p:tgtEl>
                                        <p:attrNameLst>
                                          <p:attrName>style.visibility</p:attrName>
                                        </p:attrNameLst>
                                      </p:cBhvr>
                                      <p:to>
                                        <p:strVal val="visible"/>
                                      </p:to>
                                    </p:set>
                                    <p:animEffect transition="in" filter="fade">
                                      <p:cBhvr>
                                        <p:cTn id="95" dur="500"/>
                                        <p:tgtEl>
                                          <p:spTgt spid="33"/>
                                        </p:tgtEl>
                                      </p:cBhvr>
                                    </p:animEffect>
                                    <p:anim calcmode="lin" valueType="num">
                                      <p:cBhvr>
                                        <p:cTn id="96" dur="500" fill="hold"/>
                                        <p:tgtEl>
                                          <p:spTgt spid="33"/>
                                        </p:tgtEl>
                                        <p:attrNameLst>
                                          <p:attrName>ppt_x</p:attrName>
                                        </p:attrNameLst>
                                      </p:cBhvr>
                                      <p:tavLst>
                                        <p:tav tm="0">
                                          <p:val>
                                            <p:strVal val="#ppt_x"/>
                                          </p:val>
                                        </p:tav>
                                        <p:tav tm="100000">
                                          <p:val>
                                            <p:strVal val="#ppt_x"/>
                                          </p:val>
                                        </p:tav>
                                      </p:tavLst>
                                    </p:anim>
                                    <p:anim calcmode="lin" valueType="num">
                                      <p:cBhvr>
                                        <p:cTn id="97" dur="500" fill="hold"/>
                                        <p:tgtEl>
                                          <p:spTgt spid="33"/>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0"/>
                                  </p:stCondLst>
                                  <p:childTnLst>
                                    <p:set>
                                      <p:cBhvr>
                                        <p:cTn id="99" dur="1" fill="hold">
                                          <p:stCondLst>
                                            <p:cond delay="0"/>
                                          </p:stCondLst>
                                        </p:cTn>
                                        <p:tgtEl>
                                          <p:spTgt spid="34"/>
                                        </p:tgtEl>
                                        <p:attrNameLst>
                                          <p:attrName>style.visibility</p:attrName>
                                        </p:attrNameLst>
                                      </p:cBhvr>
                                      <p:to>
                                        <p:strVal val="visible"/>
                                      </p:to>
                                    </p:set>
                                    <p:animEffect transition="in" filter="fade">
                                      <p:cBhvr>
                                        <p:cTn id="100" dur="500"/>
                                        <p:tgtEl>
                                          <p:spTgt spid="34"/>
                                        </p:tgtEl>
                                      </p:cBhvr>
                                    </p:animEffect>
                                    <p:anim calcmode="lin" valueType="num">
                                      <p:cBhvr>
                                        <p:cTn id="101" dur="500" fill="hold"/>
                                        <p:tgtEl>
                                          <p:spTgt spid="34"/>
                                        </p:tgtEl>
                                        <p:attrNameLst>
                                          <p:attrName>ppt_x</p:attrName>
                                        </p:attrNameLst>
                                      </p:cBhvr>
                                      <p:tavLst>
                                        <p:tav tm="0">
                                          <p:val>
                                            <p:strVal val="#ppt_x"/>
                                          </p:val>
                                        </p:tav>
                                        <p:tav tm="100000">
                                          <p:val>
                                            <p:strVal val="#ppt_x"/>
                                          </p:val>
                                        </p:tav>
                                      </p:tavLst>
                                    </p:anim>
                                    <p:anim calcmode="lin" valueType="num">
                                      <p:cBhvr>
                                        <p:cTn id="102" dur="500" fill="hold"/>
                                        <p:tgtEl>
                                          <p:spTgt spid="34"/>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35"/>
                                        </p:tgtEl>
                                        <p:attrNameLst>
                                          <p:attrName>style.visibility</p:attrName>
                                        </p:attrNameLst>
                                      </p:cBhvr>
                                      <p:to>
                                        <p:strVal val="visible"/>
                                      </p:to>
                                    </p:set>
                                    <p:animEffect transition="in" filter="fade">
                                      <p:cBhvr>
                                        <p:cTn id="105" dur="500"/>
                                        <p:tgtEl>
                                          <p:spTgt spid="35"/>
                                        </p:tgtEl>
                                      </p:cBhvr>
                                    </p:animEffect>
                                    <p:anim calcmode="lin" valueType="num">
                                      <p:cBhvr>
                                        <p:cTn id="106" dur="500" fill="hold"/>
                                        <p:tgtEl>
                                          <p:spTgt spid="35"/>
                                        </p:tgtEl>
                                        <p:attrNameLst>
                                          <p:attrName>ppt_x</p:attrName>
                                        </p:attrNameLst>
                                      </p:cBhvr>
                                      <p:tavLst>
                                        <p:tav tm="0">
                                          <p:val>
                                            <p:strVal val="#ppt_x"/>
                                          </p:val>
                                        </p:tav>
                                        <p:tav tm="100000">
                                          <p:val>
                                            <p:strVal val="#ppt_x"/>
                                          </p:val>
                                        </p:tav>
                                      </p:tavLst>
                                    </p:anim>
                                    <p:anim calcmode="lin" valueType="num">
                                      <p:cBhvr>
                                        <p:cTn id="107" dur="5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animBg="1"/>
      <p:bldGraphic spid="8" grpId="0">
        <p:bldSub>
          <a:bldDgm bld="one"/>
        </p:bldSub>
      </p:bldGraphic>
      <p:bldP spid="12" grpId="0" animBg="1"/>
      <p:bldP spid="32" grpId="0"/>
      <p:bldP spid="33" grpId="0"/>
      <p:bldP spid="34" grpId="0"/>
      <p:bldP spid="3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67377" y="556550"/>
            <a:ext cx="3057247" cy="584775"/>
          </a:xfrm>
          <a:prstGeom prst="rect">
            <a:avLst/>
          </a:prstGeom>
        </p:spPr>
        <p:txBody>
          <a:bodyPr wrap="none">
            <a:spAutoFit/>
          </a:bodyPr>
          <a:lstStyle/>
          <a:p>
            <a:r>
              <a:rPr lang="zh-CN" altLang="en-US" sz="3200" dirty="0">
                <a:solidFill>
                  <a:srgbClr val="1A9CA7"/>
                </a:solidFill>
                <a:latin typeface="Arial"/>
                <a:ea typeface="微软雅黑"/>
                <a:cs typeface="黑体" panose="02010609060101010101" charset="-122"/>
                <a:sym typeface="Arial"/>
              </a:rPr>
              <a:t>护理问题及措施</a:t>
            </a:r>
          </a:p>
        </p:txBody>
      </p:sp>
      <p:sp>
        <p:nvSpPr>
          <p:cNvPr id="3" name="矩形 2"/>
          <p:cNvSpPr/>
          <p:nvPr/>
        </p:nvSpPr>
        <p:spPr>
          <a:xfrm>
            <a:off x="1702359" y="1474779"/>
            <a:ext cx="1056700" cy="523220"/>
          </a:xfrm>
          <a:prstGeom prst="rect">
            <a:avLst/>
          </a:prstGeom>
          <a:noFill/>
          <a:ln w="9525" algn="ctr">
            <a:noFill/>
            <a:miter lim="800000"/>
          </a:ln>
          <a:effectLst/>
        </p:spPr>
        <p:txBody>
          <a:bodyPr wrap="none">
            <a:spAutoFit/>
          </a:bodyPr>
          <a:lstStyle/>
          <a:p>
            <a:pPr eaLnBrk="0" hangingPunct="0">
              <a:spcBef>
                <a:spcPct val="0"/>
              </a:spcBef>
            </a:pPr>
            <a:r>
              <a:rPr lang="zh-CN" altLang="en-US" sz="2800" spc="600" dirty="0">
                <a:solidFill>
                  <a:schemeClr val="tx1">
                    <a:lumMod val="85000"/>
                    <a:lumOff val="15000"/>
                  </a:schemeClr>
                </a:solidFill>
                <a:latin typeface="Arial"/>
                <a:ea typeface="微软雅黑"/>
                <a:cs typeface="黑体" panose="02010609060101010101" charset="-122"/>
                <a:sym typeface="Arial"/>
              </a:rPr>
              <a:t>焦虑</a:t>
            </a:r>
            <a:endParaRPr lang="zh-CN" altLang="en-US" sz="2000" spc="600" dirty="0">
              <a:solidFill>
                <a:schemeClr val="tx1">
                  <a:lumMod val="85000"/>
                  <a:lumOff val="15000"/>
                </a:schemeClr>
              </a:solidFill>
              <a:latin typeface="Arial"/>
              <a:ea typeface="微软雅黑"/>
              <a:cs typeface="黑体" panose="02010609060101010101" charset="-122"/>
              <a:sym typeface="Arial"/>
            </a:endParaRPr>
          </a:p>
        </p:txBody>
      </p:sp>
      <p:pic>
        <p:nvPicPr>
          <p:cNvPr id="4" name="图片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7021" y="1386521"/>
            <a:ext cx="696792" cy="696792"/>
          </a:xfrm>
          <a:prstGeom prst="rect">
            <a:avLst/>
          </a:prstGeom>
        </p:spPr>
      </p:pic>
      <p:sp>
        <p:nvSpPr>
          <p:cNvPr id="27" name="文本框 26"/>
          <p:cNvSpPr txBox="1"/>
          <p:nvPr/>
        </p:nvSpPr>
        <p:spPr>
          <a:xfrm>
            <a:off x="1080284" y="3385687"/>
            <a:ext cx="967689" cy="954107"/>
          </a:xfrm>
          <a:prstGeom prst="rect">
            <a:avLst/>
          </a:prstGeom>
          <a:noFill/>
        </p:spPr>
        <p:txBody>
          <a:bodyPr wrap="square" rtlCol="0">
            <a:spAutoFit/>
          </a:bodyPr>
          <a:lstStyle/>
          <a:p>
            <a:pPr algn="ctr"/>
            <a:r>
              <a:rPr kumimoji="1" lang="zh-CN" altLang="en-US" sz="2800" dirty="0">
                <a:latin typeface="Arial"/>
                <a:ea typeface="微软雅黑"/>
                <a:sym typeface="Arial"/>
              </a:rPr>
              <a:t>护理因素</a:t>
            </a:r>
          </a:p>
        </p:txBody>
      </p:sp>
      <p:sp>
        <p:nvSpPr>
          <p:cNvPr id="28" name="椭圆 27"/>
          <p:cNvSpPr/>
          <p:nvPr/>
        </p:nvSpPr>
        <p:spPr>
          <a:xfrm>
            <a:off x="936700" y="3235311"/>
            <a:ext cx="1254857" cy="1254857"/>
          </a:xfrm>
          <a:prstGeom prst="ellipse">
            <a:avLst/>
          </a:prstGeom>
          <a:noFill/>
          <a:ln w="31750">
            <a:solidFill>
              <a:srgbClr val="1A9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a:ea typeface="微软雅黑"/>
              <a:sym typeface="Arial"/>
            </a:endParaRPr>
          </a:p>
        </p:txBody>
      </p:sp>
      <p:sp>
        <p:nvSpPr>
          <p:cNvPr id="24" name="折角形 23"/>
          <p:cNvSpPr/>
          <p:nvPr/>
        </p:nvSpPr>
        <p:spPr>
          <a:xfrm>
            <a:off x="3916213" y="3839004"/>
            <a:ext cx="1302327" cy="1302327"/>
          </a:xfrm>
          <a:prstGeom prst="foldedCorner">
            <a:avLst/>
          </a:prstGeom>
          <a:solidFill>
            <a:srgbClr val="15B6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a:ea typeface="微软雅黑"/>
              <a:sym typeface="Arial"/>
            </a:endParaRPr>
          </a:p>
        </p:txBody>
      </p:sp>
      <p:sp>
        <p:nvSpPr>
          <p:cNvPr id="31" name="折角形 30"/>
          <p:cNvSpPr/>
          <p:nvPr/>
        </p:nvSpPr>
        <p:spPr>
          <a:xfrm>
            <a:off x="5922681" y="2022950"/>
            <a:ext cx="1554286" cy="1554286"/>
          </a:xfrm>
          <a:prstGeom prst="foldedCorner">
            <a:avLst/>
          </a:prstGeom>
          <a:solidFill>
            <a:srgbClr val="15B6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a:ea typeface="微软雅黑"/>
              <a:sym typeface="Arial"/>
            </a:endParaRPr>
          </a:p>
        </p:txBody>
      </p:sp>
      <p:sp>
        <p:nvSpPr>
          <p:cNvPr id="36" name="折角形 35"/>
          <p:cNvSpPr/>
          <p:nvPr/>
        </p:nvSpPr>
        <p:spPr>
          <a:xfrm>
            <a:off x="8783409" y="3235311"/>
            <a:ext cx="1773381" cy="1773381"/>
          </a:xfrm>
          <a:prstGeom prst="foldedCorner">
            <a:avLst/>
          </a:prstGeom>
          <a:solidFill>
            <a:srgbClr val="15B6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a:ea typeface="微软雅黑"/>
              <a:sym typeface="Arial"/>
            </a:endParaRPr>
          </a:p>
        </p:txBody>
      </p:sp>
      <p:sp>
        <p:nvSpPr>
          <p:cNvPr id="25" name="矩形 24"/>
          <p:cNvSpPr/>
          <p:nvPr/>
        </p:nvSpPr>
        <p:spPr>
          <a:xfrm>
            <a:off x="3987878" y="4143266"/>
            <a:ext cx="1158996" cy="757130"/>
          </a:xfrm>
          <a:prstGeom prst="rect">
            <a:avLst/>
          </a:prstGeom>
        </p:spPr>
        <p:txBody>
          <a:bodyPr wrap="square">
            <a:spAutoFit/>
          </a:bodyPr>
          <a:lstStyle/>
          <a:p>
            <a:pPr>
              <a:lnSpc>
                <a:spcPct val="120000"/>
              </a:lnSpc>
            </a:pPr>
            <a:r>
              <a:rPr lang="zh-CN" altLang="en-US" dirty="0">
                <a:solidFill>
                  <a:schemeClr val="bg1"/>
                </a:solidFill>
                <a:latin typeface="Arial"/>
                <a:ea typeface="微软雅黑"/>
                <a:sym typeface="Arial"/>
              </a:rPr>
              <a:t>能描述焦虑的症状</a:t>
            </a:r>
          </a:p>
        </p:txBody>
      </p:sp>
      <p:sp>
        <p:nvSpPr>
          <p:cNvPr id="26" name="矩形 25"/>
          <p:cNvSpPr/>
          <p:nvPr/>
        </p:nvSpPr>
        <p:spPr>
          <a:xfrm>
            <a:off x="9025862" y="3577236"/>
            <a:ext cx="1530928" cy="1089529"/>
          </a:xfrm>
          <a:prstGeom prst="rect">
            <a:avLst/>
          </a:prstGeom>
        </p:spPr>
        <p:txBody>
          <a:bodyPr wrap="square">
            <a:spAutoFit/>
          </a:bodyPr>
          <a:lstStyle/>
          <a:p>
            <a:pPr>
              <a:lnSpc>
                <a:spcPct val="120000"/>
              </a:lnSpc>
            </a:pPr>
            <a:r>
              <a:rPr lang="zh-CN" altLang="en-US" dirty="0">
                <a:solidFill>
                  <a:schemeClr val="bg1"/>
                </a:solidFill>
                <a:latin typeface="Arial"/>
                <a:ea typeface="微软雅黑"/>
                <a:sym typeface="Arial"/>
              </a:rPr>
              <a:t>能描述减轻焦虑程度的方法</a:t>
            </a:r>
          </a:p>
        </p:txBody>
      </p:sp>
      <p:sp>
        <p:nvSpPr>
          <p:cNvPr id="29" name="矩形 28"/>
          <p:cNvSpPr/>
          <p:nvPr/>
        </p:nvSpPr>
        <p:spPr>
          <a:xfrm>
            <a:off x="6091004" y="2458166"/>
            <a:ext cx="1288473" cy="757130"/>
          </a:xfrm>
          <a:prstGeom prst="rect">
            <a:avLst/>
          </a:prstGeom>
        </p:spPr>
        <p:txBody>
          <a:bodyPr wrap="square">
            <a:spAutoFit/>
          </a:bodyPr>
          <a:lstStyle/>
          <a:p>
            <a:pPr algn="ctr">
              <a:lnSpc>
                <a:spcPct val="120000"/>
              </a:lnSpc>
            </a:pPr>
            <a:r>
              <a:rPr lang="zh-CN" altLang="en-US" dirty="0">
                <a:solidFill>
                  <a:schemeClr val="bg1"/>
                </a:solidFill>
                <a:latin typeface="Arial"/>
                <a:ea typeface="微软雅黑"/>
                <a:sym typeface="Arial"/>
              </a:rPr>
              <a:t>焦虑感减轻或消失</a:t>
            </a:r>
          </a:p>
        </p:txBody>
      </p:sp>
    </p:spTree>
  </p:cSld>
  <p:clrMapOvr>
    <a:masterClrMapping/>
  </p:clrMapOvr>
  <p:transition spd="slow" advTm="2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par>
                          <p:cTn id="12" fill="hold">
                            <p:stCondLst>
                              <p:cond delay="800"/>
                            </p:stCondLst>
                            <p:childTnLst>
                              <p:par>
                                <p:cTn id="13" presetID="52"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Scale>
                                      <p:cBhvr>
                                        <p:cTn id="15"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4"/>
                                        </p:tgtEl>
                                        <p:attrNameLst>
                                          <p:attrName>ppt_x</p:attrName>
                                          <p:attrName>ppt_y</p:attrName>
                                        </p:attrNameLst>
                                      </p:cBhvr>
                                    </p:animMotion>
                                    <p:animEffect transition="in" filter="fade">
                                      <p:cBhvr>
                                        <p:cTn id="17" dur="1000"/>
                                        <p:tgtEl>
                                          <p:spTgt spid="4"/>
                                        </p:tgtEl>
                                      </p:cBhvr>
                                    </p:animEffect>
                                  </p:childTnLst>
                                </p:cTn>
                              </p:par>
                            </p:childTnLst>
                          </p:cTn>
                        </p:par>
                        <p:par>
                          <p:cTn id="18" fill="hold">
                            <p:stCondLst>
                              <p:cond delay="1800"/>
                            </p:stCondLst>
                            <p:childTnLst>
                              <p:par>
                                <p:cTn id="19" presetID="52" presetClass="entr" presetSubtype="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Scale>
                                      <p:cBhvr>
                                        <p:cTn id="21"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3"/>
                                        </p:tgtEl>
                                        <p:attrNameLst>
                                          <p:attrName>ppt_x</p:attrName>
                                          <p:attrName>ppt_y</p:attrName>
                                        </p:attrNameLst>
                                      </p:cBhvr>
                                    </p:animMotion>
                                    <p:animEffect transition="in" filter="fade">
                                      <p:cBhvr>
                                        <p:cTn id="23" dur="1000"/>
                                        <p:tgtEl>
                                          <p:spTgt spid="3"/>
                                        </p:tgtEl>
                                      </p:cBhvr>
                                    </p:animEffect>
                                  </p:childTnLst>
                                </p:cTn>
                              </p:par>
                            </p:childTnLst>
                          </p:cTn>
                        </p:par>
                        <p:par>
                          <p:cTn id="24" fill="hold">
                            <p:stCondLst>
                              <p:cond delay="2800"/>
                            </p:stCondLst>
                            <p:childTnLst>
                              <p:par>
                                <p:cTn id="25" presetID="21" presetClass="entr" presetSubtype="1" fill="hold" grpId="0"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heel(1)">
                                      <p:cBhvr>
                                        <p:cTn id="27" dur="2000"/>
                                        <p:tgtEl>
                                          <p:spTgt spid="28"/>
                                        </p:tgtEl>
                                      </p:cBhvr>
                                    </p:animEffect>
                                  </p:childTnLst>
                                </p:cTn>
                              </p:par>
                            </p:childTnLst>
                          </p:cTn>
                        </p:par>
                        <p:par>
                          <p:cTn id="28" fill="hold">
                            <p:stCondLst>
                              <p:cond delay="4800"/>
                            </p:stCondLst>
                            <p:childTnLst>
                              <p:par>
                                <p:cTn id="29" presetID="17" presetClass="entr" presetSubtype="10"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p:cTn id="31" dur="500" fill="hold"/>
                                        <p:tgtEl>
                                          <p:spTgt spid="27"/>
                                        </p:tgtEl>
                                        <p:attrNameLst>
                                          <p:attrName>ppt_w</p:attrName>
                                        </p:attrNameLst>
                                      </p:cBhvr>
                                      <p:tavLst>
                                        <p:tav tm="0">
                                          <p:val>
                                            <p:fltVal val="0"/>
                                          </p:val>
                                        </p:tav>
                                        <p:tav tm="100000">
                                          <p:val>
                                            <p:strVal val="#ppt_w"/>
                                          </p:val>
                                        </p:tav>
                                      </p:tavLst>
                                    </p:anim>
                                    <p:anim calcmode="lin" valueType="num">
                                      <p:cBhvr>
                                        <p:cTn id="32" dur="5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p:cTn id="37" dur="1000" fill="hold"/>
                                        <p:tgtEl>
                                          <p:spTgt spid="24"/>
                                        </p:tgtEl>
                                        <p:attrNameLst>
                                          <p:attrName>ppt_w</p:attrName>
                                        </p:attrNameLst>
                                      </p:cBhvr>
                                      <p:tavLst>
                                        <p:tav tm="0">
                                          <p:val>
                                            <p:fltVal val="0"/>
                                          </p:val>
                                        </p:tav>
                                        <p:tav tm="100000">
                                          <p:val>
                                            <p:strVal val="#ppt_w"/>
                                          </p:val>
                                        </p:tav>
                                      </p:tavLst>
                                    </p:anim>
                                    <p:anim calcmode="lin" valueType="num">
                                      <p:cBhvr>
                                        <p:cTn id="38" dur="1000" fill="hold"/>
                                        <p:tgtEl>
                                          <p:spTgt spid="24"/>
                                        </p:tgtEl>
                                        <p:attrNameLst>
                                          <p:attrName>ppt_h</p:attrName>
                                        </p:attrNameLst>
                                      </p:cBhvr>
                                      <p:tavLst>
                                        <p:tav tm="0">
                                          <p:val>
                                            <p:fltVal val="0"/>
                                          </p:val>
                                        </p:tav>
                                        <p:tav tm="100000">
                                          <p:val>
                                            <p:strVal val="#ppt_h"/>
                                          </p:val>
                                        </p:tav>
                                      </p:tavLst>
                                    </p:anim>
                                    <p:anim calcmode="lin" valueType="num">
                                      <p:cBhvr>
                                        <p:cTn id="39" dur="1000" fill="hold"/>
                                        <p:tgtEl>
                                          <p:spTgt spid="24"/>
                                        </p:tgtEl>
                                        <p:attrNameLst>
                                          <p:attrName>style.rotation</p:attrName>
                                        </p:attrNameLst>
                                      </p:cBhvr>
                                      <p:tavLst>
                                        <p:tav tm="0">
                                          <p:val>
                                            <p:fltVal val="90"/>
                                          </p:val>
                                        </p:tav>
                                        <p:tav tm="100000">
                                          <p:val>
                                            <p:fltVal val="0"/>
                                          </p:val>
                                        </p:tav>
                                      </p:tavLst>
                                    </p:anim>
                                    <p:animEffect transition="in" filter="fade">
                                      <p:cBhvr>
                                        <p:cTn id="40" dur="1000"/>
                                        <p:tgtEl>
                                          <p:spTgt spid="24"/>
                                        </p:tgtEl>
                                      </p:cBhvr>
                                    </p:animEffect>
                                  </p:childTnLst>
                                </p:cTn>
                              </p:par>
                            </p:childTnLst>
                          </p:cTn>
                        </p:par>
                        <p:par>
                          <p:cTn id="41" fill="hold">
                            <p:stCondLst>
                              <p:cond delay="1000"/>
                            </p:stCondLst>
                            <p:childTnLst>
                              <p:par>
                                <p:cTn id="42" presetID="32" presetClass="emph" presetSubtype="0" fill="hold" grpId="1" nodeType="afterEffect">
                                  <p:stCondLst>
                                    <p:cond delay="0"/>
                                  </p:stCondLst>
                                  <p:childTnLst>
                                    <p:animRot by="120000">
                                      <p:cBhvr>
                                        <p:cTn id="43" dur="100" fill="hold">
                                          <p:stCondLst>
                                            <p:cond delay="0"/>
                                          </p:stCondLst>
                                        </p:cTn>
                                        <p:tgtEl>
                                          <p:spTgt spid="24"/>
                                        </p:tgtEl>
                                        <p:attrNameLst>
                                          <p:attrName>r</p:attrName>
                                        </p:attrNameLst>
                                      </p:cBhvr>
                                    </p:animRot>
                                    <p:animRot by="-240000">
                                      <p:cBhvr>
                                        <p:cTn id="44" dur="200" fill="hold">
                                          <p:stCondLst>
                                            <p:cond delay="200"/>
                                          </p:stCondLst>
                                        </p:cTn>
                                        <p:tgtEl>
                                          <p:spTgt spid="24"/>
                                        </p:tgtEl>
                                        <p:attrNameLst>
                                          <p:attrName>r</p:attrName>
                                        </p:attrNameLst>
                                      </p:cBhvr>
                                    </p:animRot>
                                    <p:animRot by="240000">
                                      <p:cBhvr>
                                        <p:cTn id="45" dur="200" fill="hold">
                                          <p:stCondLst>
                                            <p:cond delay="400"/>
                                          </p:stCondLst>
                                        </p:cTn>
                                        <p:tgtEl>
                                          <p:spTgt spid="24"/>
                                        </p:tgtEl>
                                        <p:attrNameLst>
                                          <p:attrName>r</p:attrName>
                                        </p:attrNameLst>
                                      </p:cBhvr>
                                    </p:animRot>
                                    <p:animRot by="-240000">
                                      <p:cBhvr>
                                        <p:cTn id="46" dur="200" fill="hold">
                                          <p:stCondLst>
                                            <p:cond delay="600"/>
                                          </p:stCondLst>
                                        </p:cTn>
                                        <p:tgtEl>
                                          <p:spTgt spid="24"/>
                                        </p:tgtEl>
                                        <p:attrNameLst>
                                          <p:attrName>r</p:attrName>
                                        </p:attrNameLst>
                                      </p:cBhvr>
                                    </p:animRot>
                                    <p:animRot by="120000">
                                      <p:cBhvr>
                                        <p:cTn id="47" dur="200" fill="hold">
                                          <p:stCondLst>
                                            <p:cond delay="800"/>
                                          </p:stCondLst>
                                        </p:cTn>
                                        <p:tgtEl>
                                          <p:spTgt spid="24"/>
                                        </p:tgtEl>
                                        <p:attrNameLst>
                                          <p:attrName>r</p:attrName>
                                        </p:attrNameLst>
                                      </p:cBhvr>
                                    </p:animRot>
                                  </p:childTnLst>
                                </p:cTn>
                              </p:par>
                            </p:childTnLst>
                          </p:cTn>
                        </p:par>
                        <p:par>
                          <p:cTn id="48" fill="hold">
                            <p:stCondLst>
                              <p:cond delay="2000"/>
                            </p:stCondLst>
                            <p:childTnLst>
                              <p:par>
                                <p:cTn id="49" presetID="42" presetClass="entr" presetSubtype="0" fill="hold" grpId="0" nodeType="after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1000"/>
                                        <p:tgtEl>
                                          <p:spTgt spid="25"/>
                                        </p:tgtEl>
                                      </p:cBhvr>
                                    </p:animEffect>
                                    <p:anim calcmode="lin" valueType="num">
                                      <p:cBhvr>
                                        <p:cTn id="52" dur="1000" fill="hold"/>
                                        <p:tgtEl>
                                          <p:spTgt spid="25"/>
                                        </p:tgtEl>
                                        <p:attrNameLst>
                                          <p:attrName>ppt_x</p:attrName>
                                        </p:attrNameLst>
                                      </p:cBhvr>
                                      <p:tavLst>
                                        <p:tav tm="0">
                                          <p:val>
                                            <p:strVal val="#ppt_x"/>
                                          </p:val>
                                        </p:tav>
                                        <p:tav tm="100000">
                                          <p:val>
                                            <p:strVal val="#ppt_x"/>
                                          </p:val>
                                        </p:tav>
                                      </p:tavLst>
                                    </p:anim>
                                    <p:anim calcmode="lin" valueType="num">
                                      <p:cBhvr>
                                        <p:cTn id="53" dur="1000" fill="hold"/>
                                        <p:tgtEl>
                                          <p:spTgt spid="25"/>
                                        </p:tgtEl>
                                        <p:attrNameLst>
                                          <p:attrName>ppt_y</p:attrName>
                                        </p:attrNameLst>
                                      </p:cBhvr>
                                      <p:tavLst>
                                        <p:tav tm="0">
                                          <p:val>
                                            <p:strVal val="#ppt_y+.1"/>
                                          </p:val>
                                        </p:tav>
                                        <p:tav tm="100000">
                                          <p:val>
                                            <p:strVal val="#ppt_y"/>
                                          </p:val>
                                        </p:tav>
                                      </p:tavLst>
                                    </p:anim>
                                  </p:childTnLst>
                                </p:cTn>
                              </p:par>
                            </p:childTnLst>
                          </p:cTn>
                        </p:par>
                        <p:par>
                          <p:cTn id="54" fill="hold">
                            <p:stCondLst>
                              <p:cond delay="3000"/>
                            </p:stCondLst>
                            <p:childTnLst>
                              <p:par>
                                <p:cTn id="55" presetID="31"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 calcmode="lin" valueType="num">
                                      <p:cBhvr>
                                        <p:cTn id="57" dur="1000" fill="hold"/>
                                        <p:tgtEl>
                                          <p:spTgt spid="31"/>
                                        </p:tgtEl>
                                        <p:attrNameLst>
                                          <p:attrName>ppt_w</p:attrName>
                                        </p:attrNameLst>
                                      </p:cBhvr>
                                      <p:tavLst>
                                        <p:tav tm="0">
                                          <p:val>
                                            <p:fltVal val="0"/>
                                          </p:val>
                                        </p:tav>
                                        <p:tav tm="100000">
                                          <p:val>
                                            <p:strVal val="#ppt_w"/>
                                          </p:val>
                                        </p:tav>
                                      </p:tavLst>
                                    </p:anim>
                                    <p:anim calcmode="lin" valueType="num">
                                      <p:cBhvr>
                                        <p:cTn id="58" dur="1000" fill="hold"/>
                                        <p:tgtEl>
                                          <p:spTgt spid="31"/>
                                        </p:tgtEl>
                                        <p:attrNameLst>
                                          <p:attrName>ppt_h</p:attrName>
                                        </p:attrNameLst>
                                      </p:cBhvr>
                                      <p:tavLst>
                                        <p:tav tm="0">
                                          <p:val>
                                            <p:fltVal val="0"/>
                                          </p:val>
                                        </p:tav>
                                        <p:tav tm="100000">
                                          <p:val>
                                            <p:strVal val="#ppt_h"/>
                                          </p:val>
                                        </p:tav>
                                      </p:tavLst>
                                    </p:anim>
                                    <p:anim calcmode="lin" valueType="num">
                                      <p:cBhvr>
                                        <p:cTn id="59" dur="1000" fill="hold"/>
                                        <p:tgtEl>
                                          <p:spTgt spid="31"/>
                                        </p:tgtEl>
                                        <p:attrNameLst>
                                          <p:attrName>style.rotation</p:attrName>
                                        </p:attrNameLst>
                                      </p:cBhvr>
                                      <p:tavLst>
                                        <p:tav tm="0">
                                          <p:val>
                                            <p:fltVal val="90"/>
                                          </p:val>
                                        </p:tav>
                                        <p:tav tm="100000">
                                          <p:val>
                                            <p:fltVal val="0"/>
                                          </p:val>
                                        </p:tav>
                                      </p:tavLst>
                                    </p:anim>
                                    <p:animEffect transition="in" filter="fade">
                                      <p:cBhvr>
                                        <p:cTn id="60" dur="1000"/>
                                        <p:tgtEl>
                                          <p:spTgt spid="31"/>
                                        </p:tgtEl>
                                      </p:cBhvr>
                                    </p:animEffect>
                                  </p:childTnLst>
                                </p:cTn>
                              </p:par>
                            </p:childTnLst>
                          </p:cTn>
                        </p:par>
                        <p:par>
                          <p:cTn id="61" fill="hold">
                            <p:stCondLst>
                              <p:cond delay="4000"/>
                            </p:stCondLst>
                            <p:childTnLst>
                              <p:par>
                                <p:cTn id="62" presetID="32" presetClass="emph" presetSubtype="0" fill="hold" grpId="1" nodeType="afterEffect">
                                  <p:stCondLst>
                                    <p:cond delay="0"/>
                                  </p:stCondLst>
                                  <p:childTnLst>
                                    <p:animRot by="120000">
                                      <p:cBhvr>
                                        <p:cTn id="63" dur="100" fill="hold">
                                          <p:stCondLst>
                                            <p:cond delay="0"/>
                                          </p:stCondLst>
                                        </p:cTn>
                                        <p:tgtEl>
                                          <p:spTgt spid="31"/>
                                        </p:tgtEl>
                                        <p:attrNameLst>
                                          <p:attrName>r</p:attrName>
                                        </p:attrNameLst>
                                      </p:cBhvr>
                                    </p:animRot>
                                    <p:animRot by="-240000">
                                      <p:cBhvr>
                                        <p:cTn id="64" dur="200" fill="hold">
                                          <p:stCondLst>
                                            <p:cond delay="200"/>
                                          </p:stCondLst>
                                        </p:cTn>
                                        <p:tgtEl>
                                          <p:spTgt spid="31"/>
                                        </p:tgtEl>
                                        <p:attrNameLst>
                                          <p:attrName>r</p:attrName>
                                        </p:attrNameLst>
                                      </p:cBhvr>
                                    </p:animRot>
                                    <p:animRot by="240000">
                                      <p:cBhvr>
                                        <p:cTn id="65" dur="200" fill="hold">
                                          <p:stCondLst>
                                            <p:cond delay="400"/>
                                          </p:stCondLst>
                                        </p:cTn>
                                        <p:tgtEl>
                                          <p:spTgt spid="31"/>
                                        </p:tgtEl>
                                        <p:attrNameLst>
                                          <p:attrName>r</p:attrName>
                                        </p:attrNameLst>
                                      </p:cBhvr>
                                    </p:animRot>
                                    <p:animRot by="-240000">
                                      <p:cBhvr>
                                        <p:cTn id="66" dur="200" fill="hold">
                                          <p:stCondLst>
                                            <p:cond delay="600"/>
                                          </p:stCondLst>
                                        </p:cTn>
                                        <p:tgtEl>
                                          <p:spTgt spid="31"/>
                                        </p:tgtEl>
                                        <p:attrNameLst>
                                          <p:attrName>r</p:attrName>
                                        </p:attrNameLst>
                                      </p:cBhvr>
                                    </p:animRot>
                                    <p:animRot by="120000">
                                      <p:cBhvr>
                                        <p:cTn id="67" dur="200" fill="hold">
                                          <p:stCondLst>
                                            <p:cond delay="800"/>
                                          </p:stCondLst>
                                        </p:cTn>
                                        <p:tgtEl>
                                          <p:spTgt spid="31"/>
                                        </p:tgtEl>
                                        <p:attrNameLst>
                                          <p:attrName>r</p:attrName>
                                        </p:attrNameLst>
                                      </p:cBhvr>
                                    </p:animRot>
                                  </p:childTnLst>
                                </p:cTn>
                              </p:par>
                            </p:childTnLst>
                          </p:cTn>
                        </p:par>
                        <p:par>
                          <p:cTn id="68" fill="hold">
                            <p:stCondLst>
                              <p:cond delay="5000"/>
                            </p:stCondLst>
                            <p:childTnLst>
                              <p:par>
                                <p:cTn id="69" presetID="42" presetClass="entr" presetSubtype="0" fill="hold" grpId="0" nodeType="after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fade">
                                      <p:cBhvr>
                                        <p:cTn id="71" dur="1000"/>
                                        <p:tgtEl>
                                          <p:spTgt spid="29"/>
                                        </p:tgtEl>
                                      </p:cBhvr>
                                    </p:animEffect>
                                    <p:anim calcmode="lin" valueType="num">
                                      <p:cBhvr>
                                        <p:cTn id="72" dur="1000" fill="hold"/>
                                        <p:tgtEl>
                                          <p:spTgt spid="29"/>
                                        </p:tgtEl>
                                        <p:attrNameLst>
                                          <p:attrName>ppt_x</p:attrName>
                                        </p:attrNameLst>
                                      </p:cBhvr>
                                      <p:tavLst>
                                        <p:tav tm="0">
                                          <p:val>
                                            <p:strVal val="#ppt_x"/>
                                          </p:val>
                                        </p:tav>
                                        <p:tav tm="100000">
                                          <p:val>
                                            <p:strVal val="#ppt_x"/>
                                          </p:val>
                                        </p:tav>
                                      </p:tavLst>
                                    </p:anim>
                                    <p:anim calcmode="lin" valueType="num">
                                      <p:cBhvr>
                                        <p:cTn id="73" dur="1000" fill="hold"/>
                                        <p:tgtEl>
                                          <p:spTgt spid="29"/>
                                        </p:tgtEl>
                                        <p:attrNameLst>
                                          <p:attrName>ppt_y</p:attrName>
                                        </p:attrNameLst>
                                      </p:cBhvr>
                                      <p:tavLst>
                                        <p:tav tm="0">
                                          <p:val>
                                            <p:strVal val="#ppt_y+.1"/>
                                          </p:val>
                                        </p:tav>
                                        <p:tav tm="100000">
                                          <p:val>
                                            <p:strVal val="#ppt_y"/>
                                          </p:val>
                                        </p:tav>
                                      </p:tavLst>
                                    </p:anim>
                                  </p:childTnLst>
                                </p:cTn>
                              </p:par>
                            </p:childTnLst>
                          </p:cTn>
                        </p:par>
                        <p:par>
                          <p:cTn id="74" fill="hold">
                            <p:stCondLst>
                              <p:cond delay="6000"/>
                            </p:stCondLst>
                            <p:childTnLst>
                              <p:par>
                                <p:cTn id="75" presetID="31" presetClass="entr" presetSubtype="0" fill="hold" grpId="0" nodeType="afterEffect">
                                  <p:stCondLst>
                                    <p:cond delay="0"/>
                                  </p:stCondLst>
                                  <p:childTnLst>
                                    <p:set>
                                      <p:cBhvr>
                                        <p:cTn id="76" dur="1" fill="hold">
                                          <p:stCondLst>
                                            <p:cond delay="0"/>
                                          </p:stCondLst>
                                        </p:cTn>
                                        <p:tgtEl>
                                          <p:spTgt spid="36"/>
                                        </p:tgtEl>
                                        <p:attrNameLst>
                                          <p:attrName>style.visibility</p:attrName>
                                        </p:attrNameLst>
                                      </p:cBhvr>
                                      <p:to>
                                        <p:strVal val="visible"/>
                                      </p:to>
                                    </p:set>
                                    <p:anim calcmode="lin" valueType="num">
                                      <p:cBhvr>
                                        <p:cTn id="77" dur="1000" fill="hold"/>
                                        <p:tgtEl>
                                          <p:spTgt spid="36"/>
                                        </p:tgtEl>
                                        <p:attrNameLst>
                                          <p:attrName>ppt_w</p:attrName>
                                        </p:attrNameLst>
                                      </p:cBhvr>
                                      <p:tavLst>
                                        <p:tav tm="0">
                                          <p:val>
                                            <p:fltVal val="0"/>
                                          </p:val>
                                        </p:tav>
                                        <p:tav tm="100000">
                                          <p:val>
                                            <p:strVal val="#ppt_w"/>
                                          </p:val>
                                        </p:tav>
                                      </p:tavLst>
                                    </p:anim>
                                    <p:anim calcmode="lin" valueType="num">
                                      <p:cBhvr>
                                        <p:cTn id="78" dur="1000" fill="hold"/>
                                        <p:tgtEl>
                                          <p:spTgt spid="36"/>
                                        </p:tgtEl>
                                        <p:attrNameLst>
                                          <p:attrName>ppt_h</p:attrName>
                                        </p:attrNameLst>
                                      </p:cBhvr>
                                      <p:tavLst>
                                        <p:tav tm="0">
                                          <p:val>
                                            <p:fltVal val="0"/>
                                          </p:val>
                                        </p:tav>
                                        <p:tav tm="100000">
                                          <p:val>
                                            <p:strVal val="#ppt_h"/>
                                          </p:val>
                                        </p:tav>
                                      </p:tavLst>
                                    </p:anim>
                                    <p:anim calcmode="lin" valueType="num">
                                      <p:cBhvr>
                                        <p:cTn id="79" dur="1000" fill="hold"/>
                                        <p:tgtEl>
                                          <p:spTgt spid="36"/>
                                        </p:tgtEl>
                                        <p:attrNameLst>
                                          <p:attrName>style.rotation</p:attrName>
                                        </p:attrNameLst>
                                      </p:cBhvr>
                                      <p:tavLst>
                                        <p:tav tm="0">
                                          <p:val>
                                            <p:fltVal val="90"/>
                                          </p:val>
                                        </p:tav>
                                        <p:tav tm="100000">
                                          <p:val>
                                            <p:fltVal val="0"/>
                                          </p:val>
                                        </p:tav>
                                      </p:tavLst>
                                    </p:anim>
                                    <p:animEffect transition="in" filter="fade">
                                      <p:cBhvr>
                                        <p:cTn id="80" dur="1000"/>
                                        <p:tgtEl>
                                          <p:spTgt spid="36"/>
                                        </p:tgtEl>
                                      </p:cBhvr>
                                    </p:animEffect>
                                  </p:childTnLst>
                                </p:cTn>
                              </p:par>
                            </p:childTnLst>
                          </p:cTn>
                        </p:par>
                        <p:par>
                          <p:cTn id="81" fill="hold">
                            <p:stCondLst>
                              <p:cond delay="7000"/>
                            </p:stCondLst>
                            <p:childTnLst>
                              <p:par>
                                <p:cTn id="82" presetID="32" presetClass="emph" presetSubtype="0" fill="hold" grpId="1" nodeType="afterEffect">
                                  <p:stCondLst>
                                    <p:cond delay="0"/>
                                  </p:stCondLst>
                                  <p:childTnLst>
                                    <p:animRot by="120000">
                                      <p:cBhvr>
                                        <p:cTn id="83" dur="100" fill="hold">
                                          <p:stCondLst>
                                            <p:cond delay="0"/>
                                          </p:stCondLst>
                                        </p:cTn>
                                        <p:tgtEl>
                                          <p:spTgt spid="36"/>
                                        </p:tgtEl>
                                        <p:attrNameLst>
                                          <p:attrName>r</p:attrName>
                                        </p:attrNameLst>
                                      </p:cBhvr>
                                    </p:animRot>
                                    <p:animRot by="-240000">
                                      <p:cBhvr>
                                        <p:cTn id="84" dur="200" fill="hold">
                                          <p:stCondLst>
                                            <p:cond delay="200"/>
                                          </p:stCondLst>
                                        </p:cTn>
                                        <p:tgtEl>
                                          <p:spTgt spid="36"/>
                                        </p:tgtEl>
                                        <p:attrNameLst>
                                          <p:attrName>r</p:attrName>
                                        </p:attrNameLst>
                                      </p:cBhvr>
                                    </p:animRot>
                                    <p:animRot by="240000">
                                      <p:cBhvr>
                                        <p:cTn id="85" dur="200" fill="hold">
                                          <p:stCondLst>
                                            <p:cond delay="400"/>
                                          </p:stCondLst>
                                        </p:cTn>
                                        <p:tgtEl>
                                          <p:spTgt spid="36"/>
                                        </p:tgtEl>
                                        <p:attrNameLst>
                                          <p:attrName>r</p:attrName>
                                        </p:attrNameLst>
                                      </p:cBhvr>
                                    </p:animRot>
                                    <p:animRot by="-240000">
                                      <p:cBhvr>
                                        <p:cTn id="86" dur="200" fill="hold">
                                          <p:stCondLst>
                                            <p:cond delay="600"/>
                                          </p:stCondLst>
                                        </p:cTn>
                                        <p:tgtEl>
                                          <p:spTgt spid="36"/>
                                        </p:tgtEl>
                                        <p:attrNameLst>
                                          <p:attrName>r</p:attrName>
                                        </p:attrNameLst>
                                      </p:cBhvr>
                                    </p:animRot>
                                    <p:animRot by="120000">
                                      <p:cBhvr>
                                        <p:cTn id="87" dur="200" fill="hold">
                                          <p:stCondLst>
                                            <p:cond delay="800"/>
                                          </p:stCondLst>
                                        </p:cTn>
                                        <p:tgtEl>
                                          <p:spTgt spid="36"/>
                                        </p:tgtEl>
                                        <p:attrNameLst>
                                          <p:attrName>r</p:attrName>
                                        </p:attrNameLst>
                                      </p:cBhvr>
                                    </p:animRot>
                                  </p:childTnLst>
                                </p:cTn>
                              </p:par>
                            </p:childTnLst>
                          </p:cTn>
                        </p:par>
                        <p:par>
                          <p:cTn id="88" fill="hold">
                            <p:stCondLst>
                              <p:cond delay="8000"/>
                            </p:stCondLst>
                            <p:childTnLst>
                              <p:par>
                                <p:cTn id="89" presetID="42" presetClass="entr" presetSubtype="0" fill="hold" grpId="0" nodeType="afterEffect">
                                  <p:stCondLst>
                                    <p:cond delay="0"/>
                                  </p:stCondLst>
                                  <p:childTnLst>
                                    <p:set>
                                      <p:cBhvr>
                                        <p:cTn id="90" dur="1" fill="hold">
                                          <p:stCondLst>
                                            <p:cond delay="0"/>
                                          </p:stCondLst>
                                        </p:cTn>
                                        <p:tgtEl>
                                          <p:spTgt spid="26"/>
                                        </p:tgtEl>
                                        <p:attrNameLst>
                                          <p:attrName>style.visibility</p:attrName>
                                        </p:attrNameLst>
                                      </p:cBhvr>
                                      <p:to>
                                        <p:strVal val="visible"/>
                                      </p:to>
                                    </p:set>
                                    <p:animEffect transition="in" filter="fade">
                                      <p:cBhvr>
                                        <p:cTn id="91" dur="1000"/>
                                        <p:tgtEl>
                                          <p:spTgt spid="26"/>
                                        </p:tgtEl>
                                      </p:cBhvr>
                                    </p:animEffect>
                                    <p:anim calcmode="lin" valueType="num">
                                      <p:cBhvr>
                                        <p:cTn id="92" dur="1000" fill="hold"/>
                                        <p:tgtEl>
                                          <p:spTgt spid="26"/>
                                        </p:tgtEl>
                                        <p:attrNameLst>
                                          <p:attrName>ppt_x</p:attrName>
                                        </p:attrNameLst>
                                      </p:cBhvr>
                                      <p:tavLst>
                                        <p:tav tm="0">
                                          <p:val>
                                            <p:strVal val="#ppt_x"/>
                                          </p:val>
                                        </p:tav>
                                        <p:tav tm="100000">
                                          <p:val>
                                            <p:strVal val="#ppt_x"/>
                                          </p:val>
                                        </p:tav>
                                      </p:tavLst>
                                    </p:anim>
                                    <p:anim calcmode="lin" valueType="num">
                                      <p:cBhvr>
                                        <p:cTn id="93"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27" grpId="0"/>
      <p:bldP spid="28" grpId="0" animBg="1"/>
      <p:bldP spid="24" grpId="0" animBg="1"/>
      <p:bldP spid="24" grpId="1" animBg="1"/>
      <p:bldP spid="31" grpId="0" animBg="1"/>
      <p:bldP spid="31" grpId="1" animBg="1"/>
      <p:bldP spid="36" grpId="0" animBg="1"/>
      <p:bldP spid="36" grpId="1" animBg="1"/>
      <p:bldP spid="25" grpId="0"/>
      <p:bldP spid="26" grpId="0"/>
      <p:bldP spid="2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67377" y="556550"/>
            <a:ext cx="3057247" cy="584775"/>
          </a:xfrm>
          <a:prstGeom prst="rect">
            <a:avLst/>
          </a:prstGeom>
        </p:spPr>
        <p:txBody>
          <a:bodyPr wrap="none">
            <a:spAutoFit/>
          </a:bodyPr>
          <a:lstStyle/>
          <a:p>
            <a:r>
              <a:rPr lang="zh-CN" altLang="en-US" sz="3200" dirty="0">
                <a:solidFill>
                  <a:srgbClr val="1A9CA7"/>
                </a:solidFill>
                <a:latin typeface="Arial"/>
                <a:ea typeface="微软雅黑"/>
                <a:cs typeface="黑体" panose="02010609060101010101" charset="-122"/>
                <a:sym typeface="Arial"/>
              </a:rPr>
              <a:t>护理问题及措施</a:t>
            </a:r>
          </a:p>
        </p:txBody>
      </p:sp>
      <p:sp>
        <p:nvSpPr>
          <p:cNvPr id="3" name="矩形 2"/>
          <p:cNvSpPr/>
          <p:nvPr/>
        </p:nvSpPr>
        <p:spPr>
          <a:xfrm>
            <a:off x="1702359" y="1474779"/>
            <a:ext cx="1056700" cy="523220"/>
          </a:xfrm>
          <a:prstGeom prst="rect">
            <a:avLst/>
          </a:prstGeom>
          <a:noFill/>
          <a:ln w="9525" algn="ctr">
            <a:noFill/>
            <a:miter lim="800000"/>
          </a:ln>
          <a:effectLst/>
        </p:spPr>
        <p:txBody>
          <a:bodyPr wrap="none">
            <a:spAutoFit/>
          </a:bodyPr>
          <a:lstStyle/>
          <a:p>
            <a:pPr eaLnBrk="0" hangingPunct="0">
              <a:spcBef>
                <a:spcPct val="0"/>
              </a:spcBef>
            </a:pPr>
            <a:r>
              <a:rPr lang="zh-CN" altLang="en-US" sz="2800" spc="600" dirty="0">
                <a:solidFill>
                  <a:schemeClr val="tx1">
                    <a:lumMod val="85000"/>
                    <a:lumOff val="15000"/>
                  </a:schemeClr>
                </a:solidFill>
                <a:latin typeface="Arial"/>
                <a:ea typeface="微软雅黑"/>
                <a:cs typeface="黑体" panose="02010609060101010101" charset="-122"/>
                <a:sym typeface="Arial"/>
              </a:rPr>
              <a:t>焦虑</a:t>
            </a:r>
            <a:endParaRPr lang="zh-CN" altLang="en-US" sz="2000" spc="600" dirty="0">
              <a:solidFill>
                <a:schemeClr val="tx1">
                  <a:lumMod val="85000"/>
                  <a:lumOff val="15000"/>
                </a:schemeClr>
              </a:solidFill>
              <a:latin typeface="Arial"/>
              <a:ea typeface="微软雅黑"/>
              <a:cs typeface="黑体" panose="02010609060101010101" charset="-122"/>
              <a:sym typeface="Arial"/>
            </a:endParaRPr>
          </a:p>
        </p:txBody>
      </p:sp>
      <p:pic>
        <p:nvPicPr>
          <p:cNvPr id="4" name="图片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7021" y="1386521"/>
            <a:ext cx="696792" cy="696792"/>
          </a:xfrm>
          <a:prstGeom prst="rect">
            <a:avLst/>
          </a:prstGeom>
        </p:spPr>
      </p:pic>
      <p:sp>
        <p:nvSpPr>
          <p:cNvPr id="13" name="椭圆 12"/>
          <p:cNvSpPr/>
          <p:nvPr/>
        </p:nvSpPr>
        <p:spPr>
          <a:xfrm>
            <a:off x="1005975" y="3235311"/>
            <a:ext cx="1254857" cy="1254857"/>
          </a:xfrm>
          <a:prstGeom prst="ellipse">
            <a:avLst/>
          </a:prstGeom>
          <a:solidFill>
            <a:srgbClr val="15B6C4"/>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a:ea typeface="微软雅黑"/>
              <a:sym typeface="Arial"/>
            </a:endParaRPr>
          </a:p>
        </p:txBody>
      </p:sp>
      <p:sp>
        <p:nvSpPr>
          <p:cNvPr id="14" name="文本框 13"/>
          <p:cNvSpPr txBox="1"/>
          <p:nvPr/>
        </p:nvSpPr>
        <p:spPr>
          <a:xfrm>
            <a:off x="1149559" y="3385687"/>
            <a:ext cx="967689" cy="954107"/>
          </a:xfrm>
          <a:prstGeom prst="rect">
            <a:avLst/>
          </a:prstGeom>
          <a:noFill/>
        </p:spPr>
        <p:txBody>
          <a:bodyPr wrap="square" rtlCol="0">
            <a:spAutoFit/>
          </a:bodyPr>
          <a:lstStyle/>
          <a:p>
            <a:pPr algn="ctr"/>
            <a:r>
              <a:rPr kumimoji="1" lang="zh-CN" altLang="en-US" sz="2800" dirty="0">
                <a:solidFill>
                  <a:schemeClr val="bg1"/>
                </a:solidFill>
                <a:latin typeface="Arial"/>
                <a:ea typeface="微软雅黑"/>
                <a:sym typeface="Arial"/>
              </a:rPr>
              <a:t>护理措施</a:t>
            </a:r>
          </a:p>
        </p:txBody>
      </p:sp>
      <p:sp>
        <p:nvSpPr>
          <p:cNvPr id="15" name="椭圆 14"/>
          <p:cNvSpPr/>
          <p:nvPr/>
        </p:nvSpPr>
        <p:spPr>
          <a:xfrm>
            <a:off x="878330" y="3107666"/>
            <a:ext cx="1510146" cy="1510146"/>
          </a:xfrm>
          <a:prstGeom prst="ellipse">
            <a:avLst/>
          </a:prstGeom>
          <a:noFill/>
          <a:ln>
            <a:solidFill>
              <a:srgbClr val="15B6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a:ea typeface="微软雅黑"/>
              <a:sym typeface="Arial"/>
            </a:endParaRPr>
          </a:p>
        </p:txBody>
      </p:sp>
      <p:sp>
        <p:nvSpPr>
          <p:cNvPr id="5" name="矩形 4"/>
          <p:cNvSpPr/>
          <p:nvPr/>
        </p:nvSpPr>
        <p:spPr>
          <a:xfrm>
            <a:off x="3657600" y="2250586"/>
            <a:ext cx="6483928" cy="380810"/>
          </a:xfrm>
          <a:prstGeom prst="rect">
            <a:avLst/>
          </a:prstGeom>
        </p:spPr>
        <p:txBody>
          <a:bodyPr wrap="square">
            <a:spAutoFit/>
          </a:bodyPr>
          <a:lstStyle/>
          <a:p>
            <a:pPr marL="285750" indent="-285750">
              <a:lnSpc>
                <a:spcPct val="130000"/>
              </a:lnSpc>
              <a:buClr>
                <a:srgbClr val="15B6C4"/>
              </a:buClr>
              <a:buFont typeface="Wingdings" panose="05000000000000000000" pitchFamily="2" charset="2"/>
              <a:buChar char="ü"/>
            </a:pPr>
            <a:r>
              <a:rPr lang="zh-CN" altLang="en-US" sz="1600" dirty="0">
                <a:latin typeface="Arial"/>
                <a:ea typeface="微软雅黑"/>
                <a:sym typeface="Arial"/>
              </a:rPr>
              <a:t>认识到病人的焦虑，听取病人的倾诉，承认感受，对病人表示理解。</a:t>
            </a:r>
          </a:p>
        </p:txBody>
      </p:sp>
      <p:sp>
        <p:nvSpPr>
          <p:cNvPr id="6" name="矩形 5"/>
          <p:cNvSpPr/>
          <p:nvPr/>
        </p:nvSpPr>
        <p:spPr>
          <a:xfrm>
            <a:off x="3657600" y="2965869"/>
            <a:ext cx="6096000" cy="380810"/>
          </a:xfrm>
          <a:prstGeom prst="rect">
            <a:avLst/>
          </a:prstGeom>
        </p:spPr>
        <p:txBody>
          <a:bodyPr wrap="square">
            <a:spAutoFit/>
          </a:bodyPr>
          <a:lstStyle/>
          <a:p>
            <a:pPr marL="285750" indent="-285750">
              <a:lnSpc>
                <a:spcPct val="130000"/>
              </a:lnSpc>
              <a:buClr>
                <a:srgbClr val="15B6C4"/>
              </a:buClr>
              <a:buFont typeface="Wingdings" panose="05000000000000000000" pitchFamily="2" charset="2"/>
              <a:buChar char="ü"/>
            </a:pPr>
            <a:r>
              <a:rPr lang="zh-CN" altLang="en-US" sz="1600" dirty="0">
                <a:latin typeface="Arial"/>
                <a:ea typeface="微软雅黑"/>
                <a:sym typeface="Arial"/>
              </a:rPr>
              <a:t>主动向病人介绍环境，消除病人的陌生和紧张感。</a:t>
            </a:r>
          </a:p>
        </p:txBody>
      </p:sp>
      <p:sp>
        <p:nvSpPr>
          <p:cNvPr id="7" name="矩形 6"/>
          <p:cNvSpPr/>
          <p:nvPr/>
        </p:nvSpPr>
        <p:spPr>
          <a:xfrm>
            <a:off x="3657600" y="3632484"/>
            <a:ext cx="6096000" cy="700898"/>
          </a:xfrm>
          <a:prstGeom prst="rect">
            <a:avLst/>
          </a:prstGeom>
        </p:spPr>
        <p:txBody>
          <a:bodyPr wrap="square">
            <a:spAutoFit/>
          </a:bodyPr>
          <a:lstStyle/>
          <a:p>
            <a:pPr marL="285750" indent="-285750">
              <a:lnSpc>
                <a:spcPct val="130000"/>
              </a:lnSpc>
              <a:buClr>
                <a:srgbClr val="15B6C4"/>
              </a:buClr>
              <a:buFont typeface="Wingdings" panose="05000000000000000000" pitchFamily="2" charset="2"/>
              <a:buChar char="ü"/>
            </a:pPr>
            <a:r>
              <a:rPr lang="zh-CN" altLang="en-US" sz="1600" dirty="0">
                <a:latin typeface="Arial"/>
                <a:ea typeface="微软雅黑"/>
                <a:sym typeface="Arial"/>
              </a:rPr>
              <a:t>耐心向病人解释病情，使病人认识到糖尿病目前虽不能根治，但坚持治疗一样可以正常生活、工作、学习。</a:t>
            </a:r>
          </a:p>
        </p:txBody>
      </p:sp>
      <p:sp>
        <p:nvSpPr>
          <p:cNvPr id="8" name="矩形 7"/>
          <p:cNvSpPr/>
          <p:nvPr/>
        </p:nvSpPr>
        <p:spPr>
          <a:xfrm>
            <a:off x="3657600" y="4667855"/>
            <a:ext cx="6096000" cy="700898"/>
          </a:xfrm>
          <a:prstGeom prst="rect">
            <a:avLst/>
          </a:prstGeom>
        </p:spPr>
        <p:txBody>
          <a:bodyPr wrap="square">
            <a:spAutoFit/>
          </a:bodyPr>
          <a:lstStyle/>
          <a:p>
            <a:pPr marL="285750" indent="-285750">
              <a:lnSpc>
                <a:spcPct val="130000"/>
              </a:lnSpc>
              <a:buClr>
                <a:srgbClr val="15B6C4"/>
              </a:buClr>
              <a:buFont typeface="Wingdings" panose="05000000000000000000" pitchFamily="2" charset="2"/>
              <a:buChar char="ü"/>
            </a:pPr>
            <a:r>
              <a:rPr lang="zh-CN" altLang="en-US" sz="1600" dirty="0">
                <a:latin typeface="Arial"/>
                <a:ea typeface="微软雅黑"/>
                <a:sym typeface="Arial"/>
              </a:rPr>
              <a:t>指导病人摆脱焦虑情绪的方法：①增加运动；②病情许可，适当地户外活动； ③培养有益的兴趣与爱好</a:t>
            </a:r>
          </a:p>
        </p:txBody>
      </p:sp>
      <p:sp>
        <p:nvSpPr>
          <p:cNvPr id="9" name="矩形 8"/>
          <p:cNvSpPr/>
          <p:nvPr/>
        </p:nvSpPr>
        <p:spPr>
          <a:xfrm>
            <a:off x="3657600" y="5703228"/>
            <a:ext cx="4166525" cy="380810"/>
          </a:xfrm>
          <a:prstGeom prst="rect">
            <a:avLst/>
          </a:prstGeom>
        </p:spPr>
        <p:txBody>
          <a:bodyPr wrap="square">
            <a:spAutoFit/>
          </a:bodyPr>
          <a:lstStyle/>
          <a:p>
            <a:pPr marL="285750" indent="-285750">
              <a:lnSpc>
                <a:spcPct val="130000"/>
              </a:lnSpc>
              <a:buClr>
                <a:srgbClr val="15B6C4"/>
              </a:buClr>
              <a:buFont typeface="Wingdings" panose="05000000000000000000" pitchFamily="2" charset="2"/>
              <a:buChar char="ü"/>
            </a:pPr>
            <a:r>
              <a:rPr lang="zh-CN" altLang="en-US" sz="1600" dirty="0">
                <a:latin typeface="Arial"/>
                <a:ea typeface="微软雅黑"/>
                <a:sym typeface="Arial"/>
              </a:rPr>
              <a:t>增加家人探视的次数，必要时留家人陪伴</a:t>
            </a:r>
          </a:p>
        </p:txBody>
      </p:sp>
    </p:spTree>
  </p:cSld>
  <p:clrMapOvr>
    <a:masterClrMapping/>
  </p:clrMapOvr>
  <p:transition spd="slow" advTm="2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par>
                          <p:cTn id="12" fill="hold">
                            <p:stCondLst>
                              <p:cond delay="800"/>
                            </p:stCondLst>
                            <p:childTnLst>
                              <p:par>
                                <p:cTn id="13" presetID="52"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Scale>
                                      <p:cBhvr>
                                        <p:cTn id="15"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4"/>
                                        </p:tgtEl>
                                        <p:attrNameLst>
                                          <p:attrName>ppt_x</p:attrName>
                                          <p:attrName>ppt_y</p:attrName>
                                        </p:attrNameLst>
                                      </p:cBhvr>
                                    </p:animMotion>
                                    <p:animEffect transition="in" filter="fade">
                                      <p:cBhvr>
                                        <p:cTn id="17" dur="1000"/>
                                        <p:tgtEl>
                                          <p:spTgt spid="4"/>
                                        </p:tgtEl>
                                      </p:cBhvr>
                                    </p:animEffect>
                                  </p:childTnLst>
                                </p:cTn>
                              </p:par>
                            </p:childTnLst>
                          </p:cTn>
                        </p:par>
                        <p:par>
                          <p:cTn id="18" fill="hold">
                            <p:stCondLst>
                              <p:cond delay="1800"/>
                            </p:stCondLst>
                            <p:childTnLst>
                              <p:par>
                                <p:cTn id="19" presetID="52" presetClass="entr" presetSubtype="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Scale>
                                      <p:cBhvr>
                                        <p:cTn id="21"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3"/>
                                        </p:tgtEl>
                                        <p:attrNameLst>
                                          <p:attrName>ppt_x</p:attrName>
                                          <p:attrName>ppt_y</p:attrName>
                                        </p:attrNameLst>
                                      </p:cBhvr>
                                    </p:animMotion>
                                    <p:animEffect transition="in" filter="fade">
                                      <p:cBhvr>
                                        <p:cTn id="23" dur="1000"/>
                                        <p:tgtEl>
                                          <p:spTgt spid="3"/>
                                        </p:tgtEl>
                                      </p:cBhvr>
                                    </p:animEffect>
                                  </p:childTnLst>
                                </p:cTn>
                              </p:par>
                            </p:childTnLst>
                          </p:cTn>
                        </p:par>
                        <p:par>
                          <p:cTn id="24" fill="hold">
                            <p:stCondLst>
                              <p:cond delay="2800"/>
                            </p:stCondLst>
                            <p:childTnLst>
                              <p:par>
                                <p:cTn id="25" presetID="21" presetClass="entr" presetSubtype="1"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heel(1)">
                                      <p:cBhvr>
                                        <p:cTn id="27" dur="2000"/>
                                        <p:tgtEl>
                                          <p:spTgt spid="15"/>
                                        </p:tgtEl>
                                      </p:cBhvr>
                                    </p:animEffect>
                                  </p:childTnLst>
                                </p:cTn>
                              </p:par>
                            </p:childTnLst>
                          </p:cTn>
                        </p:par>
                        <p:par>
                          <p:cTn id="28" fill="hold">
                            <p:stCondLst>
                              <p:cond delay="4800"/>
                            </p:stCondLst>
                            <p:childTnLst>
                              <p:par>
                                <p:cTn id="29" presetID="55"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strVal val="#ppt_w*0.70"/>
                                          </p:val>
                                        </p:tav>
                                        <p:tav tm="100000">
                                          <p:val>
                                            <p:strVal val="#ppt_w"/>
                                          </p:val>
                                        </p:tav>
                                      </p:tavLst>
                                    </p:anim>
                                    <p:anim calcmode="lin" valueType="num">
                                      <p:cBhvr>
                                        <p:cTn id="32" dur="1000" fill="hold"/>
                                        <p:tgtEl>
                                          <p:spTgt spid="13"/>
                                        </p:tgtEl>
                                        <p:attrNameLst>
                                          <p:attrName>ppt_h</p:attrName>
                                        </p:attrNameLst>
                                      </p:cBhvr>
                                      <p:tavLst>
                                        <p:tav tm="0">
                                          <p:val>
                                            <p:strVal val="#ppt_h"/>
                                          </p:val>
                                        </p:tav>
                                        <p:tav tm="100000">
                                          <p:val>
                                            <p:strVal val="#ppt_h"/>
                                          </p:val>
                                        </p:tav>
                                      </p:tavLst>
                                    </p:anim>
                                    <p:animEffect transition="in" filter="fade">
                                      <p:cBhvr>
                                        <p:cTn id="33" dur="1000"/>
                                        <p:tgtEl>
                                          <p:spTgt spid="13"/>
                                        </p:tgtEl>
                                      </p:cBhvr>
                                    </p:animEffect>
                                  </p:childTnLst>
                                </p:cTn>
                              </p:par>
                              <p:par>
                                <p:cTn id="34" presetID="55"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p:cTn id="36" dur="1000" fill="hold"/>
                                        <p:tgtEl>
                                          <p:spTgt spid="14"/>
                                        </p:tgtEl>
                                        <p:attrNameLst>
                                          <p:attrName>ppt_w</p:attrName>
                                        </p:attrNameLst>
                                      </p:cBhvr>
                                      <p:tavLst>
                                        <p:tav tm="0">
                                          <p:val>
                                            <p:strVal val="#ppt_w*0.70"/>
                                          </p:val>
                                        </p:tav>
                                        <p:tav tm="100000">
                                          <p:val>
                                            <p:strVal val="#ppt_w"/>
                                          </p:val>
                                        </p:tav>
                                      </p:tavLst>
                                    </p:anim>
                                    <p:anim calcmode="lin" valueType="num">
                                      <p:cBhvr>
                                        <p:cTn id="37" dur="1000" fill="hold"/>
                                        <p:tgtEl>
                                          <p:spTgt spid="14"/>
                                        </p:tgtEl>
                                        <p:attrNameLst>
                                          <p:attrName>ppt_h</p:attrName>
                                        </p:attrNameLst>
                                      </p:cBhvr>
                                      <p:tavLst>
                                        <p:tav tm="0">
                                          <p:val>
                                            <p:strVal val="#ppt_h"/>
                                          </p:val>
                                        </p:tav>
                                        <p:tav tm="100000">
                                          <p:val>
                                            <p:strVal val="#ppt_h"/>
                                          </p:val>
                                        </p:tav>
                                      </p:tavLst>
                                    </p:anim>
                                    <p:animEffect transition="in" filter="fade">
                                      <p:cBhvr>
                                        <p:cTn id="38" dur="1000"/>
                                        <p:tgtEl>
                                          <p:spTgt spid="14"/>
                                        </p:tgtEl>
                                      </p:cBhvr>
                                    </p:animEffect>
                                  </p:childTnLst>
                                </p:cTn>
                              </p:par>
                            </p:childTnLst>
                          </p:cTn>
                        </p:par>
                        <p:par>
                          <p:cTn id="39" fill="hold">
                            <p:stCondLst>
                              <p:cond delay="5800"/>
                            </p:stCondLst>
                            <p:childTnLst>
                              <p:par>
                                <p:cTn id="40" presetID="42" presetClass="entr" presetSubtype="0" fill="hold" grpId="0" nodeType="after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1000"/>
                                        <p:tgtEl>
                                          <p:spTgt spid="5"/>
                                        </p:tgtEl>
                                      </p:cBhvr>
                                    </p:animEffect>
                                    <p:anim calcmode="lin" valueType="num">
                                      <p:cBhvr>
                                        <p:cTn id="43" dur="1000" fill="hold"/>
                                        <p:tgtEl>
                                          <p:spTgt spid="5"/>
                                        </p:tgtEl>
                                        <p:attrNameLst>
                                          <p:attrName>ppt_x</p:attrName>
                                        </p:attrNameLst>
                                      </p:cBhvr>
                                      <p:tavLst>
                                        <p:tav tm="0">
                                          <p:val>
                                            <p:strVal val="#ppt_x"/>
                                          </p:val>
                                        </p:tav>
                                        <p:tav tm="100000">
                                          <p:val>
                                            <p:strVal val="#ppt_x"/>
                                          </p:val>
                                        </p:tav>
                                      </p:tavLst>
                                    </p:anim>
                                    <p:anim calcmode="lin" valueType="num">
                                      <p:cBhvr>
                                        <p:cTn id="44" dur="1000" fill="hold"/>
                                        <p:tgtEl>
                                          <p:spTgt spid="5"/>
                                        </p:tgtEl>
                                        <p:attrNameLst>
                                          <p:attrName>ppt_y</p:attrName>
                                        </p:attrNameLst>
                                      </p:cBhvr>
                                      <p:tavLst>
                                        <p:tav tm="0">
                                          <p:val>
                                            <p:strVal val="#ppt_y+.1"/>
                                          </p:val>
                                        </p:tav>
                                        <p:tav tm="100000">
                                          <p:val>
                                            <p:strVal val="#ppt_y"/>
                                          </p:val>
                                        </p:tav>
                                      </p:tavLst>
                                    </p:anim>
                                  </p:childTnLst>
                                </p:cTn>
                              </p:par>
                            </p:childTnLst>
                          </p:cTn>
                        </p:par>
                        <p:par>
                          <p:cTn id="45" fill="hold">
                            <p:stCondLst>
                              <p:cond delay="6800"/>
                            </p:stCondLst>
                            <p:childTnLst>
                              <p:par>
                                <p:cTn id="46" presetID="42" presetClass="entr" presetSubtype="0"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1000"/>
                                        <p:tgtEl>
                                          <p:spTgt spid="6"/>
                                        </p:tgtEl>
                                      </p:cBhvr>
                                    </p:animEffect>
                                    <p:anim calcmode="lin" valueType="num">
                                      <p:cBhvr>
                                        <p:cTn id="49" dur="1000" fill="hold"/>
                                        <p:tgtEl>
                                          <p:spTgt spid="6"/>
                                        </p:tgtEl>
                                        <p:attrNameLst>
                                          <p:attrName>ppt_x</p:attrName>
                                        </p:attrNameLst>
                                      </p:cBhvr>
                                      <p:tavLst>
                                        <p:tav tm="0">
                                          <p:val>
                                            <p:strVal val="#ppt_x"/>
                                          </p:val>
                                        </p:tav>
                                        <p:tav tm="100000">
                                          <p:val>
                                            <p:strVal val="#ppt_x"/>
                                          </p:val>
                                        </p:tav>
                                      </p:tavLst>
                                    </p:anim>
                                    <p:anim calcmode="lin" valueType="num">
                                      <p:cBhvr>
                                        <p:cTn id="50" dur="1000" fill="hold"/>
                                        <p:tgtEl>
                                          <p:spTgt spid="6"/>
                                        </p:tgtEl>
                                        <p:attrNameLst>
                                          <p:attrName>ppt_y</p:attrName>
                                        </p:attrNameLst>
                                      </p:cBhvr>
                                      <p:tavLst>
                                        <p:tav tm="0">
                                          <p:val>
                                            <p:strVal val="#ppt_y+.1"/>
                                          </p:val>
                                        </p:tav>
                                        <p:tav tm="100000">
                                          <p:val>
                                            <p:strVal val="#ppt_y"/>
                                          </p:val>
                                        </p:tav>
                                      </p:tavLst>
                                    </p:anim>
                                  </p:childTnLst>
                                </p:cTn>
                              </p:par>
                            </p:childTnLst>
                          </p:cTn>
                        </p:par>
                        <p:par>
                          <p:cTn id="51" fill="hold">
                            <p:stCondLst>
                              <p:cond delay="7800"/>
                            </p:stCondLst>
                            <p:childTnLst>
                              <p:par>
                                <p:cTn id="52" presetID="42" presetClass="entr" presetSubtype="0" fill="hold" grpId="0" nodeType="after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1000"/>
                                        <p:tgtEl>
                                          <p:spTgt spid="7"/>
                                        </p:tgtEl>
                                      </p:cBhvr>
                                    </p:animEffect>
                                    <p:anim calcmode="lin" valueType="num">
                                      <p:cBhvr>
                                        <p:cTn id="55" dur="1000" fill="hold"/>
                                        <p:tgtEl>
                                          <p:spTgt spid="7"/>
                                        </p:tgtEl>
                                        <p:attrNameLst>
                                          <p:attrName>ppt_x</p:attrName>
                                        </p:attrNameLst>
                                      </p:cBhvr>
                                      <p:tavLst>
                                        <p:tav tm="0">
                                          <p:val>
                                            <p:strVal val="#ppt_x"/>
                                          </p:val>
                                        </p:tav>
                                        <p:tav tm="100000">
                                          <p:val>
                                            <p:strVal val="#ppt_x"/>
                                          </p:val>
                                        </p:tav>
                                      </p:tavLst>
                                    </p:anim>
                                    <p:anim calcmode="lin" valueType="num">
                                      <p:cBhvr>
                                        <p:cTn id="56" dur="1000" fill="hold"/>
                                        <p:tgtEl>
                                          <p:spTgt spid="7"/>
                                        </p:tgtEl>
                                        <p:attrNameLst>
                                          <p:attrName>ppt_y</p:attrName>
                                        </p:attrNameLst>
                                      </p:cBhvr>
                                      <p:tavLst>
                                        <p:tav tm="0">
                                          <p:val>
                                            <p:strVal val="#ppt_y+.1"/>
                                          </p:val>
                                        </p:tav>
                                        <p:tav tm="100000">
                                          <p:val>
                                            <p:strVal val="#ppt_y"/>
                                          </p:val>
                                        </p:tav>
                                      </p:tavLst>
                                    </p:anim>
                                  </p:childTnLst>
                                </p:cTn>
                              </p:par>
                            </p:childTnLst>
                          </p:cTn>
                        </p:par>
                        <p:par>
                          <p:cTn id="57" fill="hold">
                            <p:stCondLst>
                              <p:cond delay="8800"/>
                            </p:stCondLst>
                            <p:childTnLst>
                              <p:par>
                                <p:cTn id="58" presetID="42" presetClass="entr" presetSubtype="0" fill="hold" grpId="0" nodeType="after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fade">
                                      <p:cBhvr>
                                        <p:cTn id="60" dur="1000"/>
                                        <p:tgtEl>
                                          <p:spTgt spid="8"/>
                                        </p:tgtEl>
                                      </p:cBhvr>
                                    </p:animEffect>
                                    <p:anim calcmode="lin" valueType="num">
                                      <p:cBhvr>
                                        <p:cTn id="61" dur="1000" fill="hold"/>
                                        <p:tgtEl>
                                          <p:spTgt spid="8"/>
                                        </p:tgtEl>
                                        <p:attrNameLst>
                                          <p:attrName>ppt_x</p:attrName>
                                        </p:attrNameLst>
                                      </p:cBhvr>
                                      <p:tavLst>
                                        <p:tav tm="0">
                                          <p:val>
                                            <p:strVal val="#ppt_x"/>
                                          </p:val>
                                        </p:tav>
                                        <p:tav tm="100000">
                                          <p:val>
                                            <p:strVal val="#ppt_x"/>
                                          </p:val>
                                        </p:tav>
                                      </p:tavLst>
                                    </p:anim>
                                    <p:anim calcmode="lin" valueType="num">
                                      <p:cBhvr>
                                        <p:cTn id="62" dur="1000" fill="hold"/>
                                        <p:tgtEl>
                                          <p:spTgt spid="8"/>
                                        </p:tgtEl>
                                        <p:attrNameLst>
                                          <p:attrName>ppt_y</p:attrName>
                                        </p:attrNameLst>
                                      </p:cBhvr>
                                      <p:tavLst>
                                        <p:tav tm="0">
                                          <p:val>
                                            <p:strVal val="#ppt_y+.1"/>
                                          </p:val>
                                        </p:tav>
                                        <p:tav tm="100000">
                                          <p:val>
                                            <p:strVal val="#ppt_y"/>
                                          </p:val>
                                        </p:tav>
                                      </p:tavLst>
                                    </p:anim>
                                  </p:childTnLst>
                                </p:cTn>
                              </p:par>
                            </p:childTnLst>
                          </p:cTn>
                        </p:par>
                        <p:par>
                          <p:cTn id="63" fill="hold">
                            <p:stCondLst>
                              <p:cond delay="9800"/>
                            </p:stCondLst>
                            <p:childTnLst>
                              <p:par>
                                <p:cTn id="64" presetID="42" presetClass="entr" presetSubtype="0" fill="hold" grpId="0" nodeType="after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1000"/>
                                        <p:tgtEl>
                                          <p:spTgt spid="9"/>
                                        </p:tgtEl>
                                      </p:cBhvr>
                                    </p:animEffect>
                                    <p:anim calcmode="lin" valueType="num">
                                      <p:cBhvr>
                                        <p:cTn id="67" dur="1000" fill="hold"/>
                                        <p:tgtEl>
                                          <p:spTgt spid="9"/>
                                        </p:tgtEl>
                                        <p:attrNameLst>
                                          <p:attrName>ppt_x</p:attrName>
                                        </p:attrNameLst>
                                      </p:cBhvr>
                                      <p:tavLst>
                                        <p:tav tm="0">
                                          <p:val>
                                            <p:strVal val="#ppt_x"/>
                                          </p:val>
                                        </p:tav>
                                        <p:tav tm="100000">
                                          <p:val>
                                            <p:strVal val="#ppt_x"/>
                                          </p:val>
                                        </p:tav>
                                      </p:tavLst>
                                    </p:anim>
                                    <p:anim calcmode="lin" valueType="num">
                                      <p:cBhvr>
                                        <p:cTn id="6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3" grpId="0" animBg="1"/>
      <p:bldP spid="14" grpId="0"/>
      <p:bldP spid="15" grpId="0" animBg="1"/>
      <p:bldP spid="5" grpId="0"/>
      <p:bldP spid="6" grpId="0"/>
      <p:bldP spid="7" grpId="0"/>
      <p:bldP spid="8"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67377" y="556550"/>
            <a:ext cx="3057247" cy="584775"/>
          </a:xfrm>
          <a:prstGeom prst="rect">
            <a:avLst/>
          </a:prstGeom>
        </p:spPr>
        <p:txBody>
          <a:bodyPr wrap="none">
            <a:spAutoFit/>
          </a:bodyPr>
          <a:lstStyle/>
          <a:p>
            <a:r>
              <a:rPr lang="zh-CN" altLang="en-US" sz="3200" dirty="0">
                <a:solidFill>
                  <a:srgbClr val="1A9CA7"/>
                </a:solidFill>
                <a:latin typeface="Arial"/>
                <a:ea typeface="微软雅黑"/>
                <a:cs typeface="黑体" panose="02010609060101010101" charset="-122"/>
                <a:sym typeface="Arial"/>
              </a:rPr>
              <a:t>护理问题及措施</a:t>
            </a:r>
          </a:p>
        </p:txBody>
      </p:sp>
      <p:sp>
        <p:nvSpPr>
          <p:cNvPr id="3" name="矩形 2"/>
          <p:cNvSpPr/>
          <p:nvPr/>
        </p:nvSpPr>
        <p:spPr>
          <a:xfrm>
            <a:off x="1646940" y="1473307"/>
            <a:ext cx="1928733" cy="523220"/>
          </a:xfrm>
          <a:prstGeom prst="rect">
            <a:avLst/>
          </a:prstGeom>
          <a:noFill/>
          <a:ln w="9525" algn="ctr">
            <a:noFill/>
            <a:miter lim="800000"/>
          </a:ln>
          <a:effectLst/>
        </p:spPr>
        <p:txBody>
          <a:bodyPr wrap="none">
            <a:spAutoFit/>
          </a:bodyPr>
          <a:lstStyle/>
          <a:p>
            <a:pPr eaLnBrk="0" hangingPunct="0">
              <a:spcBef>
                <a:spcPct val="0"/>
              </a:spcBef>
            </a:pPr>
            <a:r>
              <a:rPr lang="zh-CN" altLang="en-US" sz="2800" spc="600" dirty="0">
                <a:solidFill>
                  <a:schemeClr val="tx1">
                    <a:lumMod val="85000"/>
                    <a:lumOff val="15000"/>
                  </a:schemeClr>
                </a:solidFill>
                <a:latin typeface="Arial"/>
                <a:ea typeface="微软雅黑"/>
                <a:cs typeface="黑体" panose="02010609060101010101" charset="-122"/>
                <a:sym typeface="Arial"/>
              </a:rPr>
              <a:t>知识缺乏</a:t>
            </a:r>
            <a:endParaRPr lang="zh-CN" altLang="en-US" sz="2000" spc="600" dirty="0">
              <a:solidFill>
                <a:schemeClr val="tx1">
                  <a:lumMod val="85000"/>
                  <a:lumOff val="15000"/>
                </a:schemeClr>
              </a:solidFill>
              <a:latin typeface="Arial"/>
              <a:ea typeface="微软雅黑"/>
              <a:cs typeface="黑体" panose="02010609060101010101" charset="-122"/>
              <a:sym typeface="Arial"/>
            </a:endParaRPr>
          </a:p>
        </p:txBody>
      </p:sp>
      <p:pic>
        <p:nvPicPr>
          <p:cNvPr id="4" name="图片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6966" y="1348421"/>
            <a:ext cx="772992" cy="772992"/>
          </a:xfrm>
          <a:prstGeom prst="rect">
            <a:avLst/>
          </a:prstGeom>
        </p:spPr>
      </p:pic>
      <p:sp>
        <p:nvSpPr>
          <p:cNvPr id="5" name="文本框 4"/>
          <p:cNvSpPr txBox="1"/>
          <p:nvPr/>
        </p:nvSpPr>
        <p:spPr>
          <a:xfrm>
            <a:off x="1080284" y="3385687"/>
            <a:ext cx="967689" cy="954107"/>
          </a:xfrm>
          <a:prstGeom prst="rect">
            <a:avLst/>
          </a:prstGeom>
          <a:noFill/>
        </p:spPr>
        <p:txBody>
          <a:bodyPr wrap="square" rtlCol="0">
            <a:spAutoFit/>
          </a:bodyPr>
          <a:lstStyle/>
          <a:p>
            <a:pPr algn="ctr"/>
            <a:r>
              <a:rPr kumimoji="1" lang="zh-CN" altLang="en-US" sz="2800" dirty="0">
                <a:latin typeface="Arial"/>
                <a:ea typeface="微软雅黑"/>
                <a:sym typeface="Arial"/>
              </a:rPr>
              <a:t>相关因素</a:t>
            </a:r>
          </a:p>
        </p:txBody>
      </p:sp>
      <p:sp>
        <p:nvSpPr>
          <p:cNvPr id="6" name="椭圆 5"/>
          <p:cNvSpPr/>
          <p:nvPr/>
        </p:nvSpPr>
        <p:spPr>
          <a:xfrm>
            <a:off x="936700" y="3235311"/>
            <a:ext cx="1254857" cy="1254857"/>
          </a:xfrm>
          <a:prstGeom prst="ellipse">
            <a:avLst/>
          </a:prstGeom>
          <a:noFill/>
          <a:ln w="31750">
            <a:solidFill>
              <a:srgbClr val="1A9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a:ea typeface="微软雅黑"/>
              <a:sym typeface="Arial"/>
            </a:endParaRPr>
          </a:p>
        </p:txBody>
      </p:sp>
      <p:sp>
        <p:nvSpPr>
          <p:cNvPr id="7" name="矩形 6"/>
          <p:cNvSpPr/>
          <p:nvPr/>
        </p:nvSpPr>
        <p:spPr>
          <a:xfrm>
            <a:off x="9490698" y="4478684"/>
            <a:ext cx="1382129" cy="369332"/>
          </a:xfrm>
          <a:prstGeom prst="rect">
            <a:avLst/>
          </a:prstGeom>
        </p:spPr>
        <p:txBody>
          <a:bodyPr wrap="square">
            <a:spAutoFit/>
          </a:bodyPr>
          <a:lstStyle/>
          <a:p>
            <a:r>
              <a:rPr lang="zh-CN" altLang="en-US">
                <a:latin typeface="Arial"/>
                <a:ea typeface="微软雅黑"/>
                <a:sym typeface="Arial"/>
              </a:rPr>
              <a:t>文化程度低</a:t>
            </a:r>
            <a:endParaRPr lang="zh-CN" altLang="en-US" dirty="0">
              <a:latin typeface="Arial"/>
              <a:ea typeface="微软雅黑"/>
              <a:sym typeface="Arial"/>
            </a:endParaRPr>
          </a:p>
        </p:txBody>
      </p:sp>
      <p:sp>
        <p:nvSpPr>
          <p:cNvPr id="8" name="Freeform 3"/>
          <p:cNvSpPr/>
          <p:nvPr/>
        </p:nvSpPr>
        <p:spPr bwMode="auto">
          <a:xfrm>
            <a:off x="3575673" y="3552966"/>
            <a:ext cx="2085975" cy="503549"/>
          </a:xfrm>
          <a:custGeom>
            <a:avLst/>
            <a:gdLst>
              <a:gd name="T0" fmla="*/ 856 w 878"/>
              <a:gd name="T1" fmla="*/ 33 h 210"/>
              <a:gd name="T2" fmla="*/ 418 w 878"/>
              <a:gd name="T3" fmla="*/ 33 h 210"/>
              <a:gd name="T4" fmla="*/ 396 w 878"/>
              <a:gd name="T5" fmla="*/ 0 h 210"/>
              <a:gd name="T6" fmla="*/ 375 w 878"/>
              <a:gd name="T7" fmla="*/ 33 h 210"/>
              <a:gd name="T8" fmla="*/ 22 w 878"/>
              <a:gd name="T9" fmla="*/ 33 h 210"/>
              <a:gd name="T10" fmla="*/ 0 w 878"/>
              <a:gd name="T11" fmla="*/ 56 h 210"/>
              <a:gd name="T12" fmla="*/ 0 w 878"/>
              <a:gd name="T13" fmla="*/ 187 h 210"/>
              <a:gd name="T14" fmla="*/ 22 w 878"/>
              <a:gd name="T15" fmla="*/ 210 h 210"/>
              <a:gd name="T16" fmla="*/ 856 w 878"/>
              <a:gd name="T17" fmla="*/ 210 h 210"/>
              <a:gd name="T18" fmla="*/ 878 w 878"/>
              <a:gd name="T19" fmla="*/ 187 h 210"/>
              <a:gd name="T20" fmla="*/ 878 w 878"/>
              <a:gd name="T21" fmla="*/ 56 h 210"/>
              <a:gd name="T22" fmla="*/ 856 w 878"/>
              <a:gd name="T23" fmla="*/ 33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8" h="210">
                <a:moveTo>
                  <a:pt x="856" y="33"/>
                </a:moveTo>
                <a:cubicBezTo>
                  <a:pt x="418" y="33"/>
                  <a:pt x="418" y="33"/>
                  <a:pt x="418" y="33"/>
                </a:cubicBezTo>
                <a:cubicBezTo>
                  <a:pt x="396" y="0"/>
                  <a:pt x="396" y="0"/>
                  <a:pt x="396" y="0"/>
                </a:cubicBezTo>
                <a:cubicBezTo>
                  <a:pt x="375" y="33"/>
                  <a:pt x="375" y="33"/>
                  <a:pt x="375" y="33"/>
                </a:cubicBezTo>
                <a:cubicBezTo>
                  <a:pt x="22" y="33"/>
                  <a:pt x="22" y="33"/>
                  <a:pt x="22" y="33"/>
                </a:cubicBezTo>
                <a:cubicBezTo>
                  <a:pt x="10" y="33"/>
                  <a:pt x="0" y="43"/>
                  <a:pt x="0" y="56"/>
                </a:cubicBezTo>
                <a:cubicBezTo>
                  <a:pt x="0" y="187"/>
                  <a:pt x="0" y="187"/>
                  <a:pt x="0" y="187"/>
                </a:cubicBezTo>
                <a:cubicBezTo>
                  <a:pt x="0" y="200"/>
                  <a:pt x="10" y="210"/>
                  <a:pt x="22" y="210"/>
                </a:cubicBezTo>
                <a:cubicBezTo>
                  <a:pt x="856" y="210"/>
                  <a:pt x="856" y="210"/>
                  <a:pt x="856" y="210"/>
                </a:cubicBezTo>
                <a:cubicBezTo>
                  <a:pt x="868" y="210"/>
                  <a:pt x="878" y="200"/>
                  <a:pt x="878" y="187"/>
                </a:cubicBezTo>
                <a:cubicBezTo>
                  <a:pt x="878" y="56"/>
                  <a:pt x="878" y="56"/>
                  <a:pt x="878" y="56"/>
                </a:cubicBezTo>
                <a:cubicBezTo>
                  <a:pt x="878" y="43"/>
                  <a:pt x="868" y="33"/>
                  <a:pt x="856" y="33"/>
                </a:cubicBezTo>
                <a:close/>
              </a:path>
            </a:pathLst>
          </a:custGeom>
          <a:solidFill>
            <a:srgbClr val="15B6C4"/>
          </a:solidFill>
          <a:ln w="12700">
            <a:noFill/>
            <a:round/>
          </a:ln>
          <a:effectLst/>
        </p:spPr>
        <p:txBody>
          <a:bodyPr vert="horz" wrap="square" lIns="91440" tIns="45720" rIns="91440" bIns="45720" numCol="1" anchor="t" anchorCtr="0" compatLnSpc="1"/>
          <a:lstStyle/>
          <a:p>
            <a:endParaRPr lang="zh-CN" altLang="en-US">
              <a:solidFill>
                <a:schemeClr val="bg1"/>
              </a:solidFill>
              <a:latin typeface="Arial"/>
              <a:ea typeface="微软雅黑"/>
              <a:sym typeface="Arial"/>
            </a:endParaRPr>
          </a:p>
        </p:txBody>
      </p:sp>
      <p:sp>
        <p:nvSpPr>
          <p:cNvPr id="9" name="Freeform 4"/>
          <p:cNvSpPr/>
          <p:nvPr/>
        </p:nvSpPr>
        <p:spPr bwMode="auto">
          <a:xfrm>
            <a:off x="5447335" y="3632390"/>
            <a:ext cx="2089150" cy="503549"/>
          </a:xfrm>
          <a:custGeom>
            <a:avLst/>
            <a:gdLst>
              <a:gd name="T0" fmla="*/ 856 w 879"/>
              <a:gd name="T1" fmla="*/ 0 h 210"/>
              <a:gd name="T2" fmla="*/ 23 w 879"/>
              <a:gd name="T3" fmla="*/ 0 h 210"/>
              <a:gd name="T4" fmla="*/ 0 w 879"/>
              <a:gd name="T5" fmla="*/ 23 h 210"/>
              <a:gd name="T6" fmla="*/ 0 w 879"/>
              <a:gd name="T7" fmla="*/ 154 h 210"/>
              <a:gd name="T8" fmla="*/ 23 w 879"/>
              <a:gd name="T9" fmla="*/ 177 h 210"/>
              <a:gd name="T10" fmla="*/ 397 w 879"/>
              <a:gd name="T11" fmla="*/ 177 h 210"/>
              <a:gd name="T12" fmla="*/ 418 w 879"/>
              <a:gd name="T13" fmla="*/ 210 h 210"/>
              <a:gd name="T14" fmla="*/ 440 w 879"/>
              <a:gd name="T15" fmla="*/ 177 h 210"/>
              <a:gd name="T16" fmla="*/ 856 w 879"/>
              <a:gd name="T17" fmla="*/ 177 h 210"/>
              <a:gd name="T18" fmla="*/ 879 w 879"/>
              <a:gd name="T19" fmla="*/ 154 h 210"/>
              <a:gd name="T20" fmla="*/ 879 w 879"/>
              <a:gd name="T21" fmla="*/ 23 h 210"/>
              <a:gd name="T22" fmla="*/ 856 w 879"/>
              <a:gd name="T23"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9" h="210">
                <a:moveTo>
                  <a:pt x="856" y="0"/>
                </a:moveTo>
                <a:cubicBezTo>
                  <a:pt x="23" y="0"/>
                  <a:pt x="23" y="0"/>
                  <a:pt x="23" y="0"/>
                </a:cubicBezTo>
                <a:cubicBezTo>
                  <a:pt x="10" y="0"/>
                  <a:pt x="0" y="10"/>
                  <a:pt x="0" y="23"/>
                </a:cubicBezTo>
                <a:cubicBezTo>
                  <a:pt x="0" y="154"/>
                  <a:pt x="0" y="154"/>
                  <a:pt x="0" y="154"/>
                </a:cubicBezTo>
                <a:cubicBezTo>
                  <a:pt x="0" y="167"/>
                  <a:pt x="10" y="177"/>
                  <a:pt x="23" y="177"/>
                </a:cubicBezTo>
                <a:cubicBezTo>
                  <a:pt x="397" y="177"/>
                  <a:pt x="397" y="177"/>
                  <a:pt x="397" y="177"/>
                </a:cubicBezTo>
                <a:cubicBezTo>
                  <a:pt x="418" y="210"/>
                  <a:pt x="418" y="210"/>
                  <a:pt x="418" y="210"/>
                </a:cubicBezTo>
                <a:cubicBezTo>
                  <a:pt x="440" y="177"/>
                  <a:pt x="440" y="177"/>
                  <a:pt x="440" y="177"/>
                </a:cubicBezTo>
                <a:cubicBezTo>
                  <a:pt x="856" y="177"/>
                  <a:pt x="856" y="177"/>
                  <a:pt x="856" y="177"/>
                </a:cubicBezTo>
                <a:cubicBezTo>
                  <a:pt x="869" y="177"/>
                  <a:pt x="879" y="167"/>
                  <a:pt x="879" y="154"/>
                </a:cubicBezTo>
                <a:cubicBezTo>
                  <a:pt x="879" y="23"/>
                  <a:pt x="879" y="23"/>
                  <a:pt x="879" y="23"/>
                </a:cubicBezTo>
                <a:cubicBezTo>
                  <a:pt x="879" y="10"/>
                  <a:pt x="869" y="0"/>
                  <a:pt x="856" y="0"/>
                </a:cubicBezTo>
                <a:close/>
              </a:path>
            </a:pathLst>
          </a:custGeom>
          <a:solidFill>
            <a:srgbClr val="F04A6A"/>
          </a:solidFill>
          <a:ln w="12700">
            <a:noFill/>
            <a:round/>
          </a:ln>
          <a:effectLst/>
        </p:spPr>
        <p:txBody>
          <a:bodyPr vert="horz" wrap="square" lIns="91440" tIns="45720" rIns="91440" bIns="45720" numCol="1" anchor="t" anchorCtr="0" compatLnSpc="1"/>
          <a:lstStyle/>
          <a:p>
            <a:endParaRPr lang="zh-CN" altLang="en-US" sz="1200">
              <a:solidFill>
                <a:schemeClr val="tx1">
                  <a:lumMod val="75000"/>
                  <a:lumOff val="25000"/>
                </a:schemeClr>
              </a:solidFill>
              <a:latin typeface="Arial"/>
              <a:ea typeface="微软雅黑"/>
              <a:sym typeface="Arial"/>
            </a:endParaRPr>
          </a:p>
        </p:txBody>
      </p:sp>
      <p:sp>
        <p:nvSpPr>
          <p:cNvPr id="10" name="Freeform 5"/>
          <p:cNvSpPr/>
          <p:nvPr/>
        </p:nvSpPr>
        <p:spPr bwMode="auto">
          <a:xfrm>
            <a:off x="7253911" y="3552966"/>
            <a:ext cx="2084387" cy="503549"/>
          </a:xfrm>
          <a:custGeom>
            <a:avLst/>
            <a:gdLst>
              <a:gd name="T0" fmla="*/ 856 w 878"/>
              <a:gd name="T1" fmla="*/ 33 h 210"/>
              <a:gd name="T2" fmla="*/ 418 w 878"/>
              <a:gd name="T3" fmla="*/ 33 h 210"/>
              <a:gd name="T4" fmla="*/ 396 w 878"/>
              <a:gd name="T5" fmla="*/ 0 h 210"/>
              <a:gd name="T6" fmla="*/ 375 w 878"/>
              <a:gd name="T7" fmla="*/ 33 h 210"/>
              <a:gd name="T8" fmla="*/ 22 w 878"/>
              <a:gd name="T9" fmla="*/ 33 h 210"/>
              <a:gd name="T10" fmla="*/ 0 w 878"/>
              <a:gd name="T11" fmla="*/ 56 h 210"/>
              <a:gd name="T12" fmla="*/ 0 w 878"/>
              <a:gd name="T13" fmla="*/ 187 h 210"/>
              <a:gd name="T14" fmla="*/ 22 w 878"/>
              <a:gd name="T15" fmla="*/ 210 h 210"/>
              <a:gd name="T16" fmla="*/ 856 w 878"/>
              <a:gd name="T17" fmla="*/ 210 h 210"/>
              <a:gd name="T18" fmla="*/ 878 w 878"/>
              <a:gd name="T19" fmla="*/ 187 h 210"/>
              <a:gd name="T20" fmla="*/ 878 w 878"/>
              <a:gd name="T21" fmla="*/ 56 h 210"/>
              <a:gd name="T22" fmla="*/ 856 w 878"/>
              <a:gd name="T23" fmla="*/ 33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8" h="210">
                <a:moveTo>
                  <a:pt x="856" y="33"/>
                </a:moveTo>
                <a:cubicBezTo>
                  <a:pt x="418" y="33"/>
                  <a:pt x="418" y="33"/>
                  <a:pt x="418" y="33"/>
                </a:cubicBezTo>
                <a:cubicBezTo>
                  <a:pt x="396" y="0"/>
                  <a:pt x="396" y="0"/>
                  <a:pt x="396" y="0"/>
                </a:cubicBezTo>
                <a:cubicBezTo>
                  <a:pt x="375" y="33"/>
                  <a:pt x="375" y="33"/>
                  <a:pt x="375" y="33"/>
                </a:cubicBezTo>
                <a:cubicBezTo>
                  <a:pt x="22" y="33"/>
                  <a:pt x="22" y="33"/>
                  <a:pt x="22" y="33"/>
                </a:cubicBezTo>
                <a:cubicBezTo>
                  <a:pt x="10" y="33"/>
                  <a:pt x="0" y="43"/>
                  <a:pt x="0" y="56"/>
                </a:cubicBezTo>
                <a:cubicBezTo>
                  <a:pt x="0" y="187"/>
                  <a:pt x="0" y="187"/>
                  <a:pt x="0" y="187"/>
                </a:cubicBezTo>
                <a:cubicBezTo>
                  <a:pt x="0" y="200"/>
                  <a:pt x="10" y="210"/>
                  <a:pt x="22" y="210"/>
                </a:cubicBezTo>
                <a:cubicBezTo>
                  <a:pt x="856" y="210"/>
                  <a:pt x="856" y="210"/>
                  <a:pt x="856" y="210"/>
                </a:cubicBezTo>
                <a:cubicBezTo>
                  <a:pt x="868" y="210"/>
                  <a:pt x="878" y="200"/>
                  <a:pt x="878" y="187"/>
                </a:cubicBezTo>
                <a:cubicBezTo>
                  <a:pt x="878" y="56"/>
                  <a:pt x="878" y="56"/>
                  <a:pt x="878" y="56"/>
                </a:cubicBezTo>
                <a:cubicBezTo>
                  <a:pt x="878" y="43"/>
                  <a:pt x="868" y="33"/>
                  <a:pt x="856" y="33"/>
                </a:cubicBezTo>
                <a:close/>
              </a:path>
            </a:pathLst>
          </a:custGeom>
          <a:solidFill>
            <a:srgbClr val="15B6C4"/>
          </a:solidFill>
          <a:ln w="12700">
            <a:solidFill>
              <a:schemeClr val="accent3"/>
            </a:solidFill>
            <a:round/>
          </a:ln>
          <a:effectLst/>
        </p:spPr>
        <p:txBody>
          <a:bodyPr vert="horz" wrap="square" lIns="91440" tIns="45720" rIns="91440" bIns="45720" numCol="1" anchor="t" anchorCtr="0" compatLnSpc="1"/>
          <a:lstStyle/>
          <a:p>
            <a:endParaRPr lang="zh-CN" altLang="en-US">
              <a:solidFill>
                <a:schemeClr val="tx1">
                  <a:lumMod val="50000"/>
                  <a:lumOff val="50000"/>
                </a:schemeClr>
              </a:solidFill>
              <a:latin typeface="Arial"/>
              <a:ea typeface="微软雅黑"/>
              <a:sym typeface="Arial"/>
            </a:endParaRPr>
          </a:p>
        </p:txBody>
      </p:sp>
      <p:sp>
        <p:nvSpPr>
          <p:cNvPr id="11" name="Freeform 6"/>
          <p:cNvSpPr/>
          <p:nvPr/>
        </p:nvSpPr>
        <p:spPr bwMode="auto">
          <a:xfrm>
            <a:off x="9112487" y="3630802"/>
            <a:ext cx="2085975" cy="503548"/>
          </a:xfrm>
          <a:custGeom>
            <a:avLst/>
            <a:gdLst>
              <a:gd name="T0" fmla="*/ 856 w 878"/>
              <a:gd name="T1" fmla="*/ 0 h 210"/>
              <a:gd name="T2" fmla="*/ 22 w 878"/>
              <a:gd name="T3" fmla="*/ 0 h 210"/>
              <a:gd name="T4" fmla="*/ 0 w 878"/>
              <a:gd name="T5" fmla="*/ 23 h 210"/>
              <a:gd name="T6" fmla="*/ 0 w 878"/>
              <a:gd name="T7" fmla="*/ 154 h 210"/>
              <a:gd name="T8" fmla="*/ 22 w 878"/>
              <a:gd name="T9" fmla="*/ 177 h 210"/>
              <a:gd name="T10" fmla="*/ 396 w 878"/>
              <a:gd name="T11" fmla="*/ 177 h 210"/>
              <a:gd name="T12" fmla="*/ 417 w 878"/>
              <a:gd name="T13" fmla="*/ 210 h 210"/>
              <a:gd name="T14" fmla="*/ 439 w 878"/>
              <a:gd name="T15" fmla="*/ 177 h 210"/>
              <a:gd name="T16" fmla="*/ 856 w 878"/>
              <a:gd name="T17" fmla="*/ 177 h 210"/>
              <a:gd name="T18" fmla="*/ 878 w 878"/>
              <a:gd name="T19" fmla="*/ 154 h 210"/>
              <a:gd name="T20" fmla="*/ 878 w 878"/>
              <a:gd name="T21" fmla="*/ 23 h 210"/>
              <a:gd name="T22" fmla="*/ 856 w 878"/>
              <a:gd name="T23"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8" h="210">
                <a:moveTo>
                  <a:pt x="856" y="0"/>
                </a:moveTo>
                <a:cubicBezTo>
                  <a:pt x="22" y="0"/>
                  <a:pt x="22" y="0"/>
                  <a:pt x="22" y="0"/>
                </a:cubicBezTo>
                <a:cubicBezTo>
                  <a:pt x="10" y="0"/>
                  <a:pt x="0" y="10"/>
                  <a:pt x="0" y="23"/>
                </a:cubicBezTo>
                <a:cubicBezTo>
                  <a:pt x="0" y="154"/>
                  <a:pt x="0" y="154"/>
                  <a:pt x="0" y="154"/>
                </a:cubicBezTo>
                <a:cubicBezTo>
                  <a:pt x="0" y="167"/>
                  <a:pt x="10" y="177"/>
                  <a:pt x="22" y="177"/>
                </a:cubicBezTo>
                <a:cubicBezTo>
                  <a:pt x="396" y="177"/>
                  <a:pt x="396" y="177"/>
                  <a:pt x="396" y="177"/>
                </a:cubicBezTo>
                <a:cubicBezTo>
                  <a:pt x="417" y="210"/>
                  <a:pt x="417" y="210"/>
                  <a:pt x="417" y="210"/>
                </a:cubicBezTo>
                <a:cubicBezTo>
                  <a:pt x="439" y="177"/>
                  <a:pt x="439" y="177"/>
                  <a:pt x="439" y="177"/>
                </a:cubicBezTo>
                <a:cubicBezTo>
                  <a:pt x="856" y="177"/>
                  <a:pt x="856" y="177"/>
                  <a:pt x="856" y="177"/>
                </a:cubicBezTo>
                <a:cubicBezTo>
                  <a:pt x="868" y="177"/>
                  <a:pt x="878" y="167"/>
                  <a:pt x="878" y="154"/>
                </a:cubicBezTo>
                <a:cubicBezTo>
                  <a:pt x="878" y="23"/>
                  <a:pt x="878" y="23"/>
                  <a:pt x="878" y="23"/>
                </a:cubicBezTo>
                <a:cubicBezTo>
                  <a:pt x="878" y="10"/>
                  <a:pt x="868" y="0"/>
                  <a:pt x="856" y="0"/>
                </a:cubicBezTo>
                <a:close/>
              </a:path>
            </a:pathLst>
          </a:custGeom>
          <a:solidFill>
            <a:srgbClr val="F04A6A"/>
          </a:solidFill>
          <a:ln w="12700">
            <a:noFill/>
            <a:round/>
          </a:ln>
          <a:effectLst/>
        </p:spPr>
        <p:txBody>
          <a:bodyPr vert="horz" wrap="square" lIns="91440" tIns="45720" rIns="91440" bIns="45720" numCol="1" anchor="t" anchorCtr="0" compatLnSpc="1"/>
          <a:lstStyle/>
          <a:p>
            <a:endParaRPr lang="zh-CN" altLang="en-US">
              <a:solidFill>
                <a:schemeClr val="tx1">
                  <a:lumMod val="50000"/>
                  <a:lumOff val="50000"/>
                </a:schemeClr>
              </a:solidFill>
              <a:latin typeface="Arial"/>
              <a:ea typeface="微软雅黑"/>
              <a:sym typeface="Arial"/>
            </a:endParaRPr>
          </a:p>
        </p:txBody>
      </p:sp>
      <p:grpSp>
        <p:nvGrpSpPr>
          <p:cNvPr id="12" name="Group 7"/>
          <p:cNvGrpSpPr/>
          <p:nvPr/>
        </p:nvGrpSpPr>
        <p:grpSpPr bwMode="auto">
          <a:xfrm>
            <a:off x="7431710" y="3751526"/>
            <a:ext cx="152400" cy="190618"/>
            <a:chOff x="0" y="0"/>
            <a:chExt cx="96" cy="120"/>
          </a:xfrm>
          <a:solidFill>
            <a:schemeClr val="bg1"/>
          </a:solidFill>
        </p:grpSpPr>
        <p:sp>
          <p:nvSpPr>
            <p:cNvPr id="13" name="Freeform 8"/>
            <p:cNvSpPr>
              <a:spLocks noEditPoints="1"/>
            </p:cNvSpPr>
            <p:nvPr/>
          </p:nvSpPr>
          <p:spPr bwMode="auto">
            <a:xfrm>
              <a:off x="0" y="0"/>
              <a:ext cx="96" cy="120"/>
            </a:xfrm>
            <a:custGeom>
              <a:avLst/>
              <a:gdLst>
                <a:gd name="T0" fmla="*/ 0 w 96"/>
                <a:gd name="T1" fmla="*/ 0 h 120"/>
                <a:gd name="T2" fmla="*/ 0 w 96"/>
                <a:gd name="T3" fmla="*/ 120 h 120"/>
                <a:gd name="T4" fmla="*/ 66 w 96"/>
                <a:gd name="T5" fmla="*/ 120 h 120"/>
                <a:gd name="T6" fmla="*/ 96 w 96"/>
                <a:gd name="T7" fmla="*/ 89 h 120"/>
                <a:gd name="T8" fmla="*/ 96 w 96"/>
                <a:gd name="T9" fmla="*/ 0 h 120"/>
                <a:gd name="T10" fmla="*/ 0 w 96"/>
                <a:gd name="T11" fmla="*/ 0 h 120"/>
                <a:gd name="T12" fmla="*/ 9 w 96"/>
                <a:gd name="T13" fmla="*/ 11 h 120"/>
                <a:gd name="T14" fmla="*/ 86 w 96"/>
                <a:gd name="T15" fmla="*/ 11 h 120"/>
                <a:gd name="T16" fmla="*/ 86 w 96"/>
                <a:gd name="T17" fmla="*/ 82 h 120"/>
                <a:gd name="T18" fmla="*/ 60 w 96"/>
                <a:gd name="T19" fmla="*/ 82 h 120"/>
                <a:gd name="T20" fmla="*/ 60 w 96"/>
                <a:gd name="T21" fmla="*/ 109 h 120"/>
                <a:gd name="T22" fmla="*/ 9 w 96"/>
                <a:gd name="T23" fmla="*/ 109 h 120"/>
                <a:gd name="T24" fmla="*/ 9 w 96"/>
                <a:gd name="T25" fmla="*/ 11 h 120"/>
                <a:gd name="T26" fmla="*/ 80 w 96"/>
                <a:gd name="T27" fmla="*/ 92 h 120"/>
                <a:gd name="T28" fmla="*/ 69 w 96"/>
                <a:gd name="T29" fmla="*/ 101 h 120"/>
                <a:gd name="T30" fmla="*/ 69 w 96"/>
                <a:gd name="T31" fmla="*/ 92 h 120"/>
                <a:gd name="T32" fmla="*/ 80 w 96"/>
                <a:gd name="T33" fmla="*/ 9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 h="120">
                  <a:moveTo>
                    <a:pt x="0" y="0"/>
                  </a:moveTo>
                  <a:lnTo>
                    <a:pt x="0" y="120"/>
                  </a:lnTo>
                  <a:lnTo>
                    <a:pt x="66" y="120"/>
                  </a:lnTo>
                  <a:lnTo>
                    <a:pt x="96" y="89"/>
                  </a:lnTo>
                  <a:lnTo>
                    <a:pt x="96" y="0"/>
                  </a:lnTo>
                  <a:lnTo>
                    <a:pt x="0" y="0"/>
                  </a:lnTo>
                  <a:close/>
                  <a:moveTo>
                    <a:pt x="9" y="11"/>
                  </a:moveTo>
                  <a:lnTo>
                    <a:pt x="86" y="11"/>
                  </a:lnTo>
                  <a:lnTo>
                    <a:pt x="86" y="82"/>
                  </a:lnTo>
                  <a:lnTo>
                    <a:pt x="60" y="82"/>
                  </a:lnTo>
                  <a:lnTo>
                    <a:pt x="60" y="109"/>
                  </a:lnTo>
                  <a:lnTo>
                    <a:pt x="9" y="109"/>
                  </a:lnTo>
                  <a:lnTo>
                    <a:pt x="9" y="11"/>
                  </a:lnTo>
                  <a:close/>
                  <a:moveTo>
                    <a:pt x="80" y="92"/>
                  </a:moveTo>
                  <a:lnTo>
                    <a:pt x="69" y="101"/>
                  </a:lnTo>
                  <a:lnTo>
                    <a:pt x="69" y="92"/>
                  </a:lnTo>
                  <a:lnTo>
                    <a:pt x="80"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50000"/>
                    <a:lumOff val="50000"/>
                  </a:schemeClr>
                </a:solidFill>
                <a:latin typeface="Arial"/>
                <a:ea typeface="微软雅黑"/>
                <a:sym typeface="Arial"/>
              </a:endParaRPr>
            </a:p>
          </p:txBody>
        </p:sp>
        <p:sp>
          <p:nvSpPr>
            <p:cNvPr id="14" name="Rectangle 9"/>
            <p:cNvSpPr>
              <a:spLocks noChangeArrowheads="1"/>
            </p:cNvSpPr>
            <p:nvPr/>
          </p:nvSpPr>
          <p:spPr bwMode="auto">
            <a:xfrm>
              <a:off x="27" y="33"/>
              <a:ext cx="42"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tx1">
                    <a:lumMod val="50000"/>
                    <a:lumOff val="50000"/>
                  </a:schemeClr>
                </a:solidFill>
                <a:latin typeface="Arial"/>
                <a:ea typeface="微软雅黑"/>
                <a:sym typeface="Arial"/>
              </a:endParaRPr>
            </a:p>
          </p:txBody>
        </p:sp>
        <p:sp>
          <p:nvSpPr>
            <p:cNvPr id="15" name="Rectangle 10"/>
            <p:cNvSpPr>
              <a:spLocks noChangeArrowheads="1"/>
            </p:cNvSpPr>
            <p:nvPr/>
          </p:nvSpPr>
          <p:spPr bwMode="auto">
            <a:xfrm>
              <a:off x="27" y="61"/>
              <a:ext cx="27"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tx1">
                    <a:lumMod val="50000"/>
                    <a:lumOff val="50000"/>
                  </a:schemeClr>
                </a:solidFill>
                <a:latin typeface="Arial"/>
                <a:ea typeface="微软雅黑"/>
                <a:sym typeface="Arial"/>
              </a:endParaRPr>
            </a:p>
          </p:txBody>
        </p:sp>
      </p:grpSp>
      <p:grpSp>
        <p:nvGrpSpPr>
          <p:cNvPr id="16" name="Group 11"/>
          <p:cNvGrpSpPr/>
          <p:nvPr/>
        </p:nvGrpSpPr>
        <p:grpSpPr bwMode="auto">
          <a:xfrm>
            <a:off x="9304961" y="3759468"/>
            <a:ext cx="185737" cy="173145"/>
            <a:chOff x="0" y="0"/>
            <a:chExt cx="117" cy="109"/>
          </a:xfrm>
          <a:solidFill>
            <a:schemeClr val="bg1"/>
          </a:solidFill>
        </p:grpSpPr>
        <p:sp>
          <p:nvSpPr>
            <p:cNvPr id="17" name="Freeform 12"/>
            <p:cNvSpPr>
              <a:spLocks noEditPoints="1"/>
            </p:cNvSpPr>
            <p:nvPr/>
          </p:nvSpPr>
          <p:spPr bwMode="auto">
            <a:xfrm>
              <a:off x="0" y="0"/>
              <a:ext cx="117" cy="109"/>
            </a:xfrm>
            <a:custGeom>
              <a:avLst/>
              <a:gdLst>
                <a:gd name="T0" fmla="*/ 100 w 117"/>
                <a:gd name="T1" fmla="*/ 38 h 109"/>
                <a:gd name="T2" fmla="*/ 100 w 117"/>
                <a:gd name="T3" fmla="*/ 0 h 109"/>
                <a:gd name="T4" fmla="*/ 0 w 117"/>
                <a:gd name="T5" fmla="*/ 0 h 109"/>
                <a:gd name="T6" fmla="*/ 0 w 117"/>
                <a:gd name="T7" fmla="*/ 82 h 109"/>
                <a:gd name="T8" fmla="*/ 24 w 117"/>
                <a:gd name="T9" fmla="*/ 82 h 109"/>
                <a:gd name="T10" fmla="*/ 24 w 117"/>
                <a:gd name="T11" fmla="*/ 109 h 109"/>
                <a:gd name="T12" fmla="*/ 54 w 117"/>
                <a:gd name="T13" fmla="*/ 82 h 109"/>
                <a:gd name="T14" fmla="*/ 57 w 117"/>
                <a:gd name="T15" fmla="*/ 82 h 109"/>
                <a:gd name="T16" fmla="*/ 57 w 117"/>
                <a:gd name="T17" fmla="*/ 99 h 109"/>
                <a:gd name="T18" fmla="*/ 60 w 117"/>
                <a:gd name="T19" fmla="*/ 99 h 109"/>
                <a:gd name="T20" fmla="*/ 117 w 117"/>
                <a:gd name="T21" fmla="*/ 99 h 109"/>
                <a:gd name="T22" fmla="*/ 117 w 117"/>
                <a:gd name="T23" fmla="*/ 43 h 109"/>
                <a:gd name="T24" fmla="*/ 117 w 117"/>
                <a:gd name="T25" fmla="*/ 38 h 109"/>
                <a:gd name="T26" fmla="*/ 100 w 117"/>
                <a:gd name="T27" fmla="*/ 38 h 109"/>
                <a:gd name="T28" fmla="*/ 51 w 117"/>
                <a:gd name="T29" fmla="*/ 71 h 109"/>
                <a:gd name="T30" fmla="*/ 34 w 117"/>
                <a:gd name="T31" fmla="*/ 86 h 109"/>
                <a:gd name="T32" fmla="*/ 34 w 117"/>
                <a:gd name="T33" fmla="*/ 71 h 109"/>
                <a:gd name="T34" fmla="*/ 10 w 117"/>
                <a:gd name="T35" fmla="*/ 71 h 109"/>
                <a:gd name="T36" fmla="*/ 10 w 117"/>
                <a:gd name="T37" fmla="*/ 9 h 109"/>
                <a:gd name="T38" fmla="*/ 90 w 117"/>
                <a:gd name="T39" fmla="*/ 9 h 109"/>
                <a:gd name="T40" fmla="*/ 90 w 117"/>
                <a:gd name="T41" fmla="*/ 38 h 109"/>
                <a:gd name="T42" fmla="*/ 57 w 117"/>
                <a:gd name="T43" fmla="*/ 38 h 109"/>
                <a:gd name="T44" fmla="*/ 57 w 117"/>
                <a:gd name="T45" fmla="*/ 71 h 109"/>
                <a:gd name="T46" fmla="*/ 51 w 117"/>
                <a:gd name="T47" fmla="*/ 71 h 109"/>
                <a:gd name="T48" fmla="*/ 108 w 117"/>
                <a:gd name="T49" fmla="*/ 89 h 109"/>
                <a:gd name="T50" fmla="*/ 67 w 117"/>
                <a:gd name="T51" fmla="*/ 89 h 109"/>
                <a:gd name="T52" fmla="*/ 67 w 117"/>
                <a:gd name="T53" fmla="*/ 47 h 109"/>
                <a:gd name="T54" fmla="*/ 108 w 117"/>
                <a:gd name="T55" fmla="*/ 47 h 109"/>
                <a:gd name="T56" fmla="*/ 108 w 117"/>
                <a:gd name="T57" fmla="*/ 8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109">
                  <a:moveTo>
                    <a:pt x="100" y="38"/>
                  </a:moveTo>
                  <a:lnTo>
                    <a:pt x="100" y="0"/>
                  </a:lnTo>
                  <a:lnTo>
                    <a:pt x="0" y="0"/>
                  </a:lnTo>
                  <a:lnTo>
                    <a:pt x="0" y="82"/>
                  </a:lnTo>
                  <a:lnTo>
                    <a:pt x="24" y="82"/>
                  </a:lnTo>
                  <a:lnTo>
                    <a:pt x="24" y="109"/>
                  </a:lnTo>
                  <a:lnTo>
                    <a:pt x="54" y="82"/>
                  </a:lnTo>
                  <a:lnTo>
                    <a:pt x="57" y="82"/>
                  </a:lnTo>
                  <a:lnTo>
                    <a:pt x="57" y="99"/>
                  </a:lnTo>
                  <a:lnTo>
                    <a:pt x="60" y="99"/>
                  </a:lnTo>
                  <a:lnTo>
                    <a:pt x="117" y="99"/>
                  </a:lnTo>
                  <a:lnTo>
                    <a:pt x="117" y="43"/>
                  </a:lnTo>
                  <a:lnTo>
                    <a:pt x="117" y="38"/>
                  </a:lnTo>
                  <a:lnTo>
                    <a:pt x="100" y="38"/>
                  </a:lnTo>
                  <a:close/>
                  <a:moveTo>
                    <a:pt x="51" y="71"/>
                  </a:moveTo>
                  <a:lnTo>
                    <a:pt x="34" y="86"/>
                  </a:lnTo>
                  <a:lnTo>
                    <a:pt x="34" y="71"/>
                  </a:lnTo>
                  <a:lnTo>
                    <a:pt x="10" y="71"/>
                  </a:lnTo>
                  <a:lnTo>
                    <a:pt x="10" y="9"/>
                  </a:lnTo>
                  <a:lnTo>
                    <a:pt x="90" y="9"/>
                  </a:lnTo>
                  <a:lnTo>
                    <a:pt x="90" y="38"/>
                  </a:lnTo>
                  <a:lnTo>
                    <a:pt x="57" y="38"/>
                  </a:lnTo>
                  <a:lnTo>
                    <a:pt x="57" y="71"/>
                  </a:lnTo>
                  <a:lnTo>
                    <a:pt x="51" y="71"/>
                  </a:lnTo>
                  <a:close/>
                  <a:moveTo>
                    <a:pt x="108" y="89"/>
                  </a:moveTo>
                  <a:lnTo>
                    <a:pt x="67" y="89"/>
                  </a:lnTo>
                  <a:lnTo>
                    <a:pt x="67" y="47"/>
                  </a:lnTo>
                  <a:lnTo>
                    <a:pt x="108" y="47"/>
                  </a:lnTo>
                  <a:lnTo>
                    <a:pt x="108" y="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50000"/>
                    <a:lumOff val="50000"/>
                  </a:schemeClr>
                </a:solidFill>
                <a:latin typeface="Arial"/>
                <a:ea typeface="微软雅黑"/>
                <a:sym typeface="Arial"/>
              </a:endParaRPr>
            </a:p>
          </p:txBody>
        </p:sp>
        <p:sp>
          <p:nvSpPr>
            <p:cNvPr id="18" name="Rectangle 13"/>
            <p:cNvSpPr>
              <a:spLocks noChangeArrowheads="1"/>
            </p:cNvSpPr>
            <p:nvPr/>
          </p:nvSpPr>
          <p:spPr bwMode="auto">
            <a:xfrm>
              <a:off x="75" y="64"/>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tx1">
                    <a:lumMod val="50000"/>
                    <a:lumOff val="50000"/>
                  </a:schemeClr>
                </a:solidFill>
                <a:latin typeface="Arial"/>
                <a:ea typeface="微软雅黑"/>
                <a:sym typeface="Arial"/>
              </a:endParaRPr>
            </a:p>
          </p:txBody>
        </p:sp>
        <p:sp>
          <p:nvSpPr>
            <p:cNvPr id="19" name="Rectangle 14"/>
            <p:cNvSpPr>
              <a:spLocks noChangeArrowheads="1"/>
            </p:cNvSpPr>
            <p:nvPr/>
          </p:nvSpPr>
          <p:spPr bwMode="auto">
            <a:xfrm>
              <a:off x="90" y="64"/>
              <a:ext cx="9"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tx1">
                    <a:lumMod val="50000"/>
                    <a:lumOff val="50000"/>
                  </a:schemeClr>
                </a:solidFill>
                <a:latin typeface="Arial"/>
                <a:ea typeface="微软雅黑"/>
                <a:sym typeface="Arial"/>
              </a:endParaRPr>
            </a:p>
          </p:txBody>
        </p:sp>
      </p:grpSp>
      <p:grpSp>
        <p:nvGrpSpPr>
          <p:cNvPr id="20" name="Group 15"/>
          <p:cNvGrpSpPr/>
          <p:nvPr/>
        </p:nvGrpSpPr>
        <p:grpSpPr bwMode="auto">
          <a:xfrm>
            <a:off x="5591797" y="3753115"/>
            <a:ext cx="185738" cy="187441"/>
            <a:chOff x="0" y="0"/>
            <a:chExt cx="117" cy="118"/>
          </a:xfrm>
          <a:solidFill>
            <a:schemeClr val="bg1"/>
          </a:solidFill>
        </p:grpSpPr>
        <p:sp>
          <p:nvSpPr>
            <p:cNvPr id="21" name="Freeform 16"/>
            <p:cNvSpPr>
              <a:spLocks noEditPoints="1"/>
            </p:cNvSpPr>
            <p:nvPr/>
          </p:nvSpPr>
          <p:spPr bwMode="auto">
            <a:xfrm>
              <a:off x="0" y="0"/>
              <a:ext cx="117" cy="118"/>
            </a:xfrm>
            <a:custGeom>
              <a:avLst/>
              <a:gdLst>
                <a:gd name="T0" fmla="*/ 117 w 117"/>
                <a:gd name="T1" fmla="*/ 21 h 118"/>
                <a:gd name="T2" fmla="*/ 107 w 117"/>
                <a:gd name="T3" fmla="*/ 21 h 118"/>
                <a:gd name="T4" fmla="*/ 78 w 117"/>
                <a:gd name="T5" fmla="*/ 21 h 118"/>
                <a:gd name="T6" fmla="*/ 78 w 117"/>
                <a:gd name="T7" fmla="*/ 0 h 118"/>
                <a:gd name="T8" fmla="*/ 39 w 117"/>
                <a:gd name="T9" fmla="*/ 0 h 118"/>
                <a:gd name="T10" fmla="*/ 39 w 117"/>
                <a:gd name="T11" fmla="*/ 21 h 118"/>
                <a:gd name="T12" fmla="*/ 11 w 117"/>
                <a:gd name="T13" fmla="*/ 21 h 118"/>
                <a:gd name="T14" fmla="*/ 0 w 117"/>
                <a:gd name="T15" fmla="*/ 21 h 118"/>
                <a:gd name="T16" fmla="*/ 0 w 117"/>
                <a:gd name="T17" fmla="*/ 31 h 118"/>
                <a:gd name="T18" fmla="*/ 11 w 117"/>
                <a:gd name="T19" fmla="*/ 31 h 118"/>
                <a:gd name="T20" fmla="*/ 11 w 117"/>
                <a:gd name="T21" fmla="*/ 118 h 118"/>
                <a:gd name="T22" fmla="*/ 107 w 117"/>
                <a:gd name="T23" fmla="*/ 118 h 118"/>
                <a:gd name="T24" fmla="*/ 107 w 117"/>
                <a:gd name="T25" fmla="*/ 31 h 118"/>
                <a:gd name="T26" fmla="*/ 117 w 117"/>
                <a:gd name="T27" fmla="*/ 31 h 118"/>
                <a:gd name="T28" fmla="*/ 117 w 117"/>
                <a:gd name="T29" fmla="*/ 21 h 118"/>
                <a:gd name="T30" fmla="*/ 50 w 117"/>
                <a:gd name="T31" fmla="*/ 10 h 118"/>
                <a:gd name="T32" fmla="*/ 68 w 117"/>
                <a:gd name="T33" fmla="*/ 10 h 118"/>
                <a:gd name="T34" fmla="*/ 68 w 117"/>
                <a:gd name="T35" fmla="*/ 21 h 118"/>
                <a:gd name="T36" fmla="*/ 50 w 117"/>
                <a:gd name="T37" fmla="*/ 21 h 118"/>
                <a:gd name="T38" fmla="*/ 50 w 117"/>
                <a:gd name="T39" fmla="*/ 10 h 118"/>
                <a:gd name="T40" fmla="*/ 95 w 117"/>
                <a:gd name="T41" fmla="*/ 105 h 118"/>
                <a:gd name="T42" fmla="*/ 21 w 117"/>
                <a:gd name="T43" fmla="*/ 105 h 118"/>
                <a:gd name="T44" fmla="*/ 21 w 117"/>
                <a:gd name="T45" fmla="*/ 31 h 118"/>
                <a:gd name="T46" fmla="*/ 39 w 117"/>
                <a:gd name="T47" fmla="*/ 31 h 118"/>
                <a:gd name="T48" fmla="*/ 78 w 117"/>
                <a:gd name="T49" fmla="*/ 31 h 118"/>
                <a:gd name="T50" fmla="*/ 95 w 117"/>
                <a:gd name="T51" fmla="*/ 31 h 118"/>
                <a:gd name="T52" fmla="*/ 95 w 117"/>
                <a:gd name="T53" fmla="*/ 10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18">
                  <a:moveTo>
                    <a:pt x="117" y="21"/>
                  </a:moveTo>
                  <a:lnTo>
                    <a:pt x="107" y="21"/>
                  </a:lnTo>
                  <a:lnTo>
                    <a:pt x="78" y="21"/>
                  </a:lnTo>
                  <a:lnTo>
                    <a:pt x="78" y="0"/>
                  </a:lnTo>
                  <a:lnTo>
                    <a:pt x="39" y="0"/>
                  </a:lnTo>
                  <a:lnTo>
                    <a:pt x="39" y="21"/>
                  </a:lnTo>
                  <a:lnTo>
                    <a:pt x="11" y="21"/>
                  </a:lnTo>
                  <a:lnTo>
                    <a:pt x="0" y="21"/>
                  </a:lnTo>
                  <a:lnTo>
                    <a:pt x="0" y="31"/>
                  </a:lnTo>
                  <a:lnTo>
                    <a:pt x="11" y="31"/>
                  </a:lnTo>
                  <a:lnTo>
                    <a:pt x="11" y="118"/>
                  </a:lnTo>
                  <a:lnTo>
                    <a:pt x="107" y="118"/>
                  </a:lnTo>
                  <a:lnTo>
                    <a:pt x="107" y="31"/>
                  </a:lnTo>
                  <a:lnTo>
                    <a:pt x="117" y="31"/>
                  </a:lnTo>
                  <a:lnTo>
                    <a:pt x="117" y="21"/>
                  </a:lnTo>
                  <a:close/>
                  <a:moveTo>
                    <a:pt x="50" y="10"/>
                  </a:moveTo>
                  <a:lnTo>
                    <a:pt x="68" y="10"/>
                  </a:lnTo>
                  <a:lnTo>
                    <a:pt x="68" y="21"/>
                  </a:lnTo>
                  <a:lnTo>
                    <a:pt x="50" y="21"/>
                  </a:lnTo>
                  <a:lnTo>
                    <a:pt x="50" y="10"/>
                  </a:lnTo>
                  <a:close/>
                  <a:moveTo>
                    <a:pt x="95" y="105"/>
                  </a:moveTo>
                  <a:lnTo>
                    <a:pt x="21" y="105"/>
                  </a:lnTo>
                  <a:lnTo>
                    <a:pt x="21" y="31"/>
                  </a:lnTo>
                  <a:lnTo>
                    <a:pt x="39" y="31"/>
                  </a:lnTo>
                  <a:lnTo>
                    <a:pt x="78" y="31"/>
                  </a:lnTo>
                  <a:lnTo>
                    <a:pt x="95" y="31"/>
                  </a:lnTo>
                  <a:lnTo>
                    <a:pt x="95"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50000"/>
                    <a:lumOff val="50000"/>
                  </a:schemeClr>
                </a:solidFill>
                <a:latin typeface="Arial"/>
                <a:ea typeface="微软雅黑"/>
                <a:sym typeface="Arial"/>
              </a:endParaRPr>
            </a:p>
          </p:txBody>
        </p:sp>
        <p:sp>
          <p:nvSpPr>
            <p:cNvPr id="22" name="Rectangle 17"/>
            <p:cNvSpPr>
              <a:spLocks noChangeArrowheads="1"/>
            </p:cNvSpPr>
            <p:nvPr/>
          </p:nvSpPr>
          <p:spPr bwMode="auto">
            <a:xfrm>
              <a:off x="36" y="48"/>
              <a:ext cx="12" cy="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tx1">
                    <a:lumMod val="50000"/>
                    <a:lumOff val="50000"/>
                  </a:schemeClr>
                </a:solidFill>
                <a:latin typeface="Arial"/>
                <a:ea typeface="微软雅黑"/>
                <a:sym typeface="Arial"/>
              </a:endParaRPr>
            </a:p>
          </p:txBody>
        </p:sp>
        <p:sp>
          <p:nvSpPr>
            <p:cNvPr id="23" name="Rectangle 18"/>
            <p:cNvSpPr>
              <a:spLocks noChangeArrowheads="1"/>
            </p:cNvSpPr>
            <p:nvPr/>
          </p:nvSpPr>
          <p:spPr bwMode="auto">
            <a:xfrm>
              <a:off x="69" y="48"/>
              <a:ext cx="11" cy="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tx1">
                    <a:lumMod val="50000"/>
                    <a:lumOff val="50000"/>
                  </a:schemeClr>
                </a:solidFill>
                <a:latin typeface="Arial"/>
                <a:ea typeface="微软雅黑"/>
                <a:sym typeface="Arial"/>
              </a:endParaRPr>
            </a:p>
          </p:txBody>
        </p:sp>
      </p:grpSp>
      <p:grpSp>
        <p:nvGrpSpPr>
          <p:cNvPr id="24" name="Group 19"/>
          <p:cNvGrpSpPr/>
          <p:nvPr/>
        </p:nvGrpSpPr>
        <p:grpSpPr bwMode="auto">
          <a:xfrm>
            <a:off x="3720136" y="3751526"/>
            <a:ext cx="166687" cy="190618"/>
            <a:chOff x="0" y="0"/>
            <a:chExt cx="105" cy="120"/>
          </a:xfrm>
          <a:solidFill>
            <a:schemeClr val="bg1"/>
          </a:solidFill>
        </p:grpSpPr>
        <p:sp>
          <p:nvSpPr>
            <p:cNvPr id="25" name="Freeform 20"/>
            <p:cNvSpPr/>
            <p:nvPr/>
          </p:nvSpPr>
          <p:spPr bwMode="auto">
            <a:xfrm>
              <a:off x="18" y="47"/>
              <a:ext cx="53" cy="26"/>
            </a:xfrm>
            <a:custGeom>
              <a:avLst/>
              <a:gdLst>
                <a:gd name="T0" fmla="*/ 18 w 35"/>
                <a:gd name="T1" fmla="*/ 11 h 17"/>
                <a:gd name="T2" fmla="*/ 7 w 35"/>
                <a:gd name="T3" fmla="*/ 0 h 17"/>
                <a:gd name="T4" fmla="*/ 0 w 35"/>
                <a:gd name="T5" fmla="*/ 0 h 17"/>
                <a:gd name="T6" fmla="*/ 18 w 35"/>
                <a:gd name="T7" fmla="*/ 17 h 17"/>
                <a:gd name="T8" fmla="*/ 35 w 35"/>
                <a:gd name="T9" fmla="*/ 0 h 17"/>
                <a:gd name="T10" fmla="*/ 28 w 35"/>
                <a:gd name="T11" fmla="*/ 0 h 17"/>
                <a:gd name="T12" fmla="*/ 18 w 35"/>
                <a:gd name="T13" fmla="*/ 11 h 17"/>
              </a:gdLst>
              <a:ahLst/>
              <a:cxnLst>
                <a:cxn ang="0">
                  <a:pos x="T0" y="T1"/>
                </a:cxn>
                <a:cxn ang="0">
                  <a:pos x="T2" y="T3"/>
                </a:cxn>
                <a:cxn ang="0">
                  <a:pos x="T4" y="T5"/>
                </a:cxn>
                <a:cxn ang="0">
                  <a:pos x="T6" y="T7"/>
                </a:cxn>
                <a:cxn ang="0">
                  <a:pos x="T8" y="T9"/>
                </a:cxn>
                <a:cxn ang="0">
                  <a:pos x="T10" y="T11"/>
                </a:cxn>
                <a:cxn ang="0">
                  <a:pos x="T12" y="T13"/>
                </a:cxn>
              </a:cxnLst>
              <a:rect l="0" t="0" r="r" b="b"/>
              <a:pathLst>
                <a:path w="35" h="17">
                  <a:moveTo>
                    <a:pt x="18" y="11"/>
                  </a:moveTo>
                  <a:cubicBezTo>
                    <a:pt x="12" y="11"/>
                    <a:pt x="7" y="6"/>
                    <a:pt x="7" y="0"/>
                  </a:cubicBezTo>
                  <a:cubicBezTo>
                    <a:pt x="0" y="0"/>
                    <a:pt x="0" y="0"/>
                    <a:pt x="0" y="0"/>
                  </a:cubicBezTo>
                  <a:cubicBezTo>
                    <a:pt x="0" y="10"/>
                    <a:pt x="8" y="17"/>
                    <a:pt x="18" y="17"/>
                  </a:cubicBezTo>
                  <a:cubicBezTo>
                    <a:pt x="27" y="17"/>
                    <a:pt x="35" y="10"/>
                    <a:pt x="35" y="0"/>
                  </a:cubicBezTo>
                  <a:cubicBezTo>
                    <a:pt x="28" y="0"/>
                    <a:pt x="28" y="0"/>
                    <a:pt x="28" y="0"/>
                  </a:cubicBezTo>
                  <a:cubicBezTo>
                    <a:pt x="28" y="6"/>
                    <a:pt x="23" y="11"/>
                    <a:pt x="1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50000"/>
                    <a:lumOff val="50000"/>
                  </a:schemeClr>
                </a:solidFill>
                <a:latin typeface="Arial"/>
                <a:ea typeface="微软雅黑"/>
                <a:sym typeface="Arial"/>
              </a:endParaRPr>
            </a:p>
          </p:txBody>
        </p:sp>
        <p:sp>
          <p:nvSpPr>
            <p:cNvPr id="26" name="Freeform 21"/>
            <p:cNvSpPr>
              <a:spLocks noEditPoints="1"/>
            </p:cNvSpPr>
            <p:nvPr/>
          </p:nvSpPr>
          <p:spPr bwMode="auto">
            <a:xfrm>
              <a:off x="0" y="0"/>
              <a:ext cx="105" cy="120"/>
            </a:xfrm>
            <a:custGeom>
              <a:avLst/>
              <a:gdLst>
                <a:gd name="T0" fmla="*/ 105 w 105"/>
                <a:gd name="T1" fmla="*/ 0 h 120"/>
                <a:gd name="T2" fmla="*/ 23 w 105"/>
                <a:gd name="T3" fmla="*/ 0 h 120"/>
                <a:gd name="T4" fmla="*/ 23 w 105"/>
                <a:gd name="T5" fmla="*/ 18 h 120"/>
                <a:gd name="T6" fmla="*/ 0 w 105"/>
                <a:gd name="T7" fmla="*/ 18 h 120"/>
                <a:gd name="T8" fmla="*/ 0 w 105"/>
                <a:gd name="T9" fmla="*/ 120 h 120"/>
                <a:gd name="T10" fmla="*/ 89 w 105"/>
                <a:gd name="T11" fmla="*/ 120 h 120"/>
                <a:gd name="T12" fmla="*/ 89 w 105"/>
                <a:gd name="T13" fmla="*/ 97 h 120"/>
                <a:gd name="T14" fmla="*/ 105 w 105"/>
                <a:gd name="T15" fmla="*/ 97 h 120"/>
                <a:gd name="T16" fmla="*/ 105 w 105"/>
                <a:gd name="T17" fmla="*/ 0 h 120"/>
                <a:gd name="T18" fmla="*/ 78 w 105"/>
                <a:gd name="T19" fmla="*/ 109 h 120"/>
                <a:gd name="T20" fmla="*/ 11 w 105"/>
                <a:gd name="T21" fmla="*/ 109 h 120"/>
                <a:gd name="T22" fmla="*/ 11 w 105"/>
                <a:gd name="T23" fmla="*/ 29 h 120"/>
                <a:gd name="T24" fmla="*/ 23 w 105"/>
                <a:gd name="T25" fmla="*/ 29 h 120"/>
                <a:gd name="T26" fmla="*/ 78 w 105"/>
                <a:gd name="T27" fmla="*/ 29 h 120"/>
                <a:gd name="T28" fmla="*/ 78 w 105"/>
                <a:gd name="T29" fmla="*/ 97 h 120"/>
                <a:gd name="T30" fmla="*/ 78 w 105"/>
                <a:gd name="T31" fmla="*/ 109 h 120"/>
                <a:gd name="T32" fmla="*/ 96 w 105"/>
                <a:gd name="T33" fmla="*/ 86 h 120"/>
                <a:gd name="T34" fmla="*/ 89 w 105"/>
                <a:gd name="T35" fmla="*/ 86 h 120"/>
                <a:gd name="T36" fmla="*/ 89 w 105"/>
                <a:gd name="T37" fmla="*/ 18 h 120"/>
                <a:gd name="T38" fmla="*/ 32 w 105"/>
                <a:gd name="T39" fmla="*/ 18 h 120"/>
                <a:gd name="T40" fmla="*/ 32 w 105"/>
                <a:gd name="T41" fmla="*/ 11 h 120"/>
                <a:gd name="T42" fmla="*/ 96 w 105"/>
                <a:gd name="T43" fmla="*/ 11 h 120"/>
                <a:gd name="T44" fmla="*/ 96 w 105"/>
                <a:gd name="T45" fmla="*/ 8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5" h="120">
                  <a:moveTo>
                    <a:pt x="105" y="0"/>
                  </a:moveTo>
                  <a:lnTo>
                    <a:pt x="23" y="0"/>
                  </a:lnTo>
                  <a:lnTo>
                    <a:pt x="23" y="18"/>
                  </a:lnTo>
                  <a:lnTo>
                    <a:pt x="0" y="18"/>
                  </a:lnTo>
                  <a:lnTo>
                    <a:pt x="0" y="120"/>
                  </a:lnTo>
                  <a:lnTo>
                    <a:pt x="89" y="120"/>
                  </a:lnTo>
                  <a:lnTo>
                    <a:pt x="89" y="97"/>
                  </a:lnTo>
                  <a:lnTo>
                    <a:pt x="105" y="97"/>
                  </a:lnTo>
                  <a:lnTo>
                    <a:pt x="105" y="0"/>
                  </a:lnTo>
                  <a:close/>
                  <a:moveTo>
                    <a:pt x="78" y="109"/>
                  </a:moveTo>
                  <a:lnTo>
                    <a:pt x="11" y="109"/>
                  </a:lnTo>
                  <a:lnTo>
                    <a:pt x="11" y="29"/>
                  </a:lnTo>
                  <a:lnTo>
                    <a:pt x="23" y="29"/>
                  </a:lnTo>
                  <a:lnTo>
                    <a:pt x="78" y="29"/>
                  </a:lnTo>
                  <a:lnTo>
                    <a:pt x="78" y="97"/>
                  </a:lnTo>
                  <a:lnTo>
                    <a:pt x="78" y="109"/>
                  </a:lnTo>
                  <a:close/>
                  <a:moveTo>
                    <a:pt x="96" y="86"/>
                  </a:moveTo>
                  <a:lnTo>
                    <a:pt x="89" y="86"/>
                  </a:lnTo>
                  <a:lnTo>
                    <a:pt x="89" y="18"/>
                  </a:lnTo>
                  <a:lnTo>
                    <a:pt x="32" y="18"/>
                  </a:lnTo>
                  <a:lnTo>
                    <a:pt x="32" y="11"/>
                  </a:lnTo>
                  <a:lnTo>
                    <a:pt x="96" y="11"/>
                  </a:lnTo>
                  <a:lnTo>
                    <a:pt x="96"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tx1">
                    <a:lumMod val="50000"/>
                    <a:lumOff val="50000"/>
                  </a:schemeClr>
                </a:solidFill>
                <a:latin typeface="Arial"/>
                <a:ea typeface="微软雅黑"/>
                <a:sym typeface="Arial"/>
              </a:endParaRPr>
            </a:p>
          </p:txBody>
        </p:sp>
      </p:grpSp>
      <p:sp>
        <p:nvSpPr>
          <p:cNvPr id="27" name="Text Box 22"/>
          <p:cNvSpPr txBox="1">
            <a:spLocks noChangeArrowheads="1"/>
          </p:cNvSpPr>
          <p:nvPr/>
        </p:nvSpPr>
        <p:spPr bwMode="auto">
          <a:xfrm>
            <a:off x="4053857" y="3738818"/>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dirty="0">
                <a:solidFill>
                  <a:schemeClr val="bg1"/>
                </a:solidFill>
                <a:latin typeface="Arial"/>
                <a:ea typeface="微软雅黑"/>
                <a:sym typeface="Arial"/>
              </a:rPr>
              <a:t>标题文字</a:t>
            </a:r>
            <a:endParaRPr lang="en-US" altLang="zh-CN" sz="1200" dirty="0">
              <a:solidFill>
                <a:schemeClr val="bg1"/>
              </a:solidFill>
              <a:latin typeface="Arial"/>
              <a:ea typeface="微软雅黑"/>
              <a:sym typeface="Arial"/>
            </a:endParaRPr>
          </a:p>
        </p:txBody>
      </p:sp>
      <p:sp>
        <p:nvSpPr>
          <p:cNvPr id="28" name="Text Box 23"/>
          <p:cNvSpPr txBox="1">
            <a:spLocks noChangeArrowheads="1"/>
          </p:cNvSpPr>
          <p:nvPr/>
        </p:nvSpPr>
        <p:spPr bwMode="auto">
          <a:xfrm>
            <a:off x="5939807" y="3738818"/>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dirty="0">
                <a:solidFill>
                  <a:schemeClr val="bg1"/>
                </a:solidFill>
                <a:latin typeface="Arial"/>
                <a:ea typeface="微软雅黑"/>
                <a:sym typeface="Arial"/>
              </a:rPr>
              <a:t>标题文字</a:t>
            </a:r>
            <a:endParaRPr lang="en-US" altLang="zh-CN" sz="1200" dirty="0">
              <a:solidFill>
                <a:schemeClr val="bg1"/>
              </a:solidFill>
              <a:latin typeface="Arial"/>
              <a:ea typeface="微软雅黑"/>
              <a:sym typeface="Arial"/>
            </a:endParaRPr>
          </a:p>
        </p:txBody>
      </p:sp>
      <p:sp>
        <p:nvSpPr>
          <p:cNvPr id="29" name="Text Box 24"/>
          <p:cNvSpPr txBox="1">
            <a:spLocks noChangeArrowheads="1"/>
          </p:cNvSpPr>
          <p:nvPr/>
        </p:nvSpPr>
        <p:spPr bwMode="auto">
          <a:xfrm>
            <a:off x="7761871" y="3738818"/>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dirty="0">
                <a:solidFill>
                  <a:schemeClr val="bg1"/>
                </a:solidFill>
                <a:latin typeface="Arial"/>
                <a:ea typeface="微软雅黑"/>
                <a:sym typeface="Arial"/>
              </a:rPr>
              <a:t>标题文字</a:t>
            </a:r>
            <a:endParaRPr lang="en-US" altLang="zh-CN" sz="1200" dirty="0">
              <a:solidFill>
                <a:schemeClr val="bg1"/>
              </a:solidFill>
              <a:latin typeface="Arial"/>
              <a:ea typeface="微软雅黑"/>
              <a:sym typeface="Arial"/>
            </a:endParaRPr>
          </a:p>
        </p:txBody>
      </p:sp>
      <p:sp>
        <p:nvSpPr>
          <p:cNvPr id="30" name="Text Box 25"/>
          <p:cNvSpPr txBox="1">
            <a:spLocks noChangeArrowheads="1"/>
          </p:cNvSpPr>
          <p:nvPr/>
        </p:nvSpPr>
        <p:spPr bwMode="auto">
          <a:xfrm>
            <a:off x="9679957" y="3738818"/>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dirty="0">
                <a:solidFill>
                  <a:schemeClr val="bg1"/>
                </a:solidFill>
                <a:latin typeface="Arial"/>
                <a:ea typeface="微软雅黑"/>
                <a:sym typeface="Arial"/>
              </a:rPr>
              <a:t>标题文字</a:t>
            </a:r>
            <a:endParaRPr lang="en-US" altLang="zh-CN" sz="1200" dirty="0">
              <a:solidFill>
                <a:schemeClr val="bg1"/>
              </a:solidFill>
              <a:latin typeface="Arial"/>
              <a:ea typeface="微软雅黑"/>
              <a:sym typeface="Arial"/>
            </a:endParaRPr>
          </a:p>
        </p:txBody>
      </p:sp>
      <p:sp>
        <p:nvSpPr>
          <p:cNvPr id="31" name="Text Box 30"/>
          <p:cNvSpPr txBox="1">
            <a:spLocks noChangeArrowheads="1"/>
          </p:cNvSpPr>
          <p:nvPr/>
        </p:nvSpPr>
        <p:spPr bwMode="auto">
          <a:xfrm>
            <a:off x="4195616" y="4138824"/>
            <a:ext cx="4860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000" dirty="0">
                <a:solidFill>
                  <a:schemeClr val="tx1">
                    <a:lumMod val="65000"/>
                    <a:lumOff val="35000"/>
                  </a:schemeClr>
                </a:solidFill>
                <a:latin typeface="Arial"/>
                <a:ea typeface="微软雅黑"/>
                <a:sym typeface="Arial"/>
              </a:rPr>
              <a:t>01</a:t>
            </a:r>
          </a:p>
        </p:txBody>
      </p:sp>
      <p:sp>
        <p:nvSpPr>
          <p:cNvPr id="32" name="Text Box 31"/>
          <p:cNvSpPr txBox="1">
            <a:spLocks noChangeArrowheads="1"/>
          </p:cNvSpPr>
          <p:nvPr/>
        </p:nvSpPr>
        <p:spPr bwMode="auto">
          <a:xfrm>
            <a:off x="7896078" y="4138824"/>
            <a:ext cx="4860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000" dirty="0">
                <a:solidFill>
                  <a:schemeClr val="tx1">
                    <a:lumMod val="65000"/>
                    <a:lumOff val="35000"/>
                  </a:schemeClr>
                </a:solidFill>
                <a:latin typeface="Arial"/>
                <a:ea typeface="微软雅黑"/>
                <a:sym typeface="Arial"/>
              </a:rPr>
              <a:t>03</a:t>
            </a:r>
          </a:p>
        </p:txBody>
      </p:sp>
      <p:sp>
        <p:nvSpPr>
          <p:cNvPr id="33" name="矩形 32"/>
          <p:cNvSpPr/>
          <p:nvPr/>
        </p:nvSpPr>
        <p:spPr>
          <a:xfrm>
            <a:off x="3769898" y="2964493"/>
            <a:ext cx="1569660" cy="369332"/>
          </a:xfrm>
          <a:prstGeom prst="rect">
            <a:avLst/>
          </a:prstGeom>
        </p:spPr>
        <p:txBody>
          <a:bodyPr wrap="none">
            <a:spAutoFit/>
          </a:bodyPr>
          <a:lstStyle/>
          <a:p>
            <a:r>
              <a:rPr lang="zh-CN" altLang="en-US" dirty="0">
                <a:latin typeface="Arial"/>
                <a:ea typeface="微软雅黑"/>
                <a:sym typeface="Arial"/>
              </a:rPr>
              <a:t>新确诊的疾病</a:t>
            </a:r>
          </a:p>
        </p:txBody>
      </p:sp>
      <p:sp>
        <p:nvSpPr>
          <p:cNvPr id="34" name="矩形 33"/>
          <p:cNvSpPr/>
          <p:nvPr/>
        </p:nvSpPr>
        <p:spPr>
          <a:xfrm>
            <a:off x="5555086" y="4478684"/>
            <a:ext cx="1569660" cy="369332"/>
          </a:xfrm>
          <a:prstGeom prst="rect">
            <a:avLst/>
          </a:prstGeom>
        </p:spPr>
        <p:txBody>
          <a:bodyPr wrap="none">
            <a:spAutoFit/>
          </a:bodyPr>
          <a:lstStyle/>
          <a:p>
            <a:r>
              <a:rPr lang="zh-CN" altLang="en-US">
                <a:latin typeface="Arial"/>
                <a:ea typeface="微软雅黑"/>
                <a:sym typeface="Arial"/>
              </a:rPr>
              <a:t>信息来源受限</a:t>
            </a:r>
          </a:p>
        </p:txBody>
      </p:sp>
      <p:sp>
        <p:nvSpPr>
          <p:cNvPr id="35" name="矩形 34"/>
          <p:cNvSpPr/>
          <p:nvPr/>
        </p:nvSpPr>
        <p:spPr>
          <a:xfrm>
            <a:off x="7431710" y="2967405"/>
            <a:ext cx="1569660" cy="369332"/>
          </a:xfrm>
          <a:prstGeom prst="rect">
            <a:avLst/>
          </a:prstGeom>
        </p:spPr>
        <p:txBody>
          <a:bodyPr wrap="none">
            <a:spAutoFit/>
          </a:bodyPr>
          <a:lstStyle/>
          <a:p>
            <a:r>
              <a:rPr lang="zh-CN" altLang="en-US">
                <a:latin typeface="Arial"/>
                <a:ea typeface="微软雅黑"/>
                <a:sym typeface="Arial"/>
              </a:rPr>
              <a:t>缺乏学习动力</a:t>
            </a:r>
          </a:p>
        </p:txBody>
      </p:sp>
      <p:sp>
        <p:nvSpPr>
          <p:cNvPr id="36" name="Text Box 30"/>
          <p:cNvSpPr txBox="1">
            <a:spLocks noChangeArrowheads="1"/>
          </p:cNvSpPr>
          <p:nvPr/>
        </p:nvSpPr>
        <p:spPr bwMode="auto">
          <a:xfrm>
            <a:off x="6203020" y="3133770"/>
            <a:ext cx="4860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dirty="0">
                <a:solidFill>
                  <a:schemeClr val="tx1">
                    <a:lumMod val="65000"/>
                    <a:lumOff val="35000"/>
                  </a:schemeClr>
                </a:solidFill>
                <a:latin typeface="Arial"/>
                <a:ea typeface="微软雅黑"/>
                <a:sym typeface="Arial"/>
              </a:rPr>
              <a:t>02</a:t>
            </a:r>
            <a:endParaRPr lang="zh-CN" altLang="zh-CN" sz="2000" dirty="0">
              <a:solidFill>
                <a:schemeClr val="tx1">
                  <a:lumMod val="65000"/>
                  <a:lumOff val="35000"/>
                </a:schemeClr>
              </a:solidFill>
              <a:latin typeface="Arial"/>
              <a:ea typeface="微软雅黑"/>
              <a:sym typeface="Arial"/>
            </a:endParaRPr>
          </a:p>
        </p:txBody>
      </p:sp>
      <p:sp>
        <p:nvSpPr>
          <p:cNvPr id="37" name="Text Box 30"/>
          <p:cNvSpPr txBox="1">
            <a:spLocks noChangeArrowheads="1"/>
          </p:cNvSpPr>
          <p:nvPr/>
        </p:nvSpPr>
        <p:spPr bwMode="auto">
          <a:xfrm>
            <a:off x="9837051" y="3112100"/>
            <a:ext cx="4860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sz="2000" dirty="0">
                <a:solidFill>
                  <a:schemeClr val="tx1">
                    <a:lumMod val="65000"/>
                    <a:lumOff val="35000"/>
                  </a:schemeClr>
                </a:solidFill>
                <a:latin typeface="Arial"/>
                <a:ea typeface="微软雅黑"/>
                <a:sym typeface="Arial"/>
              </a:rPr>
              <a:t>0</a:t>
            </a:r>
            <a:r>
              <a:rPr lang="en-US" altLang="zh-CN" sz="2000" dirty="0">
                <a:solidFill>
                  <a:schemeClr val="tx1">
                    <a:lumMod val="65000"/>
                    <a:lumOff val="35000"/>
                  </a:schemeClr>
                </a:solidFill>
                <a:latin typeface="Arial"/>
                <a:ea typeface="微软雅黑"/>
                <a:sym typeface="Arial"/>
              </a:rPr>
              <a:t>4</a:t>
            </a:r>
            <a:endParaRPr lang="zh-CN" altLang="zh-CN" sz="2000" dirty="0">
              <a:solidFill>
                <a:schemeClr val="tx1">
                  <a:lumMod val="65000"/>
                  <a:lumOff val="35000"/>
                </a:schemeClr>
              </a:solidFill>
              <a:latin typeface="Arial"/>
              <a:ea typeface="微软雅黑"/>
              <a:sym typeface="Arial"/>
            </a:endParaRPr>
          </a:p>
        </p:txBody>
      </p:sp>
    </p:spTree>
  </p:cSld>
  <p:clrMapOvr>
    <a:masterClrMapping/>
  </p:clrMapOvr>
  <p:transition spd="slow" advTm="2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par>
                          <p:cTn id="12" fill="hold">
                            <p:stCondLst>
                              <p:cond delay="800"/>
                            </p:stCondLst>
                            <p:childTnLst>
                              <p:par>
                                <p:cTn id="13" presetID="52"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Scale>
                                      <p:cBhvr>
                                        <p:cTn id="15"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4"/>
                                        </p:tgtEl>
                                        <p:attrNameLst>
                                          <p:attrName>ppt_x</p:attrName>
                                          <p:attrName>ppt_y</p:attrName>
                                        </p:attrNameLst>
                                      </p:cBhvr>
                                    </p:animMotion>
                                    <p:animEffect transition="in" filter="fade">
                                      <p:cBhvr>
                                        <p:cTn id="17" dur="1000"/>
                                        <p:tgtEl>
                                          <p:spTgt spid="4"/>
                                        </p:tgtEl>
                                      </p:cBhvr>
                                    </p:animEffect>
                                  </p:childTnLst>
                                </p:cTn>
                              </p:par>
                            </p:childTnLst>
                          </p:cTn>
                        </p:par>
                        <p:par>
                          <p:cTn id="18" fill="hold">
                            <p:stCondLst>
                              <p:cond delay="1800"/>
                            </p:stCondLst>
                            <p:childTnLst>
                              <p:par>
                                <p:cTn id="19" presetID="52" presetClass="entr" presetSubtype="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Scale>
                                      <p:cBhvr>
                                        <p:cTn id="21"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3"/>
                                        </p:tgtEl>
                                        <p:attrNameLst>
                                          <p:attrName>ppt_x</p:attrName>
                                          <p:attrName>ppt_y</p:attrName>
                                        </p:attrNameLst>
                                      </p:cBhvr>
                                    </p:animMotion>
                                    <p:animEffect transition="in" filter="fade">
                                      <p:cBhvr>
                                        <p:cTn id="23" dur="1000"/>
                                        <p:tgtEl>
                                          <p:spTgt spid="3"/>
                                        </p:tgtEl>
                                      </p:cBhvr>
                                    </p:animEffect>
                                  </p:childTnLst>
                                </p:cTn>
                              </p:par>
                            </p:childTnLst>
                          </p:cTn>
                        </p:par>
                        <p:par>
                          <p:cTn id="24" fill="hold">
                            <p:stCondLst>
                              <p:cond delay="2800"/>
                            </p:stCondLst>
                            <p:childTnLst>
                              <p:par>
                                <p:cTn id="25" presetID="21" presetClass="entr" presetSubtype="1"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heel(1)">
                                      <p:cBhvr>
                                        <p:cTn id="27" dur="2000"/>
                                        <p:tgtEl>
                                          <p:spTgt spid="6"/>
                                        </p:tgtEl>
                                      </p:cBhvr>
                                    </p:animEffect>
                                  </p:childTnLst>
                                </p:cTn>
                              </p:par>
                            </p:childTnLst>
                          </p:cTn>
                        </p:par>
                        <p:par>
                          <p:cTn id="28" fill="hold">
                            <p:stCondLst>
                              <p:cond delay="4800"/>
                            </p:stCondLst>
                            <p:childTnLst>
                              <p:par>
                                <p:cTn id="29" presetID="17" presetClass="entr" presetSubtype="1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p:cTn id="31" dur="500" fill="hold"/>
                                        <p:tgtEl>
                                          <p:spTgt spid="5"/>
                                        </p:tgtEl>
                                        <p:attrNameLst>
                                          <p:attrName>ppt_w</p:attrName>
                                        </p:attrNameLst>
                                      </p:cBhvr>
                                      <p:tavLst>
                                        <p:tav tm="0">
                                          <p:val>
                                            <p:fltVal val="0"/>
                                          </p:val>
                                        </p:tav>
                                        <p:tav tm="100000">
                                          <p:val>
                                            <p:strVal val="#ppt_w"/>
                                          </p:val>
                                        </p:tav>
                                      </p:tavLst>
                                    </p:anim>
                                    <p:anim calcmode="lin" valueType="num">
                                      <p:cBhvr>
                                        <p:cTn id="32" dur="500" fill="hold"/>
                                        <p:tgtEl>
                                          <p:spTgt spid="5"/>
                                        </p:tgtEl>
                                        <p:attrNameLst>
                                          <p:attrName>ppt_h</p:attrName>
                                        </p:attrNameLst>
                                      </p:cBhvr>
                                      <p:tavLst>
                                        <p:tav tm="0">
                                          <p:val>
                                            <p:strVal val="#ppt_h"/>
                                          </p:val>
                                        </p:tav>
                                        <p:tav tm="100000">
                                          <p:val>
                                            <p:strVal val="#ppt_h"/>
                                          </p:val>
                                        </p:tav>
                                      </p:tavLst>
                                    </p:anim>
                                  </p:childTnLst>
                                </p:cTn>
                              </p:par>
                              <p:par>
                                <p:cTn id="33" presetID="2" presetClass="entr" presetSubtype="2" fill="hold" grpId="0" nodeType="withEffect">
                                  <p:stCondLst>
                                    <p:cond delay="10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750" fill="hold"/>
                                        <p:tgtEl>
                                          <p:spTgt spid="8"/>
                                        </p:tgtEl>
                                        <p:attrNameLst>
                                          <p:attrName>ppt_x</p:attrName>
                                        </p:attrNameLst>
                                      </p:cBhvr>
                                      <p:tavLst>
                                        <p:tav tm="0">
                                          <p:val>
                                            <p:strVal val="1+#ppt_w/2"/>
                                          </p:val>
                                        </p:tav>
                                        <p:tav tm="100000">
                                          <p:val>
                                            <p:strVal val="#ppt_x"/>
                                          </p:val>
                                        </p:tav>
                                      </p:tavLst>
                                    </p:anim>
                                    <p:anim calcmode="lin" valueType="num">
                                      <p:cBhvr additive="base">
                                        <p:cTn id="36" dur="750" fill="hold"/>
                                        <p:tgtEl>
                                          <p:spTgt spid="8"/>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20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750" fill="hold"/>
                                        <p:tgtEl>
                                          <p:spTgt spid="24"/>
                                        </p:tgtEl>
                                        <p:attrNameLst>
                                          <p:attrName>ppt_x</p:attrName>
                                        </p:attrNameLst>
                                      </p:cBhvr>
                                      <p:tavLst>
                                        <p:tav tm="0">
                                          <p:val>
                                            <p:strVal val="1+#ppt_w/2"/>
                                          </p:val>
                                        </p:tav>
                                        <p:tav tm="100000">
                                          <p:val>
                                            <p:strVal val="#ppt_x"/>
                                          </p:val>
                                        </p:tav>
                                      </p:tavLst>
                                    </p:anim>
                                    <p:anim calcmode="lin" valueType="num">
                                      <p:cBhvr additive="base">
                                        <p:cTn id="40" dur="750" fill="hold"/>
                                        <p:tgtEl>
                                          <p:spTgt spid="24"/>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300"/>
                                  </p:stCondLst>
                                  <p:childTnLst>
                                    <p:set>
                                      <p:cBhvr>
                                        <p:cTn id="42" dur="1" fill="hold">
                                          <p:stCondLst>
                                            <p:cond delay="0"/>
                                          </p:stCondLst>
                                        </p:cTn>
                                        <p:tgtEl>
                                          <p:spTgt spid="27"/>
                                        </p:tgtEl>
                                        <p:attrNameLst>
                                          <p:attrName>style.visibility</p:attrName>
                                        </p:attrNameLst>
                                      </p:cBhvr>
                                      <p:to>
                                        <p:strVal val="visible"/>
                                      </p:to>
                                    </p:set>
                                    <p:anim calcmode="lin" valueType="num">
                                      <p:cBhvr additive="base">
                                        <p:cTn id="43" dur="750" fill="hold"/>
                                        <p:tgtEl>
                                          <p:spTgt spid="27"/>
                                        </p:tgtEl>
                                        <p:attrNameLst>
                                          <p:attrName>ppt_x</p:attrName>
                                        </p:attrNameLst>
                                      </p:cBhvr>
                                      <p:tavLst>
                                        <p:tav tm="0">
                                          <p:val>
                                            <p:strVal val="1+#ppt_w/2"/>
                                          </p:val>
                                        </p:tav>
                                        <p:tav tm="100000">
                                          <p:val>
                                            <p:strVal val="#ppt_x"/>
                                          </p:val>
                                        </p:tav>
                                      </p:tavLst>
                                    </p:anim>
                                    <p:anim calcmode="lin" valueType="num">
                                      <p:cBhvr additive="base">
                                        <p:cTn id="44" dur="750" fill="hold"/>
                                        <p:tgtEl>
                                          <p:spTgt spid="27"/>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40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750" fill="hold"/>
                                        <p:tgtEl>
                                          <p:spTgt spid="31"/>
                                        </p:tgtEl>
                                        <p:attrNameLst>
                                          <p:attrName>ppt_x</p:attrName>
                                        </p:attrNameLst>
                                      </p:cBhvr>
                                      <p:tavLst>
                                        <p:tav tm="0">
                                          <p:val>
                                            <p:strVal val="1+#ppt_w/2"/>
                                          </p:val>
                                        </p:tav>
                                        <p:tav tm="100000">
                                          <p:val>
                                            <p:strVal val="#ppt_x"/>
                                          </p:val>
                                        </p:tav>
                                      </p:tavLst>
                                    </p:anim>
                                    <p:anim calcmode="lin" valueType="num">
                                      <p:cBhvr additive="base">
                                        <p:cTn id="48" dur="750" fill="hold"/>
                                        <p:tgtEl>
                                          <p:spTgt spid="31"/>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1200"/>
                                  </p:stCondLst>
                                  <p:childTnLst>
                                    <p:set>
                                      <p:cBhvr>
                                        <p:cTn id="50" dur="1" fill="hold">
                                          <p:stCondLst>
                                            <p:cond delay="0"/>
                                          </p:stCondLst>
                                        </p:cTn>
                                        <p:tgtEl>
                                          <p:spTgt spid="9"/>
                                        </p:tgtEl>
                                        <p:attrNameLst>
                                          <p:attrName>style.visibility</p:attrName>
                                        </p:attrNameLst>
                                      </p:cBhvr>
                                      <p:to>
                                        <p:strVal val="visible"/>
                                      </p:to>
                                    </p:set>
                                    <p:anim calcmode="lin" valueType="num">
                                      <p:cBhvr additive="base">
                                        <p:cTn id="51" dur="750" fill="hold"/>
                                        <p:tgtEl>
                                          <p:spTgt spid="9"/>
                                        </p:tgtEl>
                                        <p:attrNameLst>
                                          <p:attrName>ppt_x</p:attrName>
                                        </p:attrNameLst>
                                      </p:cBhvr>
                                      <p:tavLst>
                                        <p:tav tm="0">
                                          <p:val>
                                            <p:strVal val="1+#ppt_w/2"/>
                                          </p:val>
                                        </p:tav>
                                        <p:tav tm="100000">
                                          <p:val>
                                            <p:strVal val="#ppt_x"/>
                                          </p:val>
                                        </p:tav>
                                      </p:tavLst>
                                    </p:anim>
                                    <p:anim calcmode="lin" valueType="num">
                                      <p:cBhvr additive="base">
                                        <p:cTn id="52" dur="750" fill="hold"/>
                                        <p:tgtEl>
                                          <p:spTgt spid="9"/>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130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750" fill="hold"/>
                                        <p:tgtEl>
                                          <p:spTgt spid="20"/>
                                        </p:tgtEl>
                                        <p:attrNameLst>
                                          <p:attrName>ppt_x</p:attrName>
                                        </p:attrNameLst>
                                      </p:cBhvr>
                                      <p:tavLst>
                                        <p:tav tm="0">
                                          <p:val>
                                            <p:strVal val="1+#ppt_w/2"/>
                                          </p:val>
                                        </p:tav>
                                        <p:tav tm="100000">
                                          <p:val>
                                            <p:strVal val="#ppt_x"/>
                                          </p:val>
                                        </p:tav>
                                      </p:tavLst>
                                    </p:anim>
                                    <p:anim calcmode="lin" valueType="num">
                                      <p:cBhvr additive="base">
                                        <p:cTn id="56" dur="750" fill="hold"/>
                                        <p:tgtEl>
                                          <p:spTgt spid="20"/>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1400"/>
                                  </p:stCondLst>
                                  <p:childTnLst>
                                    <p:set>
                                      <p:cBhvr>
                                        <p:cTn id="58" dur="1" fill="hold">
                                          <p:stCondLst>
                                            <p:cond delay="0"/>
                                          </p:stCondLst>
                                        </p:cTn>
                                        <p:tgtEl>
                                          <p:spTgt spid="28"/>
                                        </p:tgtEl>
                                        <p:attrNameLst>
                                          <p:attrName>style.visibility</p:attrName>
                                        </p:attrNameLst>
                                      </p:cBhvr>
                                      <p:to>
                                        <p:strVal val="visible"/>
                                      </p:to>
                                    </p:set>
                                    <p:anim calcmode="lin" valueType="num">
                                      <p:cBhvr additive="base">
                                        <p:cTn id="59" dur="750" fill="hold"/>
                                        <p:tgtEl>
                                          <p:spTgt spid="28"/>
                                        </p:tgtEl>
                                        <p:attrNameLst>
                                          <p:attrName>ppt_x</p:attrName>
                                        </p:attrNameLst>
                                      </p:cBhvr>
                                      <p:tavLst>
                                        <p:tav tm="0">
                                          <p:val>
                                            <p:strVal val="1+#ppt_w/2"/>
                                          </p:val>
                                        </p:tav>
                                        <p:tav tm="100000">
                                          <p:val>
                                            <p:strVal val="#ppt_x"/>
                                          </p:val>
                                        </p:tav>
                                      </p:tavLst>
                                    </p:anim>
                                    <p:anim calcmode="lin" valueType="num">
                                      <p:cBhvr additive="base">
                                        <p:cTn id="60" dur="750" fill="hold"/>
                                        <p:tgtEl>
                                          <p:spTgt spid="28"/>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1400"/>
                                  </p:stCondLst>
                                  <p:childTnLst>
                                    <p:set>
                                      <p:cBhvr>
                                        <p:cTn id="62" dur="1" fill="hold">
                                          <p:stCondLst>
                                            <p:cond delay="0"/>
                                          </p:stCondLst>
                                        </p:cTn>
                                        <p:tgtEl>
                                          <p:spTgt spid="36"/>
                                        </p:tgtEl>
                                        <p:attrNameLst>
                                          <p:attrName>style.visibility</p:attrName>
                                        </p:attrNameLst>
                                      </p:cBhvr>
                                      <p:to>
                                        <p:strVal val="visible"/>
                                      </p:to>
                                    </p:set>
                                    <p:anim calcmode="lin" valueType="num">
                                      <p:cBhvr additive="base">
                                        <p:cTn id="63" dur="750" fill="hold"/>
                                        <p:tgtEl>
                                          <p:spTgt spid="36"/>
                                        </p:tgtEl>
                                        <p:attrNameLst>
                                          <p:attrName>ppt_x</p:attrName>
                                        </p:attrNameLst>
                                      </p:cBhvr>
                                      <p:tavLst>
                                        <p:tav tm="0">
                                          <p:val>
                                            <p:strVal val="1+#ppt_w/2"/>
                                          </p:val>
                                        </p:tav>
                                        <p:tav tm="100000">
                                          <p:val>
                                            <p:strVal val="#ppt_x"/>
                                          </p:val>
                                        </p:tav>
                                      </p:tavLst>
                                    </p:anim>
                                    <p:anim calcmode="lin" valueType="num">
                                      <p:cBhvr additive="base">
                                        <p:cTn id="64" dur="750" fill="hold"/>
                                        <p:tgtEl>
                                          <p:spTgt spid="36"/>
                                        </p:tgtEl>
                                        <p:attrNameLst>
                                          <p:attrName>ppt_y</p:attrName>
                                        </p:attrNameLst>
                                      </p:cBhvr>
                                      <p:tavLst>
                                        <p:tav tm="0">
                                          <p:val>
                                            <p:strVal val="#ppt_y"/>
                                          </p:val>
                                        </p:tav>
                                        <p:tav tm="100000">
                                          <p:val>
                                            <p:strVal val="#ppt_y"/>
                                          </p:val>
                                        </p:tav>
                                      </p:tavLst>
                                    </p:anim>
                                  </p:childTnLst>
                                </p:cTn>
                              </p:par>
                              <p:par>
                                <p:cTn id="65" presetID="2" presetClass="entr" presetSubtype="2" fill="hold" grpId="0" nodeType="withEffect">
                                  <p:stCondLst>
                                    <p:cond delay="2400"/>
                                  </p:stCondLst>
                                  <p:childTnLst>
                                    <p:set>
                                      <p:cBhvr>
                                        <p:cTn id="66" dur="1" fill="hold">
                                          <p:stCondLst>
                                            <p:cond delay="0"/>
                                          </p:stCondLst>
                                        </p:cTn>
                                        <p:tgtEl>
                                          <p:spTgt spid="10"/>
                                        </p:tgtEl>
                                        <p:attrNameLst>
                                          <p:attrName>style.visibility</p:attrName>
                                        </p:attrNameLst>
                                      </p:cBhvr>
                                      <p:to>
                                        <p:strVal val="visible"/>
                                      </p:to>
                                    </p:set>
                                    <p:anim calcmode="lin" valueType="num">
                                      <p:cBhvr additive="base">
                                        <p:cTn id="67" dur="750" fill="hold"/>
                                        <p:tgtEl>
                                          <p:spTgt spid="10"/>
                                        </p:tgtEl>
                                        <p:attrNameLst>
                                          <p:attrName>ppt_x</p:attrName>
                                        </p:attrNameLst>
                                      </p:cBhvr>
                                      <p:tavLst>
                                        <p:tav tm="0">
                                          <p:val>
                                            <p:strVal val="1+#ppt_w/2"/>
                                          </p:val>
                                        </p:tav>
                                        <p:tav tm="100000">
                                          <p:val>
                                            <p:strVal val="#ppt_x"/>
                                          </p:val>
                                        </p:tav>
                                      </p:tavLst>
                                    </p:anim>
                                    <p:anim calcmode="lin" valueType="num">
                                      <p:cBhvr additive="base">
                                        <p:cTn id="68" dur="750" fill="hold"/>
                                        <p:tgtEl>
                                          <p:spTgt spid="10"/>
                                        </p:tgtEl>
                                        <p:attrNameLst>
                                          <p:attrName>ppt_y</p:attrName>
                                        </p:attrNameLst>
                                      </p:cBhvr>
                                      <p:tavLst>
                                        <p:tav tm="0">
                                          <p:val>
                                            <p:strVal val="#ppt_y"/>
                                          </p:val>
                                        </p:tav>
                                        <p:tav tm="100000">
                                          <p:val>
                                            <p:strVal val="#ppt_y"/>
                                          </p:val>
                                        </p:tav>
                                      </p:tavLst>
                                    </p:anim>
                                  </p:childTnLst>
                                </p:cTn>
                              </p:par>
                              <p:par>
                                <p:cTn id="69" presetID="2" presetClass="entr" presetSubtype="2" fill="hold" nodeType="withEffect">
                                  <p:stCondLst>
                                    <p:cond delay="2500"/>
                                  </p:stCondLst>
                                  <p:childTnLst>
                                    <p:set>
                                      <p:cBhvr>
                                        <p:cTn id="70" dur="1" fill="hold">
                                          <p:stCondLst>
                                            <p:cond delay="0"/>
                                          </p:stCondLst>
                                        </p:cTn>
                                        <p:tgtEl>
                                          <p:spTgt spid="12"/>
                                        </p:tgtEl>
                                        <p:attrNameLst>
                                          <p:attrName>style.visibility</p:attrName>
                                        </p:attrNameLst>
                                      </p:cBhvr>
                                      <p:to>
                                        <p:strVal val="visible"/>
                                      </p:to>
                                    </p:set>
                                    <p:anim calcmode="lin" valueType="num">
                                      <p:cBhvr additive="base">
                                        <p:cTn id="71" dur="750" fill="hold"/>
                                        <p:tgtEl>
                                          <p:spTgt spid="12"/>
                                        </p:tgtEl>
                                        <p:attrNameLst>
                                          <p:attrName>ppt_x</p:attrName>
                                        </p:attrNameLst>
                                      </p:cBhvr>
                                      <p:tavLst>
                                        <p:tav tm="0">
                                          <p:val>
                                            <p:strVal val="1+#ppt_w/2"/>
                                          </p:val>
                                        </p:tav>
                                        <p:tav tm="100000">
                                          <p:val>
                                            <p:strVal val="#ppt_x"/>
                                          </p:val>
                                        </p:tav>
                                      </p:tavLst>
                                    </p:anim>
                                    <p:anim calcmode="lin" valueType="num">
                                      <p:cBhvr additive="base">
                                        <p:cTn id="72" dur="750" fill="hold"/>
                                        <p:tgtEl>
                                          <p:spTgt spid="12"/>
                                        </p:tgtEl>
                                        <p:attrNameLst>
                                          <p:attrName>ppt_y</p:attrName>
                                        </p:attrNameLst>
                                      </p:cBhvr>
                                      <p:tavLst>
                                        <p:tav tm="0">
                                          <p:val>
                                            <p:strVal val="#ppt_y"/>
                                          </p:val>
                                        </p:tav>
                                        <p:tav tm="100000">
                                          <p:val>
                                            <p:strVal val="#ppt_y"/>
                                          </p:val>
                                        </p:tav>
                                      </p:tavLst>
                                    </p:anim>
                                  </p:childTnLst>
                                </p:cTn>
                              </p:par>
                              <p:par>
                                <p:cTn id="73" presetID="2" presetClass="entr" presetSubtype="2" fill="hold" grpId="0" nodeType="withEffect">
                                  <p:stCondLst>
                                    <p:cond delay="2600"/>
                                  </p:stCondLst>
                                  <p:childTnLst>
                                    <p:set>
                                      <p:cBhvr>
                                        <p:cTn id="74" dur="1" fill="hold">
                                          <p:stCondLst>
                                            <p:cond delay="0"/>
                                          </p:stCondLst>
                                        </p:cTn>
                                        <p:tgtEl>
                                          <p:spTgt spid="29"/>
                                        </p:tgtEl>
                                        <p:attrNameLst>
                                          <p:attrName>style.visibility</p:attrName>
                                        </p:attrNameLst>
                                      </p:cBhvr>
                                      <p:to>
                                        <p:strVal val="visible"/>
                                      </p:to>
                                    </p:set>
                                    <p:anim calcmode="lin" valueType="num">
                                      <p:cBhvr additive="base">
                                        <p:cTn id="75" dur="750" fill="hold"/>
                                        <p:tgtEl>
                                          <p:spTgt spid="29"/>
                                        </p:tgtEl>
                                        <p:attrNameLst>
                                          <p:attrName>ppt_x</p:attrName>
                                        </p:attrNameLst>
                                      </p:cBhvr>
                                      <p:tavLst>
                                        <p:tav tm="0">
                                          <p:val>
                                            <p:strVal val="1+#ppt_w/2"/>
                                          </p:val>
                                        </p:tav>
                                        <p:tav tm="100000">
                                          <p:val>
                                            <p:strVal val="#ppt_x"/>
                                          </p:val>
                                        </p:tav>
                                      </p:tavLst>
                                    </p:anim>
                                    <p:anim calcmode="lin" valueType="num">
                                      <p:cBhvr additive="base">
                                        <p:cTn id="76" dur="750" fill="hold"/>
                                        <p:tgtEl>
                                          <p:spTgt spid="29"/>
                                        </p:tgtEl>
                                        <p:attrNameLst>
                                          <p:attrName>ppt_y</p:attrName>
                                        </p:attrNameLst>
                                      </p:cBhvr>
                                      <p:tavLst>
                                        <p:tav tm="0">
                                          <p:val>
                                            <p:strVal val="#ppt_y"/>
                                          </p:val>
                                        </p:tav>
                                        <p:tav tm="100000">
                                          <p:val>
                                            <p:strVal val="#ppt_y"/>
                                          </p:val>
                                        </p:tav>
                                      </p:tavLst>
                                    </p:anim>
                                  </p:childTnLst>
                                </p:cTn>
                              </p:par>
                              <p:par>
                                <p:cTn id="77" presetID="2" presetClass="entr" presetSubtype="2" fill="hold" grpId="0" nodeType="withEffect">
                                  <p:stCondLst>
                                    <p:cond delay="2700"/>
                                  </p:stCondLst>
                                  <p:childTnLst>
                                    <p:set>
                                      <p:cBhvr>
                                        <p:cTn id="78" dur="1" fill="hold">
                                          <p:stCondLst>
                                            <p:cond delay="0"/>
                                          </p:stCondLst>
                                        </p:cTn>
                                        <p:tgtEl>
                                          <p:spTgt spid="32"/>
                                        </p:tgtEl>
                                        <p:attrNameLst>
                                          <p:attrName>style.visibility</p:attrName>
                                        </p:attrNameLst>
                                      </p:cBhvr>
                                      <p:to>
                                        <p:strVal val="visible"/>
                                      </p:to>
                                    </p:set>
                                    <p:anim calcmode="lin" valueType="num">
                                      <p:cBhvr additive="base">
                                        <p:cTn id="79" dur="750" fill="hold"/>
                                        <p:tgtEl>
                                          <p:spTgt spid="32"/>
                                        </p:tgtEl>
                                        <p:attrNameLst>
                                          <p:attrName>ppt_x</p:attrName>
                                        </p:attrNameLst>
                                      </p:cBhvr>
                                      <p:tavLst>
                                        <p:tav tm="0">
                                          <p:val>
                                            <p:strVal val="1+#ppt_w/2"/>
                                          </p:val>
                                        </p:tav>
                                        <p:tav tm="100000">
                                          <p:val>
                                            <p:strVal val="#ppt_x"/>
                                          </p:val>
                                        </p:tav>
                                      </p:tavLst>
                                    </p:anim>
                                    <p:anim calcmode="lin" valueType="num">
                                      <p:cBhvr additive="base">
                                        <p:cTn id="80" dur="750" fill="hold"/>
                                        <p:tgtEl>
                                          <p:spTgt spid="32"/>
                                        </p:tgtEl>
                                        <p:attrNameLst>
                                          <p:attrName>ppt_y</p:attrName>
                                        </p:attrNameLst>
                                      </p:cBhvr>
                                      <p:tavLst>
                                        <p:tav tm="0">
                                          <p:val>
                                            <p:strVal val="#ppt_y"/>
                                          </p:val>
                                        </p:tav>
                                        <p:tav tm="100000">
                                          <p:val>
                                            <p:strVal val="#ppt_y"/>
                                          </p:val>
                                        </p:tav>
                                      </p:tavLst>
                                    </p:anim>
                                  </p:childTnLst>
                                </p:cTn>
                              </p:par>
                              <p:par>
                                <p:cTn id="81" presetID="2" presetClass="entr" presetSubtype="2" fill="hold" grpId="0" nodeType="withEffect">
                                  <p:stCondLst>
                                    <p:cond delay="3500"/>
                                  </p:stCondLst>
                                  <p:childTnLst>
                                    <p:set>
                                      <p:cBhvr>
                                        <p:cTn id="82" dur="1" fill="hold">
                                          <p:stCondLst>
                                            <p:cond delay="0"/>
                                          </p:stCondLst>
                                        </p:cTn>
                                        <p:tgtEl>
                                          <p:spTgt spid="11"/>
                                        </p:tgtEl>
                                        <p:attrNameLst>
                                          <p:attrName>style.visibility</p:attrName>
                                        </p:attrNameLst>
                                      </p:cBhvr>
                                      <p:to>
                                        <p:strVal val="visible"/>
                                      </p:to>
                                    </p:set>
                                    <p:anim calcmode="lin" valueType="num">
                                      <p:cBhvr additive="base">
                                        <p:cTn id="83" dur="750" fill="hold"/>
                                        <p:tgtEl>
                                          <p:spTgt spid="11"/>
                                        </p:tgtEl>
                                        <p:attrNameLst>
                                          <p:attrName>ppt_x</p:attrName>
                                        </p:attrNameLst>
                                      </p:cBhvr>
                                      <p:tavLst>
                                        <p:tav tm="0">
                                          <p:val>
                                            <p:strVal val="1+#ppt_w/2"/>
                                          </p:val>
                                        </p:tav>
                                        <p:tav tm="100000">
                                          <p:val>
                                            <p:strVal val="#ppt_x"/>
                                          </p:val>
                                        </p:tav>
                                      </p:tavLst>
                                    </p:anim>
                                    <p:anim calcmode="lin" valueType="num">
                                      <p:cBhvr additive="base">
                                        <p:cTn id="84" dur="750" fill="hold"/>
                                        <p:tgtEl>
                                          <p:spTgt spid="11"/>
                                        </p:tgtEl>
                                        <p:attrNameLst>
                                          <p:attrName>ppt_y</p:attrName>
                                        </p:attrNameLst>
                                      </p:cBhvr>
                                      <p:tavLst>
                                        <p:tav tm="0">
                                          <p:val>
                                            <p:strVal val="#ppt_y"/>
                                          </p:val>
                                        </p:tav>
                                        <p:tav tm="100000">
                                          <p:val>
                                            <p:strVal val="#ppt_y"/>
                                          </p:val>
                                        </p:tav>
                                      </p:tavLst>
                                    </p:anim>
                                  </p:childTnLst>
                                </p:cTn>
                              </p:par>
                              <p:par>
                                <p:cTn id="85" presetID="2" presetClass="entr" presetSubtype="2" fill="hold" grpId="0" nodeType="withEffect">
                                  <p:stCondLst>
                                    <p:cond delay="3500"/>
                                  </p:stCondLst>
                                  <p:childTnLst>
                                    <p:set>
                                      <p:cBhvr>
                                        <p:cTn id="86" dur="1" fill="hold">
                                          <p:stCondLst>
                                            <p:cond delay="0"/>
                                          </p:stCondLst>
                                        </p:cTn>
                                        <p:tgtEl>
                                          <p:spTgt spid="37"/>
                                        </p:tgtEl>
                                        <p:attrNameLst>
                                          <p:attrName>style.visibility</p:attrName>
                                        </p:attrNameLst>
                                      </p:cBhvr>
                                      <p:to>
                                        <p:strVal val="visible"/>
                                      </p:to>
                                    </p:set>
                                    <p:anim calcmode="lin" valueType="num">
                                      <p:cBhvr additive="base">
                                        <p:cTn id="87" dur="750" fill="hold"/>
                                        <p:tgtEl>
                                          <p:spTgt spid="37"/>
                                        </p:tgtEl>
                                        <p:attrNameLst>
                                          <p:attrName>ppt_x</p:attrName>
                                        </p:attrNameLst>
                                      </p:cBhvr>
                                      <p:tavLst>
                                        <p:tav tm="0">
                                          <p:val>
                                            <p:strVal val="1+#ppt_w/2"/>
                                          </p:val>
                                        </p:tav>
                                        <p:tav tm="100000">
                                          <p:val>
                                            <p:strVal val="#ppt_x"/>
                                          </p:val>
                                        </p:tav>
                                      </p:tavLst>
                                    </p:anim>
                                    <p:anim calcmode="lin" valueType="num">
                                      <p:cBhvr additive="base">
                                        <p:cTn id="88" dur="750" fill="hold"/>
                                        <p:tgtEl>
                                          <p:spTgt spid="37"/>
                                        </p:tgtEl>
                                        <p:attrNameLst>
                                          <p:attrName>ppt_y</p:attrName>
                                        </p:attrNameLst>
                                      </p:cBhvr>
                                      <p:tavLst>
                                        <p:tav tm="0">
                                          <p:val>
                                            <p:strVal val="#ppt_y"/>
                                          </p:val>
                                        </p:tav>
                                        <p:tav tm="100000">
                                          <p:val>
                                            <p:strVal val="#ppt_y"/>
                                          </p:val>
                                        </p:tav>
                                      </p:tavLst>
                                    </p:anim>
                                  </p:childTnLst>
                                </p:cTn>
                              </p:par>
                              <p:par>
                                <p:cTn id="89" presetID="2" presetClass="entr" presetSubtype="2" fill="hold" nodeType="withEffect">
                                  <p:stCondLst>
                                    <p:cond delay="3600"/>
                                  </p:stCondLst>
                                  <p:childTnLst>
                                    <p:set>
                                      <p:cBhvr>
                                        <p:cTn id="90" dur="1" fill="hold">
                                          <p:stCondLst>
                                            <p:cond delay="0"/>
                                          </p:stCondLst>
                                        </p:cTn>
                                        <p:tgtEl>
                                          <p:spTgt spid="16"/>
                                        </p:tgtEl>
                                        <p:attrNameLst>
                                          <p:attrName>style.visibility</p:attrName>
                                        </p:attrNameLst>
                                      </p:cBhvr>
                                      <p:to>
                                        <p:strVal val="visible"/>
                                      </p:to>
                                    </p:set>
                                    <p:anim calcmode="lin" valueType="num">
                                      <p:cBhvr additive="base">
                                        <p:cTn id="91" dur="750" fill="hold"/>
                                        <p:tgtEl>
                                          <p:spTgt spid="16"/>
                                        </p:tgtEl>
                                        <p:attrNameLst>
                                          <p:attrName>ppt_x</p:attrName>
                                        </p:attrNameLst>
                                      </p:cBhvr>
                                      <p:tavLst>
                                        <p:tav tm="0">
                                          <p:val>
                                            <p:strVal val="1+#ppt_w/2"/>
                                          </p:val>
                                        </p:tav>
                                        <p:tav tm="100000">
                                          <p:val>
                                            <p:strVal val="#ppt_x"/>
                                          </p:val>
                                        </p:tav>
                                      </p:tavLst>
                                    </p:anim>
                                    <p:anim calcmode="lin" valueType="num">
                                      <p:cBhvr additive="base">
                                        <p:cTn id="92" dur="750" fill="hold"/>
                                        <p:tgtEl>
                                          <p:spTgt spid="16"/>
                                        </p:tgtEl>
                                        <p:attrNameLst>
                                          <p:attrName>ppt_y</p:attrName>
                                        </p:attrNameLst>
                                      </p:cBhvr>
                                      <p:tavLst>
                                        <p:tav tm="0">
                                          <p:val>
                                            <p:strVal val="#ppt_y"/>
                                          </p:val>
                                        </p:tav>
                                        <p:tav tm="100000">
                                          <p:val>
                                            <p:strVal val="#ppt_y"/>
                                          </p:val>
                                        </p:tav>
                                      </p:tavLst>
                                    </p:anim>
                                  </p:childTnLst>
                                </p:cTn>
                              </p:par>
                              <p:par>
                                <p:cTn id="93" presetID="2" presetClass="entr" presetSubtype="2" fill="hold" grpId="0" nodeType="withEffect">
                                  <p:stCondLst>
                                    <p:cond delay="3700"/>
                                  </p:stCondLst>
                                  <p:childTnLst>
                                    <p:set>
                                      <p:cBhvr>
                                        <p:cTn id="94" dur="1" fill="hold">
                                          <p:stCondLst>
                                            <p:cond delay="0"/>
                                          </p:stCondLst>
                                        </p:cTn>
                                        <p:tgtEl>
                                          <p:spTgt spid="30"/>
                                        </p:tgtEl>
                                        <p:attrNameLst>
                                          <p:attrName>style.visibility</p:attrName>
                                        </p:attrNameLst>
                                      </p:cBhvr>
                                      <p:to>
                                        <p:strVal val="visible"/>
                                      </p:to>
                                    </p:set>
                                    <p:anim calcmode="lin" valueType="num">
                                      <p:cBhvr additive="base">
                                        <p:cTn id="95" dur="750" fill="hold"/>
                                        <p:tgtEl>
                                          <p:spTgt spid="30"/>
                                        </p:tgtEl>
                                        <p:attrNameLst>
                                          <p:attrName>ppt_x</p:attrName>
                                        </p:attrNameLst>
                                      </p:cBhvr>
                                      <p:tavLst>
                                        <p:tav tm="0">
                                          <p:val>
                                            <p:strVal val="1+#ppt_w/2"/>
                                          </p:val>
                                        </p:tav>
                                        <p:tav tm="100000">
                                          <p:val>
                                            <p:strVal val="#ppt_x"/>
                                          </p:val>
                                        </p:tav>
                                      </p:tavLst>
                                    </p:anim>
                                    <p:anim calcmode="lin" valueType="num">
                                      <p:cBhvr additive="base">
                                        <p:cTn id="96" dur="750" fill="hold"/>
                                        <p:tgtEl>
                                          <p:spTgt spid="30"/>
                                        </p:tgtEl>
                                        <p:attrNameLst>
                                          <p:attrName>ppt_y</p:attrName>
                                        </p:attrNameLst>
                                      </p:cBhvr>
                                      <p:tavLst>
                                        <p:tav tm="0">
                                          <p:val>
                                            <p:strVal val="#ppt_y"/>
                                          </p:val>
                                        </p:tav>
                                        <p:tav tm="100000">
                                          <p:val>
                                            <p:strVal val="#ppt_y"/>
                                          </p:val>
                                        </p:tav>
                                      </p:tavLst>
                                    </p:anim>
                                  </p:childTnLst>
                                </p:cTn>
                              </p:par>
                            </p:childTnLst>
                          </p:cTn>
                        </p:par>
                        <p:par>
                          <p:cTn id="97" fill="hold">
                            <p:stCondLst>
                              <p:cond delay="5300"/>
                            </p:stCondLst>
                            <p:childTnLst>
                              <p:par>
                                <p:cTn id="98" presetID="2" presetClass="entr" presetSubtype="4" fill="hold" grpId="0" nodeType="afterEffect">
                                  <p:stCondLst>
                                    <p:cond delay="0"/>
                                  </p:stCondLst>
                                  <p:childTnLst>
                                    <p:set>
                                      <p:cBhvr>
                                        <p:cTn id="99" dur="1" fill="hold">
                                          <p:stCondLst>
                                            <p:cond delay="0"/>
                                          </p:stCondLst>
                                        </p:cTn>
                                        <p:tgtEl>
                                          <p:spTgt spid="33"/>
                                        </p:tgtEl>
                                        <p:attrNameLst>
                                          <p:attrName>style.visibility</p:attrName>
                                        </p:attrNameLst>
                                      </p:cBhvr>
                                      <p:to>
                                        <p:strVal val="visible"/>
                                      </p:to>
                                    </p:set>
                                    <p:anim calcmode="lin" valueType="num">
                                      <p:cBhvr additive="base">
                                        <p:cTn id="100" dur="500" fill="hold"/>
                                        <p:tgtEl>
                                          <p:spTgt spid="33"/>
                                        </p:tgtEl>
                                        <p:attrNameLst>
                                          <p:attrName>ppt_x</p:attrName>
                                        </p:attrNameLst>
                                      </p:cBhvr>
                                      <p:tavLst>
                                        <p:tav tm="0">
                                          <p:val>
                                            <p:strVal val="#ppt_x"/>
                                          </p:val>
                                        </p:tav>
                                        <p:tav tm="100000">
                                          <p:val>
                                            <p:strVal val="#ppt_x"/>
                                          </p:val>
                                        </p:tav>
                                      </p:tavLst>
                                    </p:anim>
                                    <p:anim calcmode="lin" valueType="num">
                                      <p:cBhvr additive="base">
                                        <p:cTn id="101" dur="500" fill="hold"/>
                                        <p:tgtEl>
                                          <p:spTgt spid="33"/>
                                        </p:tgtEl>
                                        <p:attrNameLst>
                                          <p:attrName>ppt_y</p:attrName>
                                        </p:attrNameLst>
                                      </p:cBhvr>
                                      <p:tavLst>
                                        <p:tav tm="0">
                                          <p:val>
                                            <p:strVal val="1+#ppt_h/2"/>
                                          </p:val>
                                        </p:tav>
                                        <p:tav tm="100000">
                                          <p:val>
                                            <p:strVal val="#ppt_y"/>
                                          </p:val>
                                        </p:tav>
                                      </p:tavLst>
                                    </p:anim>
                                  </p:childTnLst>
                                </p:cTn>
                              </p:par>
                            </p:childTnLst>
                          </p:cTn>
                        </p:par>
                        <p:par>
                          <p:cTn id="102" fill="hold">
                            <p:stCondLst>
                              <p:cond delay="5800"/>
                            </p:stCondLst>
                            <p:childTnLst>
                              <p:par>
                                <p:cTn id="103" presetID="2" presetClass="entr" presetSubtype="1" fill="hold" grpId="0" nodeType="afterEffect">
                                  <p:stCondLst>
                                    <p:cond delay="0"/>
                                  </p:stCondLst>
                                  <p:childTnLst>
                                    <p:set>
                                      <p:cBhvr>
                                        <p:cTn id="104" dur="1" fill="hold">
                                          <p:stCondLst>
                                            <p:cond delay="0"/>
                                          </p:stCondLst>
                                        </p:cTn>
                                        <p:tgtEl>
                                          <p:spTgt spid="34"/>
                                        </p:tgtEl>
                                        <p:attrNameLst>
                                          <p:attrName>style.visibility</p:attrName>
                                        </p:attrNameLst>
                                      </p:cBhvr>
                                      <p:to>
                                        <p:strVal val="visible"/>
                                      </p:to>
                                    </p:set>
                                    <p:anim calcmode="lin" valueType="num">
                                      <p:cBhvr additive="base">
                                        <p:cTn id="105" dur="500" fill="hold"/>
                                        <p:tgtEl>
                                          <p:spTgt spid="34"/>
                                        </p:tgtEl>
                                        <p:attrNameLst>
                                          <p:attrName>ppt_x</p:attrName>
                                        </p:attrNameLst>
                                      </p:cBhvr>
                                      <p:tavLst>
                                        <p:tav tm="0">
                                          <p:val>
                                            <p:strVal val="#ppt_x"/>
                                          </p:val>
                                        </p:tav>
                                        <p:tav tm="100000">
                                          <p:val>
                                            <p:strVal val="#ppt_x"/>
                                          </p:val>
                                        </p:tav>
                                      </p:tavLst>
                                    </p:anim>
                                    <p:anim calcmode="lin" valueType="num">
                                      <p:cBhvr additive="base">
                                        <p:cTn id="106" dur="500" fill="hold"/>
                                        <p:tgtEl>
                                          <p:spTgt spid="34"/>
                                        </p:tgtEl>
                                        <p:attrNameLst>
                                          <p:attrName>ppt_y</p:attrName>
                                        </p:attrNameLst>
                                      </p:cBhvr>
                                      <p:tavLst>
                                        <p:tav tm="0">
                                          <p:val>
                                            <p:strVal val="0-#ppt_h/2"/>
                                          </p:val>
                                        </p:tav>
                                        <p:tav tm="100000">
                                          <p:val>
                                            <p:strVal val="#ppt_y"/>
                                          </p:val>
                                        </p:tav>
                                      </p:tavLst>
                                    </p:anim>
                                  </p:childTnLst>
                                </p:cTn>
                              </p:par>
                            </p:childTnLst>
                          </p:cTn>
                        </p:par>
                        <p:par>
                          <p:cTn id="107" fill="hold">
                            <p:stCondLst>
                              <p:cond delay="6300"/>
                            </p:stCondLst>
                            <p:childTnLst>
                              <p:par>
                                <p:cTn id="108" presetID="2" presetClass="entr" presetSubtype="1" fill="hold" grpId="0" nodeType="afterEffect">
                                  <p:stCondLst>
                                    <p:cond delay="0"/>
                                  </p:stCondLst>
                                  <p:childTnLst>
                                    <p:set>
                                      <p:cBhvr>
                                        <p:cTn id="109" dur="1" fill="hold">
                                          <p:stCondLst>
                                            <p:cond delay="0"/>
                                          </p:stCondLst>
                                        </p:cTn>
                                        <p:tgtEl>
                                          <p:spTgt spid="35"/>
                                        </p:tgtEl>
                                        <p:attrNameLst>
                                          <p:attrName>style.visibility</p:attrName>
                                        </p:attrNameLst>
                                      </p:cBhvr>
                                      <p:to>
                                        <p:strVal val="visible"/>
                                      </p:to>
                                    </p:set>
                                    <p:anim calcmode="lin" valueType="num">
                                      <p:cBhvr additive="base">
                                        <p:cTn id="110" dur="500" fill="hold"/>
                                        <p:tgtEl>
                                          <p:spTgt spid="35"/>
                                        </p:tgtEl>
                                        <p:attrNameLst>
                                          <p:attrName>ppt_x</p:attrName>
                                        </p:attrNameLst>
                                      </p:cBhvr>
                                      <p:tavLst>
                                        <p:tav tm="0">
                                          <p:val>
                                            <p:strVal val="#ppt_x"/>
                                          </p:val>
                                        </p:tav>
                                        <p:tav tm="100000">
                                          <p:val>
                                            <p:strVal val="#ppt_x"/>
                                          </p:val>
                                        </p:tav>
                                      </p:tavLst>
                                    </p:anim>
                                    <p:anim calcmode="lin" valueType="num">
                                      <p:cBhvr additive="base">
                                        <p:cTn id="111" dur="500" fill="hold"/>
                                        <p:tgtEl>
                                          <p:spTgt spid="35"/>
                                        </p:tgtEl>
                                        <p:attrNameLst>
                                          <p:attrName>ppt_y</p:attrName>
                                        </p:attrNameLst>
                                      </p:cBhvr>
                                      <p:tavLst>
                                        <p:tav tm="0">
                                          <p:val>
                                            <p:strVal val="0-#ppt_h/2"/>
                                          </p:val>
                                        </p:tav>
                                        <p:tav tm="100000">
                                          <p:val>
                                            <p:strVal val="#ppt_y"/>
                                          </p:val>
                                        </p:tav>
                                      </p:tavLst>
                                    </p:anim>
                                  </p:childTnLst>
                                </p:cTn>
                              </p:par>
                            </p:childTnLst>
                          </p:cTn>
                        </p:par>
                        <p:par>
                          <p:cTn id="112" fill="hold">
                            <p:stCondLst>
                              <p:cond delay="6800"/>
                            </p:stCondLst>
                            <p:childTnLst>
                              <p:par>
                                <p:cTn id="113" presetID="2" presetClass="entr" presetSubtype="4" fill="hold" grpId="0" nodeType="afterEffect">
                                  <p:stCondLst>
                                    <p:cond delay="0"/>
                                  </p:stCondLst>
                                  <p:childTnLst>
                                    <p:set>
                                      <p:cBhvr>
                                        <p:cTn id="114" dur="1" fill="hold">
                                          <p:stCondLst>
                                            <p:cond delay="0"/>
                                          </p:stCondLst>
                                        </p:cTn>
                                        <p:tgtEl>
                                          <p:spTgt spid="7"/>
                                        </p:tgtEl>
                                        <p:attrNameLst>
                                          <p:attrName>style.visibility</p:attrName>
                                        </p:attrNameLst>
                                      </p:cBhvr>
                                      <p:to>
                                        <p:strVal val="visible"/>
                                      </p:to>
                                    </p:set>
                                    <p:anim calcmode="lin" valueType="num">
                                      <p:cBhvr additive="base">
                                        <p:cTn id="115" dur="500" fill="hold"/>
                                        <p:tgtEl>
                                          <p:spTgt spid="7"/>
                                        </p:tgtEl>
                                        <p:attrNameLst>
                                          <p:attrName>ppt_x</p:attrName>
                                        </p:attrNameLst>
                                      </p:cBhvr>
                                      <p:tavLst>
                                        <p:tav tm="0">
                                          <p:val>
                                            <p:strVal val="#ppt_x"/>
                                          </p:val>
                                        </p:tav>
                                        <p:tav tm="100000">
                                          <p:val>
                                            <p:strVal val="#ppt_x"/>
                                          </p:val>
                                        </p:tav>
                                      </p:tavLst>
                                    </p:anim>
                                    <p:anim calcmode="lin" valueType="num">
                                      <p:cBhvr additive="base">
                                        <p:cTn id="1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animBg="1"/>
      <p:bldP spid="7" grpId="0"/>
      <p:bldP spid="8" grpId="0" animBg="1"/>
      <p:bldP spid="9" grpId="0" animBg="1"/>
      <p:bldP spid="10" grpId="0" animBg="1"/>
      <p:bldP spid="11" grpId="0" animBg="1"/>
      <p:bldP spid="27" grpId="0"/>
      <p:bldP spid="28" grpId="0"/>
      <p:bldP spid="29" grpId="0"/>
      <p:bldP spid="30" grpId="0"/>
      <p:bldP spid="31" grpId="0"/>
      <p:bldP spid="32" grpId="0"/>
      <p:bldP spid="33" grpId="0"/>
      <p:bldP spid="34" grpId="0"/>
      <p:bldP spid="35" grpId="0"/>
      <p:bldP spid="36" grpId="0"/>
      <p:bldP spid="3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67377" y="556550"/>
            <a:ext cx="3057247" cy="584775"/>
          </a:xfrm>
          <a:prstGeom prst="rect">
            <a:avLst/>
          </a:prstGeom>
        </p:spPr>
        <p:txBody>
          <a:bodyPr wrap="none">
            <a:spAutoFit/>
          </a:bodyPr>
          <a:lstStyle/>
          <a:p>
            <a:r>
              <a:rPr lang="zh-CN" altLang="en-US" sz="3200" dirty="0">
                <a:solidFill>
                  <a:srgbClr val="1A9CA7"/>
                </a:solidFill>
                <a:latin typeface="Arial"/>
                <a:ea typeface="微软雅黑"/>
                <a:cs typeface="黑体" panose="02010609060101010101" charset="-122"/>
                <a:sym typeface="Arial"/>
              </a:rPr>
              <a:t>护理问题及措施</a:t>
            </a:r>
          </a:p>
        </p:txBody>
      </p:sp>
      <p:sp>
        <p:nvSpPr>
          <p:cNvPr id="3" name="矩形 2"/>
          <p:cNvSpPr/>
          <p:nvPr/>
        </p:nvSpPr>
        <p:spPr>
          <a:xfrm>
            <a:off x="1646940" y="1473307"/>
            <a:ext cx="1928733" cy="523220"/>
          </a:xfrm>
          <a:prstGeom prst="rect">
            <a:avLst/>
          </a:prstGeom>
          <a:noFill/>
          <a:ln w="9525" algn="ctr">
            <a:noFill/>
            <a:miter lim="800000"/>
          </a:ln>
          <a:effectLst/>
        </p:spPr>
        <p:txBody>
          <a:bodyPr wrap="none">
            <a:spAutoFit/>
          </a:bodyPr>
          <a:lstStyle/>
          <a:p>
            <a:pPr eaLnBrk="0" hangingPunct="0">
              <a:spcBef>
                <a:spcPct val="0"/>
              </a:spcBef>
            </a:pPr>
            <a:r>
              <a:rPr lang="zh-CN" altLang="en-US" sz="2800" spc="600" dirty="0">
                <a:solidFill>
                  <a:schemeClr val="tx1">
                    <a:lumMod val="85000"/>
                    <a:lumOff val="15000"/>
                  </a:schemeClr>
                </a:solidFill>
                <a:latin typeface="Arial"/>
                <a:ea typeface="微软雅黑"/>
                <a:cs typeface="黑体" panose="02010609060101010101" charset="-122"/>
                <a:sym typeface="Arial"/>
              </a:rPr>
              <a:t>知识缺乏</a:t>
            </a:r>
            <a:endParaRPr lang="zh-CN" altLang="en-US" sz="2000" spc="600" dirty="0">
              <a:solidFill>
                <a:schemeClr val="tx1">
                  <a:lumMod val="85000"/>
                  <a:lumOff val="15000"/>
                </a:schemeClr>
              </a:solidFill>
              <a:latin typeface="Arial"/>
              <a:ea typeface="微软雅黑"/>
              <a:cs typeface="黑体" panose="02010609060101010101" charset="-122"/>
              <a:sym typeface="Arial"/>
            </a:endParaRPr>
          </a:p>
        </p:txBody>
      </p:sp>
      <p:pic>
        <p:nvPicPr>
          <p:cNvPr id="4" name="图片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6966" y="1348421"/>
            <a:ext cx="772992" cy="772992"/>
          </a:xfrm>
          <a:prstGeom prst="rect">
            <a:avLst/>
          </a:prstGeom>
        </p:spPr>
      </p:pic>
      <p:sp>
        <p:nvSpPr>
          <p:cNvPr id="38" name="椭圆 37"/>
          <p:cNvSpPr/>
          <p:nvPr/>
        </p:nvSpPr>
        <p:spPr>
          <a:xfrm>
            <a:off x="936700" y="3235311"/>
            <a:ext cx="1254857" cy="1254857"/>
          </a:xfrm>
          <a:prstGeom prst="ellipse">
            <a:avLst/>
          </a:prstGeom>
          <a:solidFill>
            <a:srgbClr val="F04A6A"/>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a:ea typeface="微软雅黑"/>
              <a:sym typeface="Arial"/>
            </a:endParaRPr>
          </a:p>
        </p:txBody>
      </p:sp>
      <p:sp>
        <p:nvSpPr>
          <p:cNvPr id="39" name="文本框 38"/>
          <p:cNvSpPr txBox="1"/>
          <p:nvPr/>
        </p:nvSpPr>
        <p:spPr>
          <a:xfrm>
            <a:off x="1080284" y="3385687"/>
            <a:ext cx="967689" cy="954107"/>
          </a:xfrm>
          <a:prstGeom prst="rect">
            <a:avLst/>
          </a:prstGeom>
          <a:noFill/>
        </p:spPr>
        <p:txBody>
          <a:bodyPr wrap="square" rtlCol="0">
            <a:spAutoFit/>
          </a:bodyPr>
          <a:lstStyle/>
          <a:p>
            <a:pPr algn="ctr"/>
            <a:r>
              <a:rPr kumimoji="1" lang="zh-CN" altLang="en-US" sz="2800" dirty="0">
                <a:solidFill>
                  <a:schemeClr val="bg1"/>
                </a:solidFill>
                <a:latin typeface="Arial"/>
                <a:ea typeface="微软雅黑"/>
                <a:sym typeface="Arial"/>
              </a:rPr>
              <a:t>护理目标</a:t>
            </a:r>
          </a:p>
        </p:txBody>
      </p:sp>
      <p:sp>
        <p:nvSpPr>
          <p:cNvPr id="40" name="椭圆 39"/>
          <p:cNvSpPr/>
          <p:nvPr/>
        </p:nvSpPr>
        <p:spPr>
          <a:xfrm>
            <a:off x="809055" y="3107666"/>
            <a:ext cx="1510146" cy="1510146"/>
          </a:xfrm>
          <a:prstGeom prst="ellipse">
            <a:avLst/>
          </a:prstGeom>
          <a:noFill/>
          <a:ln>
            <a:solidFill>
              <a:srgbClr val="F04A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a:ea typeface="微软雅黑"/>
              <a:sym typeface="Arial"/>
            </a:endParaRPr>
          </a:p>
        </p:txBody>
      </p:sp>
      <p:graphicFrame>
        <p:nvGraphicFramePr>
          <p:cNvPr id="42" name="图表 41"/>
          <p:cNvGraphicFramePr/>
          <p:nvPr/>
        </p:nvGraphicFramePr>
        <p:xfrm>
          <a:off x="6437085" y="2983298"/>
          <a:ext cx="2637182" cy="2712992"/>
        </p:xfrm>
        <a:graphic>
          <a:graphicData uri="http://schemas.openxmlformats.org/drawingml/2006/chart">
            <c:chart xmlns:c="http://schemas.openxmlformats.org/drawingml/2006/chart" xmlns:r="http://schemas.openxmlformats.org/officeDocument/2006/relationships" r:id="rId4"/>
          </a:graphicData>
        </a:graphic>
      </p:graphicFrame>
      <p:sp>
        <p:nvSpPr>
          <p:cNvPr id="57" name="Rectangle 24"/>
          <p:cNvSpPr>
            <a:spLocks noChangeArrowheads="1"/>
          </p:cNvSpPr>
          <p:nvPr/>
        </p:nvSpPr>
        <p:spPr bwMode="auto">
          <a:xfrm>
            <a:off x="3449782" y="3301040"/>
            <a:ext cx="2303396" cy="96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lnSpc>
                <a:spcPct val="130000"/>
              </a:lnSpc>
            </a:pPr>
            <a:r>
              <a:rPr lang="zh-CN" altLang="en-US" sz="1600" dirty="0">
                <a:latin typeface="Arial"/>
                <a:ea typeface="微软雅黑"/>
                <a:sym typeface="Arial"/>
              </a:rPr>
              <a:t>病人能够描述糖尿病的症状及一般治疗方案。　</a:t>
            </a:r>
          </a:p>
          <a:p>
            <a:pPr algn="r">
              <a:lnSpc>
                <a:spcPct val="130000"/>
              </a:lnSpc>
            </a:pPr>
            <a:r>
              <a:rPr lang="zh-CN" altLang="en-US" sz="1600" dirty="0">
                <a:latin typeface="Arial"/>
                <a:ea typeface="微软雅黑"/>
                <a:sym typeface="Arial"/>
              </a:rPr>
              <a:t>能合理控制饮食。</a:t>
            </a:r>
          </a:p>
        </p:txBody>
      </p:sp>
      <p:sp>
        <p:nvSpPr>
          <p:cNvPr id="58" name="Rectangle 24"/>
          <p:cNvSpPr>
            <a:spLocks noChangeArrowheads="1"/>
          </p:cNvSpPr>
          <p:nvPr/>
        </p:nvSpPr>
        <p:spPr bwMode="auto">
          <a:xfrm>
            <a:off x="5925825" y="3349424"/>
            <a:ext cx="599245" cy="469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2800" b="1" dirty="0">
                <a:solidFill>
                  <a:srgbClr val="15B6C4"/>
                </a:solidFill>
                <a:latin typeface="Arial"/>
                <a:ea typeface="微软雅黑"/>
                <a:sym typeface="Arial"/>
              </a:rPr>
              <a:t>01</a:t>
            </a:r>
            <a:endParaRPr lang="en-US" altLang="zh-CN" sz="2000" dirty="0">
              <a:solidFill>
                <a:srgbClr val="15B6C4"/>
              </a:solidFill>
              <a:latin typeface="Arial"/>
              <a:ea typeface="微软雅黑"/>
              <a:sym typeface="Arial"/>
            </a:endParaRPr>
          </a:p>
        </p:txBody>
      </p:sp>
      <p:sp>
        <p:nvSpPr>
          <p:cNvPr id="59" name="Rectangle 24"/>
          <p:cNvSpPr>
            <a:spLocks noChangeArrowheads="1"/>
          </p:cNvSpPr>
          <p:nvPr/>
        </p:nvSpPr>
        <p:spPr bwMode="auto">
          <a:xfrm>
            <a:off x="4498544" y="5264369"/>
            <a:ext cx="184357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dirty="0">
                <a:latin typeface="Arial"/>
                <a:ea typeface="微软雅黑"/>
                <a:sym typeface="Arial"/>
              </a:rPr>
              <a:t>能自我监测血糖</a:t>
            </a:r>
          </a:p>
        </p:txBody>
      </p:sp>
      <p:sp>
        <p:nvSpPr>
          <p:cNvPr id="60" name="Rectangle 24"/>
          <p:cNvSpPr>
            <a:spLocks noChangeArrowheads="1"/>
          </p:cNvSpPr>
          <p:nvPr/>
        </p:nvSpPr>
        <p:spPr bwMode="auto">
          <a:xfrm>
            <a:off x="6026595" y="5090453"/>
            <a:ext cx="599245" cy="469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2800" b="1" dirty="0">
                <a:solidFill>
                  <a:srgbClr val="F04A6A"/>
                </a:solidFill>
                <a:latin typeface="Arial"/>
                <a:ea typeface="微软雅黑"/>
                <a:sym typeface="Arial"/>
              </a:rPr>
              <a:t>03</a:t>
            </a:r>
            <a:endParaRPr lang="en-US" altLang="zh-CN" sz="2000" dirty="0">
              <a:solidFill>
                <a:srgbClr val="F04A6A"/>
              </a:solidFill>
              <a:latin typeface="Arial"/>
              <a:ea typeface="微软雅黑"/>
              <a:sym typeface="Arial"/>
            </a:endParaRPr>
          </a:p>
        </p:txBody>
      </p:sp>
      <p:sp>
        <p:nvSpPr>
          <p:cNvPr id="61" name="Rectangle 24"/>
          <p:cNvSpPr>
            <a:spLocks noChangeArrowheads="1"/>
          </p:cNvSpPr>
          <p:nvPr/>
        </p:nvSpPr>
        <p:spPr bwMode="auto">
          <a:xfrm>
            <a:off x="9240303" y="2694707"/>
            <a:ext cx="184357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dirty="0">
                <a:latin typeface="Arial"/>
                <a:ea typeface="微软雅黑"/>
                <a:sym typeface="Arial"/>
              </a:rPr>
              <a:t>能合理控制饮食</a:t>
            </a:r>
            <a:endParaRPr lang="zh-CN" altLang="en-US" sz="1050" dirty="0">
              <a:solidFill>
                <a:schemeClr val="tx1">
                  <a:lumMod val="50000"/>
                  <a:lumOff val="50000"/>
                </a:schemeClr>
              </a:solidFill>
              <a:latin typeface="Arial"/>
              <a:ea typeface="微软雅黑"/>
              <a:sym typeface="Arial"/>
            </a:endParaRPr>
          </a:p>
        </p:txBody>
      </p:sp>
      <p:sp>
        <p:nvSpPr>
          <p:cNvPr id="62" name="Rectangle 24"/>
          <p:cNvSpPr>
            <a:spLocks noChangeArrowheads="1"/>
          </p:cNvSpPr>
          <p:nvPr/>
        </p:nvSpPr>
        <p:spPr bwMode="auto">
          <a:xfrm>
            <a:off x="8597009" y="2570174"/>
            <a:ext cx="599245" cy="469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2800" b="1" dirty="0">
                <a:solidFill>
                  <a:srgbClr val="F04A6A"/>
                </a:solidFill>
                <a:latin typeface="Arial"/>
                <a:ea typeface="微软雅黑"/>
                <a:sym typeface="Arial"/>
              </a:rPr>
              <a:t>02</a:t>
            </a:r>
            <a:endParaRPr lang="en-US" altLang="zh-CN" sz="2000" dirty="0">
              <a:solidFill>
                <a:srgbClr val="F04A6A"/>
              </a:solidFill>
              <a:latin typeface="Arial"/>
              <a:ea typeface="微软雅黑"/>
              <a:sym typeface="Arial"/>
            </a:endParaRPr>
          </a:p>
        </p:txBody>
      </p:sp>
      <p:sp>
        <p:nvSpPr>
          <p:cNvPr id="63" name="Rectangle 24"/>
          <p:cNvSpPr>
            <a:spLocks noChangeArrowheads="1"/>
          </p:cNvSpPr>
          <p:nvPr/>
        </p:nvSpPr>
        <p:spPr bwMode="auto">
          <a:xfrm>
            <a:off x="9758174" y="4243947"/>
            <a:ext cx="184357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dirty="0">
                <a:latin typeface="Arial"/>
                <a:ea typeface="微软雅黑"/>
                <a:sym typeface="Arial"/>
              </a:rPr>
              <a:t>能适当运动</a:t>
            </a:r>
            <a:endParaRPr lang="zh-CN" altLang="en-US" sz="1050" dirty="0">
              <a:solidFill>
                <a:schemeClr val="tx1">
                  <a:lumMod val="50000"/>
                  <a:lumOff val="50000"/>
                </a:schemeClr>
              </a:solidFill>
              <a:latin typeface="Arial"/>
              <a:ea typeface="微软雅黑"/>
              <a:sym typeface="Arial"/>
            </a:endParaRPr>
          </a:p>
        </p:txBody>
      </p:sp>
      <p:sp>
        <p:nvSpPr>
          <p:cNvPr id="64" name="Rectangle 24"/>
          <p:cNvSpPr>
            <a:spLocks noChangeArrowheads="1"/>
          </p:cNvSpPr>
          <p:nvPr/>
        </p:nvSpPr>
        <p:spPr bwMode="auto">
          <a:xfrm>
            <a:off x="9120178" y="4123836"/>
            <a:ext cx="599245" cy="469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2800" b="1" dirty="0">
                <a:solidFill>
                  <a:srgbClr val="15B6C4"/>
                </a:solidFill>
                <a:latin typeface="Arial"/>
                <a:ea typeface="微软雅黑"/>
                <a:sym typeface="Arial"/>
              </a:rPr>
              <a:t>04</a:t>
            </a:r>
            <a:endParaRPr lang="en-US" altLang="zh-CN" sz="2000" dirty="0">
              <a:solidFill>
                <a:srgbClr val="15B6C4"/>
              </a:solidFill>
              <a:latin typeface="Arial"/>
              <a:ea typeface="微软雅黑"/>
              <a:sym typeface="Arial"/>
            </a:endParaRPr>
          </a:p>
        </p:txBody>
      </p:sp>
      <p:pic>
        <p:nvPicPr>
          <p:cNvPr id="65" name="图片 6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714997" y="3107666"/>
            <a:ext cx="1882012" cy="2224648"/>
          </a:xfrm>
          <a:prstGeom prst="rect">
            <a:avLst/>
          </a:prstGeom>
        </p:spPr>
      </p:pic>
    </p:spTree>
  </p:cSld>
  <p:clrMapOvr>
    <a:masterClrMapping/>
  </p:clrMapOvr>
  <p:transition spd="slow" advTm="2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par>
                          <p:cTn id="12" fill="hold">
                            <p:stCondLst>
                              <p:cond delay="800"/>
                            </p:stCondLst>
                            <p:childTnLst>
                              <p:par>
                                <p:cTn id="13" presetID="52"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Scale>
                                      <p:cBhvr>
                                        <p:cTn id="15"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4"/>
                                        </p:tgtEl>
                                        <p:attrNameLst>
                                          <p:attrName>ppt_x</p:attrName>
                                          <p:attrName>ppt_y</p:attrName>
                                        </p:attrNameLst>
                                      </p:cBhvr>
                                    </p:animMotion>
                                    <p:animEffect transition="in" filter="fade">
                                      <p:cBhvr>
                                        <p:cTn id="17" dur="1000"/>
                                        <p:tgtEl>
                                          <p:spTgt spid="4"/>
                                        </p:tgtEl>
                                      </p:cBhvr>
                                    </p:animEffect>
                                  </p:childTnLst>
                                </p:cTn>
                              </p:par>
                            </p:childTnLst>
                          </p:cTn>
                        </p:par>
                        <p:par>
                          <p:cTn id="18" fill="hold">
                            <p:stCondLst>
                              <p:cond delay="1800"/>
                            </p:stCondLst>
                            <p:childTnLst>
                              <p:par>
                                <p:cTn id="19" presetID="52" presetClass="entr" presetSubtype="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Scale>
                                      <p:cBhvr>
                                        <p:cTn id="21"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3"/>
                                        </p:tgtEl>
                                        <p:attrNameLst>
                                          <p:attrName>ppt_x</p:attrName>
                                          <p:attrName>ppt_y</p:attrName>
                                        </p:attrNameLst>
                                      </p:cBhvr>
                                    </p:animMotion>
                                    <p:animEffect transition="in" filter="fade">
                                      <p:cBhvr>
                                        <p:cTn id="23" dur="10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grpId="0" nodeType="click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wheel(1)">
                                      <p:cBhvr>
                                        <p:cTn id="28" dur="2000"/>
                                        <p:tgtEl>
                                          <p:spTgt spid="40"/>
                                        </p:tgtEl>
                                      </p:cBhvr>
                                    </p:animEffect>
                                  </p:childTnLst>
                                </p:cTn>
                              </p:par>
                            </p:childTnLst>
                          </p:cTn>
                        </p:par>
                        <p:par>
                          <p:cTn id="29" fill="hold">
                            <p:stCondLst>
                              <p:cond delay="2000"/>
                            </p:stCondLst>
                            <p:childTnLst>
                              <p:par>
                                <p:cTn id="30" presetID="55" presetClass="entr" presetSubtype="0" fill="hold" grpId="0" nodeType="afterEffect">
                                  <p:stCondLst>
                                    <p:cond delay="0"/>
                                  </p:stCondLst>
                                  <p:childTnLst>
                                    <p:set>
                                      <p:cBhvr>
                                        <p:cTn id="31" dur="1" fill="hold">
                                          <p:stCondLst>
                                            <p:cond delay="0"/>
                                          </p:stCondLst>
                                        </p:cTn>
                                        <p:tgtEl>
                                          <p:spTgt spid="38"/>
                                        </p:tgtEl>
                                        <p:attrNameLst>
                                          <p:attrName>style.visibility</p:attrName>
                                        </p:attrNameLst>
                                      </p:cBhvr>
                                      <p:to>
                                        <p:strVal val="visible"/>
                                      </p:to>
                                    </p:set>
                                    <p:anim calcmode="lin" valueType="num">
                                      <p:cBhvr>
                                        <p:cTn id="32" dur="1000" fill="hold"/>
                                        <p:tgtEl>
                                          <p:spTgt spid="38"/>
                                        </p:tgtEl>
                                        <p:attrNameLst>
                                          <p:attrName>ppt_w</p:attrName>
                                        </p:attrNameLst>
                                      </p:cBhvr>
                                      <p:tavLst>
                                        <p:tav tm="0">
                                          <p:val>
                                            <p:strVal val="#ppt_w*0.70"/>
                                          </p:val>
                                        </p:tav>
                                        <p:tav tm="100000">
                                          <p:val>
                                            <p:strVal val="#ppt_w"/>
                                          </p:val>
                                        </p:tav>
                                      </p:tavLst>
                                    </p:anim>
                                    <p:anim calcmode="lin" valueType="num">
                                      <p:cBhvr>
                                        <p:cTn id="33" dur="1000" fill="hold"/>
                                        <p:tgtEl>
                                          <p:spTgt spid="38"/>
                                        </p:tgtEl>
                                        <p:attrNameLst>
                                          <p:attrName>ppt_h</p:attrName>
                                        </p:attrNameLst>
                                      </p:cBhvr>
                                      <p:tavLst>
                                        <p:tav tm="0">
                                          <p:val>
                                            <p:strVal val="#ppt_h"/>
                                          </p:val>
                                        </p:tav>
                                        <p:tav tm="100000">
                                          <p:val>
                                            <p:strVal val="#ppt_h"/>
                                          </p:val>
                                        </p:tav>
                                      </p:tavLst>
                                    </p:anim>
                                    <p:animEffect transition="in" filter="fade">
                                      <p:cBhvr>
                                        <p:cTn id="34" dur="1000"/>
                                        <p:tgtEl>
                                          <p:spTgt spid="38"/>
                                        </p:tgtEl>
                                      </p:cBhvr>
                                    </p:animEffect>
                                  </p:childTnLst>
                                </p:cTn>
                              </p:par>
                              <p:par>
                                <p:cTn id="35" presetID="55"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 calcmode="lin" valueType="num">
                                      <p:cBhvr>
                                        <p:cTn id="37" dur="1000" fill="hold"/>
                                        <p:tgtEl>
                                          <p:spTgt spid="39"/>
                                        </p:tgtEl>
                                        <p:attrNameLst>
                                          <p:attrName>ppt_w</p:attrName>
                                        </p:attrNameLst>
                                      </p:cBhvr>
                                      <p:tavLst>
                                        <p:tav tm="0">
                                          <p:val>
                                            <p:strVal val="#ppt_w*0.70"/>
                                          </p:val>
                                        </p:tav>
                                        <p:tav tm="100000">
                                          <p:val>
                                            <p:strVal val="#ppt_w"/>
                                          </p:val>
                                        </p:tav>
                                      </p:tavLst>
                                    </p:anim>
                                    <p:anim calcmode="lin" valueType="num">
                                      <p:cBhvr>
                                        <p:cTn id="38" dur="1000" fill="hold"/>
                                        <p:tgtEl>
                                          <p:spTgt spid="39"/>
                                        </p:tgtEl>
                                        <p:attrNameLst>
                                          <p:attrName>ppt_h</p:attrName>
                                        </p:attrNameLst>
                                      </p:cBhvr>
                                      <p:tavLst>
                                        <p:tav tm="0">
                                          <p:val>
                                            <p:strVal val="#ppt_h"/>
                                          </p:val>
                                        </p:tav>
                                        <p:tav tm="100000">
                                          <p:val>
                                            <p:strVal val="#ppt_h"/>
                                          </p:val>
                                        </p:tav>
                                      </p:tavLst>
                                    </p:anim>
                                    <p:animEffect transition="in" filter="fade">
                                      <p:cBhvr>
                                        <p:cTn id="39" dur="1000"/>
                                        <p:tgtEl>
                                          <p:spTgt spid="39"/>
                                        </p:tgtEl>
                                      </p:cBhvr>
                                    </p:animEffect>
                                  </p:childTnLst>
                                </p:cTn>
                              </p:par>
                              <p:par>
                                <p:cTn id="40" presetID="21" presetClass="entr" presetSubtype="1" fill="hold" grpId="0" nodeType="withEffect">
                                  <p:stCondLst>
                                    <p:cond delay="1100"/>
                                  </p:stCondLst>
                                  <p:childTnLst>
                                    <p:set>
                                      <p:cBhvr>
                                        <p:cTn id="41" dur="1" fill="hold">
                                          <p:stCondLst>
                                            <p:cond delay="0"/>
                                          </p:stCondLst>
                                        </p:cTn>
                                        <p:tgtEl>
                                          <p:spTgt spid="42"/>
                                        </p:tgtEl>
                                        <p:attrNameLst>
                                          <p:attrName>style.visibility</p:attrName>
                                        </p:attrNameLst>
                                      </p:cBhvr>
                                      <p:to>
                                        <p:strVal val="visible"/>
                                      </p:to>
                                    </p:set>
                                    <p:animEffect transition="in" filter="wheel(1)">
                                      <p:cBhvr>
                                        <p:cTn id="42" dur="750"/>
                                        <p:tgtEl>
                                          <p:spTgt spid="42"/>
                                        </p:tgtEl>
                                      </p:cBhvr>
                                    </p:animEffect>
                                  </p:childTnLst>
                                </p:cTn>
                              </p:par>
                            </p:childTnLst>
                          </p:cTn>
                        </p:par>
                        <p:par>
                          <p:cTn id="43" fill="hold">
                            <p:stCondLst>
                              <p:cond delay="3000"/>
                            </p:stCondLst>
                            <p:childTnLst>
                              <p:par>
                                <p:cTn id="44" presetID="30" presetClass="entr" presetSubtype="0" fill="hold" nodeType="afterEffect">
                                  <p:stCondLst>
                                    <p:cond delay="0"/>
                                  </p:stCondLst>
                                  <p:childTnLst>
                                    <p:set>
                                      <p:cBhvr>
                                        <p:cTn id="45" dur="1" fill="hold">
                                          <p:stCondLst>
                                            <p:cond delay="0"/>
                                          </p:stCondLst>
                                        </p:cTn>
                                        <p:tgtEl>
                                          <p:spTgt spid="65"/>
                                        </p:tgtEl>
                                        <p:attrNameLst>
                                          <p:attrName>style.visibility</p:attrName>
                                        </p:attrNameLst>
                                      </p:cBhvr>
                                      <p:to>
                                        <p:strVal val="visible"/>
                                      </p:to>
                                    </p:set>
                                    <p:animEffect transition="in" filter="fade">
                                      <p:cBhvr>
                                        <p:cTn id="46" dur="800" decel="100000"/>
                                        <p:tgtEl>
                                          <p:spTgt spid="65"/>
                                        </p:tgtEl>
                                      </p:cBhvr>
                                    </p:animEffect>
                                    <p:anim calcmode="lin" valueType="num">
                                      <p:cBhvr>
                                        <p:cTn id="47" dur="800" decel="100000" fill="hold"/>
                                        <p:tgtEl>
                                          <p:spTgt spid="65"/>
                                        </p:tgtEl>
                                        <p:attrNameLst>
                                          <p:attrName>style.rotation</p:attrName>
                                        </p:attrNameLst>
                                      </p:cBhvr>
                                      <p:tavLst>
                                        <p:tav tm="0">
                                          <p:val>
                                            <p:fltVal val="-90"/>
                                          </p:val>
                                        </p:tav>
                                        <p:tav tm="100000">
                                          <p:val>
                                            <p:fltVal val="0"/>
                                          </p:val>
                                        </p:tav>
                                      </p:tavLst>
                                    </p:anim>
                                    <p:anim calcmode="lin" valueType="num">
                                      <p:cBhvr>
                                        <p:cTn id="48" dur="800" decel="100000" fill="hold"/>
                                        <p:tgtEl>
                                          <p:spTgt spid="65"/>
                                        </p:tgtEl>
                                        <p:attrNameLst>
                                          <p:attrName>ppt_x</p:attrName>
                                        </p:attrNameLst>
                                      </p:cBhvr>
                                      <p:tavLst>
                                        <p:tav tm="0">
                                          <p:val>
                                            <p:strVal val="#ppt_x+0.4"/>
                                          </p:val>
                                        </p:tav>
                                        <p:tav tm="100000">
                                          <p:val>
                                            <p:strVal val="#ppt_x-0.05"/>
                                          </p:val>
                                        </p:tav>
                                      </p:tavLst>
                                    </p:anim>
                                    <p:anim calcmode="lin" valueType="num">
                                      <p:cBhvr>
                                        <p:cTn id="49" dur="800" decel="100000" fill="hold"/>
                                        <p:tgtEl>
                                          <p:spTgt spid="65"/>
                                        </p:tgtEl>
                                        <p:attrNameLst>
                                          <p:attrName>ppt_y</p:attrName>
                                        </p:attrNameLst>
                                      </p:cBhvr>
                                      <p:tavLst>
                                        <p:tav tm="0">
                                          <p:val>
                                            <p:strVal val="#ppt_y-0.4"/>
                                          </p:val>
                                        </p:tav>
                                        <p:tav tm="100000">
                                          <p:val>
                                            <p:strVal val="#ppt_y+0.1"/>
                                          </p:val>
                                        </p:tav>
                                      </p:tavLst>
                                    </p:anim>
                                    <p:anim calcmode="lin" valueType="num">
                                      <p:cBhvr>
                                        <p:cTn id="50" dur="200" accel="100000" fill="hold">
                                          <p:stCondLst>
                                            <p:cond delay="800"/>
                                          </p:stCondLst>
                                        </p:cTn>
                                        <p:tgtEl>
                                          <p:spTgt spid="65"/>
                                        </p:tgtEl>
                                        <p:attrNameLst>
                                          <p:attrName>ppt_x</p:attrName>
                                        </p:attrNameLst>
                                      </p:cBhvr>
                                      <p:tavLst>
                                        <p:tav tm="0">
                                          <p:val>
                                            <p:strVal val="#ppt_x-0.05"/>
                                          </p:val>
                                        </p:tav>
                                        <p:tav tm="100000">
                                          <p:val>
                                            <p:strVal val="#ppt_x"/>
                                          </p:val>
                                        </p:tav>
                                      </p:tavLst>
                                    </p:anim>
                                    <p:anim calcmode="lin" valueType="num">
                                      <p:cBhvr>
                                        <p:cTn id="51" dur="200" accel="100000" fill="hold">
                                          <p:stCondLst>
                                            <p:cond delay="800"/>
                                          </p:stCondLst>
                                        </p:cTn>
                                        <p:tgtEl>
                                          <p:spTgt spid="65"/>
                                        </p:tgtEl>
                                        <p:attrNameLst>
                                          <p:attrName>ppt_y</p:attrName>
                                        </p:attrNameLst>
                                      </p:cBhvr>
                                      <p:tavLst>
                                        <p:tav tm="0">
                                          <p:val>
                                            <p:strVal val="#ppt_y+0.1"/>
                                          </p:val>
                                        </p:tav>
                                        <p:tav tm="100000">
                                          <p:val>
                                            <p:strVal val="#ppt_y"/>
                                          </p:val>
                                        </p:tav>
                                      </p:tavLst>
                                    </p:anim>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58"/>
                                        </p:tgtEl>
                                        <p:attrNameLst>
                                          <p:attrName>style.visibility</p:attrName>
                                        </p:attrNameLst>
                                      </p:cBhvr>
                                      <p:to>
                                        <p:strVal val="visible"/>
                                      </p:to>
                                    </p:set>
                                    <p:anim calcmode="lin" valueType="num">
                                      <p:cBhvr>
                                        <p:cTn id="55" dur="500" fill="hold"/>
                                        <p:tgtEl>
                                          <p:spTgt spid="58"/>
                                        </p:tgtEl>
                                        <p:attrNameLst>
                                          <p:attrName>ppt_w</p:attrName>
                                        </p:attrNameLst>
                                      </p:cBhvr>
                                      <p:tavLst>
                                        <p:tav tm="0">
                                          <p:val>
                                            <p:fltVal val="0"/>
                                          </p:val>
                                        </p:tav>
                                        <p:tav tm="100000">
                                          <p:val>
                                            <p:strVal val="#ppt_w"/>
                                          </p:val>
                                        </p:tav>
                                      </p:tavLst>
                                    </p:anim>
                                    <p:anim calcmode="lin" valueType="num">
                                      <p:cBhvr>
                                        <p:cTn id="56" dur="500" fill="hold"/>
                                        <p:tgtEl>
                                          <p:spTgt spid="58"/>
                                        </p:tgtEl>
                                        <p:attrNameLst>
                                          <p:attrName>ppt_h</p:attrName>
                                        </p:attrNameLst>
                                      </p:cBhvr>
                                      <p:tavLst>
                                        <p:tav tm="0">
                                          <p:val>
                                            <p:fltVal val="0"/>
                                          </p:val>
                                        </p:tav>
                                        <p:tav tm="100000">
                                          <p:val>
                                            <p:strVal val="#ppt_h"/>
                                          </p:val>
                                        </p:tav>
                                      </p:tavLst>
                                    </p:anim>
                                    <p:animEffect transition="in" filter="fade">
                                      <p:cBhvr>
                                        <p:cTn id="57" dur="500"/>
                                        <p:tgtEl>
                                          <p:spTgt spid="58"/>
                                        </p:tgtEl>
                                      </p:cBhvr>
                                    </p:animEffect>
                                  </p:childTnLst>
                                </p:cTn>
                              </p:par>
                              <p:par>
                                <p:cTn id="58" presetID="2" presetClass="entr" presetSubtype="8" fill="hold" grpId="0" nodeType="withEffect">
                                  <p:stCondLst>
                                    <p:cond delay="0"/>
                                  </p:stCondLst>
                                  <p:childTnLst>
                                    <p:set>
                                      <p:cBhvr>
                                        <p:cTn id="59" dur="1" fill="hold">
                                          <p:stCondLst>
                                            <p:cond delay="0"/>
                                          </p:stCondLst>
                                        </p:cTn>
                                        <p:tgtEl>
                                          <p:spTgt spid="57"/>
                                        </p:tgtEl>
                                        <p:attrNameLst>
                                          <p:attrName>style.visibility</p:attrName>
                                        </p:attrNameLst>
                                      </p:cBhvr>
                                      <p:to>
                                        <p:strVal val="visible"/>
                                      </p:to>
                                    </p:set>
                                    <p:anim calcmode="lin" valueType="num">
                                      <p:cBhvr additive="base">
                                        <p:cTn id="60" dur="500" fill="hold"/>
                                        <p:tgtEl>
                                          <p:spTgt spid="57"/>
                                        </p:tgtEl>
                                        <p:attrNameLst>
                                          <p:attrName>ppt_x</p:attrName>
                                        </p:attrNameLst>
                                      </p:cBhvr>
                                      <p:tavLst>
                                        <p:tav tm="0">
                                          <p:val>
                                            <p:strVal val="0-#ppt_w/2"/>
                                          </p:val>
                                        </p:tav>
                                        <p:tav tm="100000">
                                          <p:val>
                                            <p:strVal val="#ppt_x"/>
                                          </p:val>
                                        </p:tav>
                                      </p:tavLst>
                                    </p:anim>
                                    <p:anim calcmode="lin" valueType="num">
                                      <p:cBhvr additive="base">
                                        <p:cTn id="61" dur="500" fill="hold"/>
                                        <p:tgtEl>
                                          <p:spTgt spid="57"/>
                                        </p:tgtEl>
                                        <p:attrNameLst>
                                          <p:attrName>ppt_y</p:attrName>
                                        </p:attrNameLst>
                                      </p:cBhvr>
                                      <p:tavLst>
                                        <p:tav tm="0">
                                          <p:val>
                                            <p:strVal val="#ppt_y"/>
                                          </p:val>
                                        </p:tav>
                                        <p:tav tm="100000">
                                          <p:val>
                                            <p:strVal val="#ppt_y"/>
                                          </p:val>
                                        </p:tav>
                                      </p:tavLst>
                                    </p:anim>
                                  </p:childTnLst>
                                </p:cTn>
                              </p:par>
                              <p:par>
                                <p:cTn id="62" presetID="53" presetClass="entr" presetSubtype="16" fill="hold" grpId="0" nodeType="withEffect">
                                  <p:stCondLst>
                                    <p:cond delay="1100"/>
                                  </p:stCondLst>
                                  <p:childTnLst>
                                    <p:set>
                                      <p:cBhvr>
                                        <p:cTn id="63" dur="1" fill="hold">
                                          <p:stCondLst>
                                            <p:cond delay="0"/>
                                          </p:stCondLst>
                                        </p:cTn>
                                        <p:tgtEl>
                                          <p:spTgt spid="62"/>
                                        </p:tgtEl>
                                        <p:attrNameLst>
                                          <p:attrName>style.visibility</p:attrName>
                                        </p:attrNameLst>
                                      </p:cBhvr>
                                      <p:to>
                                        <p:strVal val="visible"/>
                                      </p:to>
                                    </p:set>
                                    <p:anim calcmode="lin" valueType="num">
                                      <p:cBhvr>
                                        <p:cTn id="64" dur="500" fill="hold"/>
                                        <p:tgtEl>
                                          <p:spTgt spid="62"/>
                                        </p:tgtEl>
                                        <p:attrNameLst>
                                          <p:attrName>ppt_w</p:attrName>
                                        </p:attrNameLst>
                                      </p:cBhvr>
                                      <p:tavLst>
                                        <p:tav tm="0">
                                          <p:val>
                                            <p:fltVal val="0"/>
                                          </p:val>
                                        </p:tav>
                                        <p:tav tm="100000">
                                          <p:val>
                                            <p:strVal val="#ppt_w"/>
                                          </p:val>
                                        </p:tav>
                                      </p:tavLst>
                                    </p:anim>
                                    <p:anim calcmode="lin" valueType="num">
                                      <p:cBhvr>
                                        <p:cTn id="65" dur="500" fill="hold"/>
                                        <p:tgtEl>
                                          <p:spTgt spid="62"/>
                                        </p:tgtEl>
                                        <p:attrNameLst>
                                          <p:attrName>ppt_h</p:attrName>
                                        </p:attrNameLst>
                                      </p:cBhvr>
                                      <p:tavLst>
                                        <p:tav tm="0">
                                          <p:val>
                                            <p:fltVal val="0"/>
                                          </p:val>
                                        </p:tav>
                                        <p:tav tm="100000">
                                          <p:val>
                                            <p:strVal val="#ppt_h"/>
                                          </p:val>
                                        </p:tav>
                                      </p:tavLst>
                                    </p:anim>
                                    <p:animEffect transition="in" filter="fade">
                                      <p:cBhvr>
                                        <p:cTn id="66" dur="500"/>
                                        <p:tgtEl>
                                          <p:spTgt spid="62"/>
                                        </p:tgtEl>
                                      </p:cBhvr>
                                    </p:animEffect>
                                  </p:childTnLst>
                                </p:cTn>
                              </p:par>
                              <p:par>
                                <p:cTn id="67" presetID="2" presetClass="entr" presetSubtype="2" fill="hold" grpId="0" nodeType="withEffect">
                                  <p:stCondLst>
                                    <p:cond delay="1100"/>
                                  </p:stCondLst>
                                  <p:childTnLst>
                                    <p:set>
                                      <p:cBhvr>
                                        <p:cTn id="68" dur="1" fill="hold">
                                          <p:stCondLst>
                                            <p:cond delay="0"/>
                                          </p:stCondLst>
                                        </p:cTn>
                                        <p:tgtEl>
                                          <p:spTgt spid="61"/>
                                        </p:tgtEl>
                                        <p:attrNameLst>
                                          <p:attrName>style.visibility</p:attrName>
                                        </p:attrNameLst>
                                      </p:cBhvr>
                                      <p:to>
                                        <p:strVal val="visible"/>
                                      </p:to>
                                    </p:set>
                                    <p:anim calcmode="lin" valueType="num">
                                      <p:cBhvr additive="base">
                                        <p:cTn id="69" dur="500" fill="hold"/>
                                        <p:tgtEl>
                                          <p:spTgt spid="61"/>
                                        </p:tgtEl>
                                        <p:attrNameLst>
                                          <p:attrName>ppt_x</p:attrName>
                                        </p:attrNameLst>
                                      </p:cBhvr>
                                      <p:tavLst>
                                        <p:tav tm="0">
                                          <p:val>
                                            <p:strVal val="1+#ppt_w/2"/>
                                          </p:val>
                                        </p:tav>
                                        <p:tav tm="100000">
                                          <p:val>
                                            <p:strVal val="#ppt_x"/>
                                          </p:val>
                                        </p:tav>
                                      </p:tavLst>
                                    </p:anim>
                                    <p:anim calcmode="lin" valueType="num">
                                      <p:cBhvr additive="base">
                                        <p:cTn id="70" dur="500" fill="hold"/>
                                        <p:tgtEl>
                                          <p:spTgt spid="61"/>
                                        </p:tgtEl>
                                        <p:attrNameLst>
                                          <p:attrName>ppt_y</p:attrName>
                                        </p:attrNameLst>
                                      </p:cBhvr>
                                      <p:tavLst>
                                        <p:tav tm="0">
                                          <p:val>
                                            <p:strVal val="#ppt_y"/>
                                          </p:val>
                                        </p:tav>
                                        <p:tav tm="100000">
                                          <p:val>
                                            <p:strVal val="#ppt_y"/>
                                          </p:val>
                                        </p:tav>
                                      </p:tavLst>
                                    </p:anim>
                                  </p:childTnLst>
                                </p:cTn>
                              </p:par>
                              <p:par>
                                <p:cTn id="71" presetID="53" presetClass="entr" presetSubtype="16" fill="hold" grpId="0" nodeType="withEffect">
                                  <p:stCondLst>
                                    <p:cond delay="1100"/>
                                  </p:stCondLst>
                                  <p:childTnLst>
                                    <p:set>
                                      <p:cBhvr>
                                        <p:cTn id="72" dur="1" fill="hold">
                                          <p:stCondLst>
                                            <p:cond delay="0"/>
                                          </p:stCondLst>
                                        </p:cTn>
                                        <p:tgtEl>
                                          <p:spTgt spid="60"/>
                                        </p:tgtEl>
                                        <p:attrNameLst>
                                          <p:attrName>style.visibility</p:attrName>
                                        </p:attrNameLst>
                                      </p:cBhvr>
                                      <p:to>
                                        <p:strVal val="visible"/>
                                      </p:to>
                                    </p:set>
                                    <p:anim calcmode="lin" valueType="num">
                                      <p:cBhvr>
                                        <p:cTn id="73" dur="500" fill="hold"/>
                                        <p:tgtEl>
                                          <p:spTgt spid="60"/>
                                        </p:tgtEl>
                                        <p:attrNameLst>
                                          <p:attrName>ppt_w</p:attrName>
                                        </p:attrNameLst>
                                      </p:cBhvr>
                                      <p:tavLst>
                                        <p:tav tm="0">
                                          <p:val>
                                            <p:fltVal val="0"/>
                                          </p:val>
                                        </p:tav>
                                        <p:tav tm="100000">
                                          <p:val>
                                            <p:strVal val="#ppt_w"/>
                                          </p:val>
                                        </p:tav>
                                      </p:tavLst>
                                    </p:anim>
                                    <p:anim calcmode="lin" valueType="num">
                                      <p:cBhvr>
                                        <p:cTn id="74" dur="500" fill="hold"/>
                                        <p:tgtEl>
                                          <p:spTgt spid="60"/>
                                        </p:tgtEl>
                                        <p:attrNameLst>
                                          <p:attrName>ppt_h</p:attrName>
                                        </p:attrNameLst>
                                      </p:cBhvr>
                                      <p:tavLst>
                                        <p:tav tm="0">
                                          <p:val>
                                            <p:fltVal val="0"/>
                                          </p:val>
                                        </p:tav>
                                        <p:tav tm="100000">
                                          <p:val>
                                            <p:strVal val="#ppt_h"/>
                                          </p:val>
                                        </p:tav>
                                      </p:tavLst>
                                    </p:anim>
                                    <p:animEffect transition="in" filter="fade">
                                      <p:cBhvr>
                                        <p:cTn id="75" dur="500"/>
                                        <p:tgtEl>
                                          <p:spTgt spid="60"/>
                                        </p:tgtEl>
                                      </p:cBhvr>
                                    </p:animEffect>
                                  </p:childTnLst>
                                </p:cTn>
                              </p:par>
                              <p:par>
                                <p:cTn id="76" presetID="2" presetClass="entr" presetSubtype="8" fill="hold" grpId="0" nodeType="withEffect">
                                  <p:stCondLst>
                                    <p:cond delay="1100"/>
                                  </p:stCondLst>
                                  <p:childTnLst>
                                    <p:set>
                                      <p:cBhvr>
                                        <p:cTn id="77" dur="1" fill="hold">
                                          <p:stCondLst>
                                            <p:cond delay="0"/>
                                          </p:stCondLst>
                                        </p:cTn>
                                        <p:tgtEl>
                                          <p:spTgt spid="59"/>
                                        </p:tgtEl>
                                        <p:attrNameLst>
                                          <p:attrName>style.visibility</p:attrName>
                                        </p:attrNameLst>
                                      </p:cBhvr>
                                      <p:to>
                                        <p:strVal val="visible"/>
                                      </p:to>
                                    </p:set>
                                    <p:anim calcmode="lin" valueType="num">
                                      <p:cBhvr additive="base">
                                        <p:cTn id="78" dur="500" fill="hold"/>
                                        <p:tgtEl>
                                          <p:spTgt spid="59"/>
                                        </p:tgtEl>
                                        <p:attrNameLst>
                                          <p:attrName>ppt_x</p:attrName>
                                        </p:attrNameLst>
                                      </p:cBhvr>
                                      <p:tavLst>
                                        <p:tav tm="0">
                                          <p:val>
                                            <p:strVal val="0-#ppt_w/2"/>
                                          </p:val>
                                        </p:tav>
                                        <p:tav tm="100000">
                                          <p:val>
                                            <p:strVal val="#ppt_x"/>
                                          </p:val>
                                        </p:tav>
                                      </p:tavLst>
                                    </p:anim>
                                    <p:anim calcmode="lin" valueType="num">
                                      <p:cBhvr additive="base">
                                        <p:cTn id="79" dur="500" fill="hold"/>
                                        <p:tgtEl>
                                          <p:spTgt spid="59"/>
                                        </p:tgtEl>
                                        <p:attrNameLst>
                                          <p:attrName>ppt_y</p:attrName>
                                        </p:attrNameLst>
                                      </p:cBhvr>
                                      <p:tavLst>
                                        <p:tav tm="0">
                                          <p:val>
                                            <p:strVal val="#ppt_y"/>
                                          </p:val>
                                        </p:tav>
                                        <p:tav tm="100000">
                                          <p:val>
                                            <p:strVal val="#ppt_y"/>
                                          </p:val>
                                        </p:tav>
                                      </p:tavLst>
                                    </p:anim>
                                  </p:childTnLst>
                                </p:cTn>
                              </p:par>
                              <p:par>
                                <p:cTn id="80" presetID="53" presetClass="entr" presetSubtype="16" fill="hold" grpId="0" nodeType="withEffect">
                                  <p:stCondLst>
                                    <p:cond delay="1600"/>
                                  </p:stCondLst>
                                  <p:childTnLst>
                                    <p:set>
                                      <p:cBhvr>
                                        <p:cTn id="81" dur="1" fill="hold">
                                          <p:stCondLst>
                                            <p:cond delay="0"/>
                                          </p:stCondLst>
                                        </p:cTn>
                                        <p:tgtEl>
                                          <p:spTgt spid="64"/>
                                        </p:tgtEl>
                                        <p:attrNameLst>
                                          <p:attrName>style.visibility</p:attrName>
                                        </p:attrNameLst>
                                      </p:cBhvr>
                                      <p:to>
                                        <p:strVal val="visible"/>
                                      </p:to>
                                    </p:set>
                                    <p:anim calcmode="lin" valueType="num">
                                      <p:cBhvr>
                                        <p:cTn id="82" dur="500" fill="hold"/>
                                        <p:tgtEl>
                                          <p:spTgt spid="64"/>
                                        </p:tgtEl>
                                        <p:attrNameLst>
                                          <p:attrName>ppt_w</p:attrName>
                                        </p:attrNameLst>
                                      </p:cBhvr>
                                      <p:tavLst>
                                        <p:tav tm="0">
                                          <p:val>
                                            <p:fltVal val="0"/>
                                          </p:val>
                                        </p:tav>
                                        <p:tav tm="100000">
                                          <p:val>
                                            <p:strVal val="#ppt_w"/>
                                          </p:val>
                                        </p:tav>
                                      </p:tavLst>
                                    </p:anim>
                                    <p:anim calcmode="lin" valueType="num">
                                      <p:cBhvr>
                                        <p:cTn id="83" dur="500" fill="hold"/>
                                        <p:tgtEl>
                                          <p:spTgt spid="64"/>
                                        </p:tgtEl>
                                        <p:attrNameLst>
                                          <p:attrName>ppt_h</p:attrName>
                                        </p:attrNameLst>
                                      </p:cBhvr>
                                      <p:tavLst>
                                        <p:tav tm="0">
                                          <p:val>
                                            <p:fltVal val="0"/>
                                          </p:val>
                                        </p:tav>
                                        <p:tav tm="100000">
                                          <p:val>
                                            <p:strVal val="#ppt_h"/>
                                          </p:val>
                                        </p:tav>
                                      </p:tavLst>
                                    </p:anim>
                                    <p:animEffect transition="in" filter="fade">
                                      <p:cBhvr>
                                        <p:cTn id="84" dur="500"/>
                                        <p:tgtEl>
                                          <p:spTgt spid="64"/>
                                        </p:tgtEl>
                                      </p:cBhvr>
                                    </p:animEffect>
                                  </p:childTnLst>
                                </p:cTn>
                              </p:par>
                              <p:par>
                                <p:cTn id="85" presetID="2" presetClass="entr" presetSubtype="2" fill="hold" grpId="0" nodeType="withEffect">
                                  <p:stCondLst>
                                    <p:cond delay="1600"/>
                                  </p:stCondLst>
                                  <p:childTnLst>
                                    <p:set>
                                      <p:cBhvr>
                                        <p:cTn id="86" dur="1" fill="hold">
                                          <p:stCondLst>
                                            <p:cond delay="0"/>
                                          </p:stCondLst>
                                        </p:cTn>
                                        <p:tgtEl>
                                          <p:spTgt spid="63"/>
                                        </p:tgtEl>
                                        <p:attrNameLst>
                                          <p:attrName>style.visibility</p:attrName>
                                        </p:attrNameLst>
                                      </p:cBhvr>
                                      <p:to>
                                        <p:strVal val="visible"/>
                                      </p:to>
                                    </p:set>
                                    <p:anim calcmode="lin" valueType="num">
                                      <p:cBhvr additive="base">
                                        <p:cTn id="87" dur="500" fill="hold"/>
                                        <p:tgtEl>
                                          <p:spTgt spid="63"/>
                                        </p:tgtEl>
                                        <p:attrNameLst>
                                          <p:attrName>ppt_x</p:attrName>
                                        </p:attrNameLst>
                                      </p:cBhvr>
                                      <p:tavLst>
                                        <p:tav tm="0">
                                          <p:val>
                                            <p:strVal val="1+#ppt_w/2"/>
                                          </p:val>
                                        </p:tav>
                                        <p:tav tm="100000">
                                          <p:val>
                                            <p:strVal val="#ppt_x"/>
                                          </p:val>
                                        </p:tav>
                                      </p:tavLst>
                                    </p:anim>
                                    <p:anim calcmode="lin" valueType="num">
                                      <p:cBhvr additive="base">
                                        <p:cTn id="88" dur="50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8" grpId="0" animBg="1"/>
      <p:bldP spid="39" grpId="0"/>
      <p:bldP spid="40" grpId="0" animBg="1"/>
      <p:bldGraphic spid="42" grpId="0">
        <p:bldAsOne/>
      </p:bldGraphic>
      <p:bldP spid="57" grpId="0"/>
      <p:bldP spid="58" grpId="0"/>
      <p:bldP spid="59" grpId="0"/>
      <p:bldP spid="60" grpId="0"/>
      <p:bldP spid="61" grpId="0"/>
      <p:bldP spid="62" grpId="0"/>
      <p:bldP spid="63" grpId="0"/>
      <p:bldP spid="6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67377" y="556550"/>
            <a:ext cx="3057247" cy="584775"/>
          </a:xfrm>
          <a:prstGeom prst="rect">
            <a:avLst/>
          </a:prstGeom>
        </p:spPr>
        <p:txBody>
          <a:bodyPr wrap="none">
            <a:spAutoFit/>
          </a:bodyPr>
          <a:lstStyle/>
          <a:p>
            <a:r>
              <a:rPr lang="zh-CN" altLang="en-US" sz="3200" dirty="0">
                <a:solidFill>
                  <a:srgbClr val="1A9CA7"/>
                </a:solidFill>
                <a:latin typeface="Arial"/>
                <a:ea typeface="微软雅黑"/>
                <a:cs typeface="黑体" panose="02010609060101010101" charset="-122"/>
                <a:sym typeface="Arial"/>
              </a:rPr>
              <a:t>护理问题及措施</a:t>
            </a:r>
          </a:p>
        </p:txBody>
      </p:sp>
      <p:sp>
        <p:nvSpPr>
          <p:cNvPr id="3" name="矩形 2"/>
          <p:cNvSpPr/>
          <p:nvPr/>
        </p:nvSpPr>
        <p:spPr>
          <a:xfrm>
            <a:off x="1646940" y="1473307"/>
            <a:ext cx="1928733" cy="523220"/>
          </a:xfrm>
          <a:prstGeom prst="rect">
            <a:avLst/>
          </a:prstGeom>
          <a:noFill/>
          <a:ln w="9525" algn="ctr">
            <a:noFill/>
            <a:miter lim="800000"/>
          </a:ln>
          <a:effectLst/>
        </p:spPr>
        <p:txBody>
          <a:bodyPr wrap="none">
            <a:spAutoFit/>
          </a:bodyPr>
          <a:lstStyle/>
          <a:p>
            <a:pPr eaLnBrk="0" hangingPunct="0">
              <a:spcBef>
                <a:spcPct val="0"/>
              </a:spcBef>
            </a:pPr>
            <a:r>
              <a:rPr lang="zh-CN" altLang="en-US" sz="2800" spc="600" dirty="0">
                <a:solidFill>
                  <a:schemeClr val="tx1">
                    <a:lumMod val="85000"/>
                    <a:lumOff val="15000"/>
                  </a:schemeClr>
                </a:solidFill>
                <a:latin typeface="Arial"/>
                <a:ea typeface="微软雅黑"/>
                <a:cs typeface="黑体" panose="02010609060101010101" charset="-122"/>
                <a:sym typeface="Arial"/>
              </a:rPr>
              <a:t>知识缺乏</a:t>
            </a:r>
            <a:endParaRPr lang="zh-CN" altLang="en-US" sz="2000" spc="600" dirty="0">
              <a:solidFill>
                <a:schemeClr val="tx1">
                  <a:lumMod val="85000"/>
                  <a:lumOff val="15000"/>
                </a:schemeClr>
              </a:solidFill>
              <a:latin typeface="Arial"/>
              <a:ea typeface="微软雅黑"/>
              <a:cs typeface="黑体" panose="02010609060101010101" charset="-122"/>
              <a:sym typeface="Arial"/>
            </a:endParaRPr>
          </a:p>
        </p:txBody>
      </p:sp>
      <p:pic>
        <p:nvPicPr>
          <p:cNvPr id="4" name="图片 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76966" y="1348421"/>
            <a:ext cx="772992" cy="772992"/>
          </a:xfrm>
          <a:prstGeom prst="rect">
            <a:avLst/>
          </a:prstGeom>
        </p:spPr>
      </p:pic>
      <p:sp>
        <p:nvSpPr>
          <p:cNvPr id="8" name="椭圆 7"/>
          <p:cNvSpPr/>
          <p:nvPr/>
        </p:nvSpPr>
        <p:spPr>
          <a:xfrm>
            <a:off x="1005975" y="3235311"/>
            <a:ext cx="1254857" cy="1254857"/>
          </a:xfrm>
          <a:prstGeom prst="ellipse">
            <a:avLst/>
          </a:prstGeom>
          <a:solidFill>
            <a:srgbClr val="15B6C4"/>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a:ea typeface="微软雅黑"/>
              <a:sym typeface="Arial"/>
            </a:endParaRPr>
          </a:p>
        </p:txBody>
      </p:sp>
      <p:sp>
        <p:nvSpPr>
          <p:cNvPr id="9" name="文本框 8"/>
          <p:cNvSpPr txBox="1"/>
          <p:nvPr/>
        </p:nvSpPr>
        <p:spPr>
          <a:xfrm>
            <a:off x="1149559" y="3385687"/>
            <a:ext cx="967689" cy="954107"/>
          </a:xfrm>
          <a:prstGeom prst="rect">
            <a:avLst/>
          </a:prstGeom>
          <a:noFill/>
        </p:spPr>
        <p:txBody>
          <a:bodyPr wrap="square" rtlCol="0">
            <a:spAutoFit/>
          </a:bodyPr>
          <a:lstStyle/>
          <a:p>
            <a:pPr algn="ctr"/>
            <a:r>
              <a:rPr kumimoji="1" lang="zh-CN" altLang="en-US" sz="2800" dirty="0">
                <a:solidFill>
                  <a:schemeClr val="bg1"/>
                </a:solidFill>
                <a:latin typeface="Arial"/>
                <a:ea typeface="微软雅黑"/>
                <a:sym typeface="Arial"/>
              </a:rPr>
              <a:t>护理措施</a:t>
            </a:r>
          </a:p>
        </p:txBody>
      </p:sp>
      <p:sp>
        <p:nvSpPr>
          <p:cNvPr id="10" name="椭圆 9"/>
          <p:cNvSpPr/>
          <p:nvPr/>
        </p:nvSpPr>
        <p:spPr>
          <a:xfrm>
            <a:off x="878330" y="3107666"/>
            <a:ext cx="1510146" cy="1510146"/>
          </a:xfrm>
          <a:prstGeom prst="ellipse">
            <a:avLst/>
          </a:prstGeom>
          <a:noFill/>
          <a:ln>
            <a:solidFill>
              <a:srgbClr val="15B6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a:ea typeface="微软雅黑"/>
              <a:sym typeface="Arial"/>
            </a:endParaRPr>
          </a:p>
        </p:txBody>
      </p:sp>
      <p:sp>
        <p:nvSpPr>
          <p:cNvPr id="6" name="矩形 5"/>
          <p:cNvSpPr/>
          <p:nvPr/>
        </p:nvSpPr>
        <p:spPr>
          <a:xfrm>
            <a:off x="3644948" y="2717350"/>
            <a:ext cx="2957868" cy="700898"/>
          </a:xfrm>
          <a:prstGeom prst="rect">
            <a:avLst/>
          </a:prstGeom>
        </p:spPr>
        <p:txBody>
          <a:bodyPr wrap="square">
            <a:spAutoFit/>
          </a:bodyPr>
          <a:lstStyle/>
          <a:p>
            <a:pPr>
              <a:lnSpc>
                <a:spcPct val="130000"/>
              </a:lnSpc>
            </a:pPr>
            <a:r>
              <a:rPr lang="zh-CN" altLang="en-US" sz="1600" dirty="0">
                <a:solidFill>
                  <a:schemeClr val="tx1">
                    <a:lumMod val="75000"/>
                    <a:lumOff val="25000"/>
                  </a:schemeClr>
                </a:solidFill>
                <a:latin typeface="Arial"/>
                <a:ea typeface="微软雅黑"/>
                <a:sym typeface="Arial"/>
              </a:rPr>
              <a:t>向病人及家属讲述糖尿病的概念、治疗及愈后。</a:t>
            </a:r>
          </a:p>
        </p:txBody>
      </p:sp>
      <p:sp>
        <p:nvSpPr>
          <p:cNvPr id="7" name="矩形 6"/>
          <p:cNvSpPr/>
          <p:nvPr/>
        </p:nvSpPr>
        <p:spPr>
          <a:xfrm>
            <a:off x="7745327" y="2717350"/>
            <a:ext cx="3019654" cy="1692771"/>
          </a:xfrm>
          <a:prstGeom prst="rect">
            <a:avLst/>
          </a:prstGeom>
        </p:spPr>
        <p:txBody>
          <a:bodyPr wrap="square">
            <a:spAutoFit/>
          </a:bodyPr>
          <a:lstStyle/>
          <a:p>
            <a:pPr algn="just">
              <a:lnSpc>
                <a:spcPct val="130000"/>
              </a:lnSpc>
            </a:pPr>
            <a:r>
              <a:rPr lang="zh-CN" altLang="en-US" sz="1600" dirty="0">
                <a:solidFill>
                  <a:schemeClr val="tx1">
                    <a:lumMod val="75000"/>
                    <a:lumOff val="25000"/>
                  </a:schemeClr>
                </a:solidFill>
                <a:latin typeface="Arial"/>
                <a:ea typeface="微软雅黑"/>
                <a:sym typeface="Arial"/>
              </a:rPr>
              <a:t>教会病人及家属根据标准体重、热量标准来计算饮食中的蛋白质、脂肪和碳水化合物的含    量，并教会病人怎样分配三餐食物及合理安排膳食结构。</a:t>
            </a:r>
          </a:p>
        </p:txBody>
      </p:sp>
      <p:sp>
        <p:nvSpPr>
          <p:cNvPr id="11" name="矩形 10"/>
          <p:cNvSpPr/>
          <p:nvPr/>
        </p:nvSpPr>
        <p:spPr>
          <a:xfrm>
            <a:off x="3569082" y="4848428"/>
            <a:ext cx="3079571" cy="700898"/>
          </a:xfrm>
          <a:prstGeom prst="rect">
            <a:avLst/>
          </a:prstGeom>
        </p:spPr>
        <p:txBody>
          <a:bodyPr wrap="square">
            <a:spAutoFit/>
          </a:bodyPr>
          <a:lstStyle/>
          <a:p>
            <a:pPr>
              <a:lnSpc>
                <a:spcPct val="130000"/>
              </a:lnSpc>
            </a:pPr>
            <a:r>
              <a:rPr lang="zh-CN" altLang="en-US" sz="1600" dirty="0">
                <a:solidFill>
                  <a:schemeClr val="tx1">
                    <a:lumMod val="75000"/>
                    <a:lumOff val="25000"/>
                  </a:schemeClr>
                </a:solidFill>
                <a:latin typeface="Arial"/>
                <a:ea typeface="微软雅黑"/>
                <a:sym typeface="Arial"/>
              </a:rPr>
              <a:t>教会病人选择适当的运动方式，确定运动强度，确保运动安全等。</a:t>
            </a:r>
          </a:p>
        </p:txBody>
      </p:sp>
      <p:sp>
        <p:nvSpPr>
          <p:cNvPr id="12" name="矩形 11"/>
          <p:cNvSpPr/>
          <p:nvPr/>
        </p:nvSpPr>
        <p:spPr>
          <a:xfrm>
            <a:off x="7745327" y="4873626"/>
            <a:ext cx="3019654" cy="700898"/>
          </a:xfrm>
          <a:prstGeom prst="rect">
            <a:avLst/>
          </a:prstGeom>
        </p:spPr>
        <p:txBody>
          <a:bodyPr wrap="square">
            <a:spAutoFit/>
          </a:bodyPr>
          <a:lstStyle/>
          <a:p>
            <a:pPr>
              <a:lnSpc>
                <a:spcPct val="130000"/>
              </a:lnSpc>
            </a:pPr>
            <a:r>
              <a:rPr lang="zh-CN" altLang="en-US" sz="1600" dirty="0">
                <a:solidFill>
                  <a:schemeClr val="tx1">
                    <a:lumMod val="75000"/>
                    <a:lumOff val="25000"/>
                  </a:schemeClr>
                </a:solidFill>
                <a:latin typeface="Arial"/>
                <a:ea typeface="微软雅黑"/>
                <a:sym typeface="Arial"/>
              </a:rPr>
              <a:t>指导病人怎样预防和紧急处理低血糖。</a:t>
            </a:r>
          </a:p>
        </p:txBody>
      </p:sp>
      <p:grpSp>
        <p:nvGrpSpPr>
          <p:cNvPr id="16" name="PA_组合 3"/>
          <p:cNvGrpSpPr/>
          <p:nvPr>
            <p:custDataLst>
              <p:tags r:id="rId1"/>
            </p:custDataLst>
          </p:nvPr>
        </p:nvGrpSpPr>
        <p:grpSpPr>
          <a:xfrm>
            <a:off x="7181736" y="2695052"/>
            <a:ext cx="393757" cy="393879"/>
            <a:chOff x="3564033" y="3063299"/>
            <a:chExt cx="393757" cy="393757"/>
          </a:xfrm>
        </p:grpSpPr>
        <p:sp>
          <p:nvSpPr>
            <p:cNvPr id="17" name="椭圆 16"/>
            <p:cNvSpPr/>
            <p:nvPr/>
          </p:nvSpPr>
          <p:spPr>
            <a:xfrm>
              <a:off x="3564033" y="3063299"/>
              <a:ext cx="393757" cy="393757"/>
            </a:xfrm>
            <a:prstGeom prst="ellipse">
              <a:avLst/>
            </a:prstGeom>
            <a:solidFill>
              <a:srgbClr val="F04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18" name="Freeform 893"/>
            <p:cNvSpPr>
              <a:spLocks noEditPoints="1"/>
            </p:cNvSpPr>
            <p:nvPr/>
          </p:nvSpPr>
          <p:spPr bwMode="auto">
            <a:xfrm>
              <a:off x="3674786" y="3111991"/>
              <a:ext cx="172250" cy="296371"/>
            </a:xfrm>
            <a:custGeom>
              <a:avLst/>
              <a:gdLst>
                <a:gd name="T0" fmla="*/ 105 w 115"/>
                <a:gd name="T1" fmla="*/ 49 h 198"/>
                <a:gd name="T2" fmla="*/ 115 w 115"/>
                <a:gd name="T3" fmla="*/ 53 h 198"/>
                <a:gd name="T4" fmla="*/ 101 w 115"/>
                <a:gd name="T5" fmla="*/ 93 h 198"/>
                <a:gd name="T6" fmla="*/ 89 w 115"/>
                <a:gd name="T7" fmla="*/ 93 h 198"/>
                <a:gd name="T8" fmla="*/ 105 w 115"/>
                <a:gd name="T9" fmla="*/ 49 h 198"/>
                <a:gd name="T10" fmla="*/ 112 w 115"/>
                <a:gd name="T11" fmla="*/ 18 h 198"/>
                <a:gd name="T12" fmla="*/ 109 w 115"/>
                <a:gd name="T13" fmla="*/ 17 h 198"/>
                <a:gd name="T14" fmla="*/ 94 w 115"/>
                <a:gd name="T15" fmla="*/ 33 h 198"/>
                <a:gd name="T16" fmla="*/ 114 w 115"/>
                <a:gd name="T17" fmla="*/ 39 h 198"/>
                <a:gd name="T18" fmla="*/ 112 w 115"/>
                <a:gd name="T19" fmla="*/ 18 h 198"/>
                <a:gd name="T20" fmla="*/ 78 w 115"/>
                <a:gd name="T21" fmla="*/ 93 h 198"/>
                <a:gd name="T22" fmla="*/ 95 w 115"/>
                <a:gd name="T23" fmla="*/ 46 h 198"/>
                <a:gd name="T24" fmla="*/ 85 w 115"/>
                <a:gd name="T25" fmla="*/ 42 h 198"/>
                <a:gd name="T26" fmla="*/ 67 w 115"/>
                <a:gd name="T27" fmla="*/ 93 h 198"/>
                <a:gd name="T28" fmla="*/ 78 w 115"/>
                <a:gd name="T29" fmla="*/ 93 h 198"/>
                <a:gd name="T30" fmla="*/ 2 w 115"/>
                <a:gd name="T31" fmla="*/ 25 h 198"/>
                <a:gd name="T32" fmla="*/ 15 w 115"/>
                <a:gd name="T33" fmla="*/ 3 h 198"/>
                <a:gd name="T34" fmla="*/ 38 w 115"/>
                <a:gd name="T35" fmla="*/ 16 h 198"/>
                <a:gd name="T36" fmla="*/ 58 w 115"/>
                <a:gd name="T37" fmla="*/ 93 h 198"/>
                <a:gd name="T38" fmla="*/ 20 w 115"/>
                <a:gd name="T39" fmla="*/ 93 h 198"/>
                <a:gd name="T40" fmla="*/ 2 w 115"/>
                <a:gd name="T41" fmla="*/ 25 h 198"/>
                <a:gd name="T42" fmla="*/ 16 w 115"/>
                <a:gd name="T43" fmla="*/ 22 h 198"/>
                <a:gd name="T44" fmla="*/ 28 w 115"/>
                <a:gd name="T45" fmla="*/ 69 h 198"/>
                <a:gd name="T46" fmla="*/ 34 w 115"/>
                <a:gd name="T47" fmla="*/ 72 h 198"/>
                <a:gd name="T48" fmla="*/ 37 w 115"/>
                <a:gd name="T49" fmla="*/ 66 h 198"/>
                <a:gd name="T50" fmla="*/ 24 w 115"/>
                <a:gd name="T51" fmla="*/ 19 h 198"/>
                <a:gd name="T52" fmla="*/ 19 w 115"/>
                <a:gd name="T53" fmla="*/ 16 h 198"/>
                <a:gd name="T54" fmla="*/ 16 w 115"/>
                <a:gd name="T55" fmla="*/ 22 h 198"/>
                <a:gd name="T56" fmla="*/ 107 w 115"/>
                <a:gd name="T57" fmla="*/ 100 h 198"/>
                <a:gd name="T58" fmla="*/ 8 w 115"/>
                <a:gd name="T59" fmla="*/ 100 h 198"/>
                <a:gd name="T60" fmla="*/ 2 w 115"/>
                <a:gd name="T61" fmla="*/ 105 h 198"/>
                <a:gd name="T62" fmla="*/ 8 w 115"/>
                <a:gd name="T63" fmla="*/ 109 h 198"/>
                <a:gd name="T64" fmla="*/ 19 w 115"/>
                <a:gd name="T65" fmla="*/ 190 h 198"/>
                <a:gd name="T66" fmla="*/ 14 w 115"/>
                <a:gd name="T67" fmla="*/ 194 h 198"/>
                <a:gd name="T68" fmla="*/ 20 w 115"/>
                <a:gd name="T69" fmla="*/ 198 h 198"/>
                <a:gd name="T70" fmla="*/ 95 w 115"/>
                <a:gd name="T71" fmla="*/ 198 h 198"/>
                <a:gd name="T72" fmla="*/ 101 w 115"/>
                <a:gd name="T73" fmla="*/ 194 h 198"/>
                <a:gd name="T74" fmla="*/ 96 w 115"/>
                <a:gd name="T75" fmla="*/ 190 h 198"/>
                <a:gd name="T76" fmla="*/ 107 w 115"/>
                <a:gd name="T77" fmla="*/ 109 h 198"/>
                <a:gd name="T78" fmla="*/ 113 w 115"/>
                <a:gd name="T79" fmla="*/ 105 h 198"/>
                <a:gd name="T80" fmla="*/ 107 w 115"/>
                <a:gd name="T81" fmla="*/ 100 h 198"/>
                <a:gd name="T82" fmla="*/ 34 w 115"/>
                <a:gd name="T83" fmla="*/ 186 h 198"/>
                <a:gd name="T84" fmla="*/ 34 w 115"/>
                <a:gd name="T85" fmla="*/ 186 h 198"/>
                <a:gd name="T86" fmla="*/ 30 w 115"/>
                <a:gd name="T87" fmla="*/ 183 h 198"/>
                <a:gd name="T88" fmla="*/ 20 w 115"/>
                <a:gd name="T89" fmla="*/ 115 h 198"/>
                <a:gd name="T90" fmla="*/ 23 w 115"/>
                <a:gd name="T91" fmla="*/ 110 h 198"/>
                <a:gd name="T92" fmla="*/ 28 w 115"/>
                <a:gd name="T93" fmla="*/ 114 h 198"/>
                <a:gd name="T94" fmla="*/ 38 w 115"/>
                <a:gd name="T95" fmla="*/ 182 h 198"/>
                <a:gd name="T96" fmla="*/ 34 w 115"/>
                <a:gd name="T97" fmla="*/ 186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5" h="198">
                  <a:moveTo>
                    <a:pt x="105" y="49"/>
                  </a:moveTo>
                  <a:cubicBezTo>
                    <a:pt x="115" y="53"/>
                    <a:pt x="115" y="53"/>
                    <a:pt x="115" y="53"/>
                  </a:cubicBezTo>
                  <a:cubicBezTo>
                    <a:pt x="101" y="93"/>
                    <a:pt x="101" y="93"/>
                    <a:pt x="101" y="93"/>
                  </a:cubicBezTo>
                  <a:cubicBezTo>
                    <a:pt x="89" y="93"/>
                    <a:pt x="89" y="93"/>
                    <a:pt x="89" y="93"/>
                  </a:cubicBezTo>
                  <a:lnTo>
                    <a:pt x="105" y="49"/>
                  </a:lnTo>
                  <a:close/>
                  <a:moveTo>
                    <a:pt x="112" y="18"/>
                  </a:moveTo>
                  <a:cubicBezTo>
                    <a:pt x="112" y="16"/>
                    <a:pt x="111" y="16"/>
                    <a:pt x="109" y="17"/>
                  </a:cubicBezTo>
                  <a:cubicBezTo>
                    <a:pt x="94" y="33"/>
                    <a:pt x="94" y="33"/>
                    <a:pt x="94" y="33"/>
                  </a:cubicBezTo>
                  <a:cubicBezTo>
                    <a:pt x="114" y="39"/>
                    <a:pt x="114" y="39"/>
                    <a:pt x="114" y="39"/>
                  </a:cubicBezTo>
                  <a:lnTo>
                    <a:pt x="112" y="18"/>
                  </a:lnTo>
                  <a:close/>
                  <a:moveTo>
                    <a:pt x="78" y="93"/>
                  </a:moveTo>
                  <a:cubicBezTo>
                    <a:pt x="95" y="46"/>
                    <a:pt x="95" y="46"/>
                    <a:pt x="95" y="46"/>
                  </a:cubicBezTo>
                  <a:cubicBezTo>
                    <a:pt x="85" y="42"/>
                    <a:pt x="85" y="42"/>
                    <a:pt x="85" y="42"/>
                  </a:cubicBezTo>
                  <a:cubicBezTo>
                    <a:pt x="67" y="93"/>
                    <a:pt x="67" y="93"/>
                    <a:pt x="67" y="93"/>
                  </a:cubicBezTo>
                  <a:lnTo>
                    <a:pt x="78" y="93"/>
                  </a:lnTo>
                  <a:close/>
                  <a:moveTo>
                    <a:pt x="2" y="25"/>
                  </a:moveTo>
                  <a:cubicBezTo>
                    <a:pt x="0" y="15"/>
                    <a:pt x="5" y="5"/>
                    <a:pt x="15" y="3"/>
                  </a:cubicBezTo>
                  <a:cubicBezTo>
                    <a:pt x="25" y="0"/>
                    <a:pt x="35" y="6"/>
                    <a:pt x="38" y="16"/>
                  </a:cubicBezTo>
                  <a:cubicBezTo>
                    <a:pt x="58" y="93"/>
                    <a:pt x="58" y="93"/>
                    <a:pt x="58" y="93"/>
                  </a:cubicBezTo>
                  <a:cubicBezTo>
                    <a:pt x="20" y="93"/>
                    <a:pt x="20" y="93"/>
                    <a:pt x="20" y="93"/>
                  </a:cubicBezTo>
                  <a:lnTo>
                    <a:pt x="2" y="25"/>
                  </a:lnTo>
                  <a:close/>
                  <a:moveTo>
                    <a:pt x="16" y="22"/>
                  </a:moveTo>
                  <a:cubicBezTo>
                    <a:pt x="28" y="69"/>
                    <a:pt x="28" y="69"/>
                    <a:pt x="28" y="69"/>
                  </a:cubicBezTo>
                  <a:cubicBezTo>
                    <a:pt x="29" y="71"/>
                    <a:pt x="31" y="72"/>
                    <a:pt x="34" y="72"/>
                  </a:cubicBezTo>
                  <a:cubicBezTo>
                    <a:pt x="36" y="71"/>
                    <a:pt x="38" y="69"/>
                    <a:pt x="37" y="66"/>
                  </a:cubicBezTo>
                  <a:cubicBezTo>
                    <a:pt x="24" y="19"/>
                    <a:pt x="24" y="19"/>
                    <a:pt x="24" y="19"/>
                  </a:cubicBezTo>
                  <a:cubicBezTo>
                    <a:pt x="24" y="17"/>
                    <a:pt x="21" y="16"/>
                    <a:pt x="19" y="16"/>
                  </a:cubicBezTo>
                  <a:cubicBezTo>
                    <a:pt x="16" y="17"/>
                    <a:pt x="15" y="19"/>
                    <a:pt x="16" y="22"/>
                  </a:cubicBezTo>
                  <a:close/>
                  <a:moveTo>
                    <a:pt x="107" y="100"/>
                  </a:moveTo>
                  <a:cubicBezTo>
                    <a:pt x="8" y="100"/>
                    <a:pt x="8" y="100"/>
                    <a:pt x="8" y="100"/>
                  </a:cubicBezTo>
                  <a:cubicBezTo>
                    <a:pt x="5" y="100"/>
                    <a:pt x="2" y="102"/>
                    <a:pt x="2" y="105"/>
                  </a:cubicBezTo>
                  <a:cubicBezTo>
                    <a:pt x="2" y="107"/>
                    <a:pt x="4" y="109"/>
                    <a:pt x="8" y="109"/>
                  </a:cubicBezTo>
                  <a:cubicBezTo>
                    <a:pt x="19" y="190"/>
                    <a:pt x="19" y="190"/>
                    <a:pt x="19" y="190"/>
                  </a:cubicBezTo>
                  <a:cubicBezTo>
                    <a:pt x="16" y="190"/>
                    <a:pt x="14" y="192"/>
                    <a:pt x="14" y="194"/>
                  </a:cubicBezTo>
                  <a:cubicBezTo>
                    <a:pt x="14" y="196"/>
                    <a:pt x="17" y="198"/>
                    <a:pt x="20" y="198"/>
                  </a:cubicBezTo>
                  <a:cubicBezTo>
                    <a:pt x="95" y="198"/>
                    <a:pt x="95" y="198"/>
                    <a:pt x="95" y="198"/>
                  </a:cubicBezTo>
                  <a:cubicBezTo>
                    <a:pt x="98" y="198"/>
                    <a:pt x="101" y="196"/>
                    <a:pt x="101" y="194"/>
                  </a:cubicBezTo>
                  <a:cubicBezTo>
                    <a:pt x="101" y="192"/>
                    <a:pt x="99" y="190"/>
                    <a:pt x="96" y="190"/>
                  </a:cubicBezTo>
                  <a:cubicBezTo>
                    <a:pt x="107" y="109"/>
                    <a:pt x="107" y="109"/>
                    <a:pt x="107" y="109"/>
                  </a:cubicBezTo>
                  <a:cubicBezTo>
                    <a:pt x="111" y="109"/>
                    <a:pt x="113" y="107"/>
                    <a:pt x="113" y="105"/>
                  </a:cubicBezTo>
                  <a:cubicBezTo>
                    <a:pt x="113" y="102"/>
                    <a:pt x="110" y="100"/>
                    <a:pt x="107" y="100"/>
                  </a:cubicBezTo>
                  <a:close/>
                  <a:moveTo>
                    <a:pt x="34" y="186"/>
                  </a:moveTo>
                  <a:cubicBezTo>
                    <a:pt x="34" y="186"/>
                    <a:pt x="34" y="186"/>
                    <a:pt x="34" y="186"/>
                  </a:cubicBezTo>
                  <a:cubicBezTo>
                    <a:pt x="32" y="186"/>
                    <a:pt x="30" y="185"/>
                    <a:pt x="30" y="183"/>
                  </a:cubicBezTo>
                  <a:cubicBezTo>
                    <a:pt x="20" y="115"/>
                    <a:pt x="20" y="115"/>
                    <a:pt x="20" y="115"/>
                  </a:cubicBezTo>
                  <a:cubicBezTo>
                    <a:pt x="19" y="112"/>
                    <a:pt x="21" y="110"/>
                    <a:pt x="23" y="110"/>
                  </a:cubicBezTo>
                  <a:cubicBezTo>
                    <a:pt x="26" y="110"/>
                    <a:pt x="28" y="111"/>
                    <a:pt x="28" y="114"/>
                  </a:cubicBezTo>
                  <a:cubicBezTo>
                    <a:pt x="38" y="182"/>
                    <a:pt x="38" y="182"/>
                    <a:pt x="38" y="182"/>
                  </a:cubicBezTo>
                  <a:cubicBezTo>
                    <a:pt x="38" y="184"/>
                    <a:pt x="37" y="186"/>
                    <a:pt x="34" y="186"/>
                  </a:cubicBezTo>
                  <a:close/>
                </a:path>
              </a:pathLst>
            </a:custGeom>
            <a:solidFill>
              <a:sysClr val="window" lastClr="FFFFFF"/>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latin typeface="Arial"/>
                <a:ea typeface="微软雅黑"/>
                <a:sym typeface="Arial"/>
              </a:endParaRPr>
            </a:p>
          </p:txBody>
        </p:sp>
      </p:grpSp>
      <p:grpSp>
        <p:nvGrpSpPr>
          <p:cNvPr id="19" name="PA_组合 1"/>
          <p:cNvGrpSpPr/>
          <p:nvPr>
            <p:custDataLst>
              <p:tags r:id="rId2"/>
            </p:custDataLst>
          </p:nvPr>
        </p:nvGrpSpPr>
        <p:grpSpPr>
          <a:xfrm>
            <a:off x="3117275" y="2695052"/>
            <a:ext cx="393757" cy="393879"/>
            <a:chOff x="3564033" y="1741346"/>
            <a:chExt cx="393757" cy="393757"/>
          </a:xfrm>
        </p:grpSpPr>
        <p:sp>
          <p:nvSpPr>
            <p:cNvPr id="20" name="椭圆 19"/>
            <p:cNvSpPr/>
            <p:nvPr/>
          </p:nvSpPr>
          <p:spPr>
            <a:xfrm>
              <a:off x="3564033" y="1741346"/>
              <a:ext cx="393757" cy="393757"/>
            </a:xfrm>
            <a:prstGeom prst="ellipse">
              <a:avLst/>
            </a:prstGeom>
            <a:solidFill>
              <a:srgbClr val="F04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21" name="Freeform 898"/>
            <p:cNvSpPr>
              <a:spLocks noEditPoints="1"/>
            </p:cNvSpPr>
            <p:nvPr/>
          </p:nvSpPr>
          <p:spPr bwMode="auto">
            <a:xfrm>
              <a:off x="3683642" y="1812997"/>
              <a:ext cx="154539" cy="237101"/>
            </a:xfrm>
            <a:custGeom>
              <a:avLst/>
              <a:gdLst>
                <a:gd name="T0" fmla="*/ 47 w 123"/>
                <a:gd name="T1" fmla="*/ 8 h 189"/>
                <a:gd name="T2" fmla="*/ 49 w 123"/>
                <a:gd name="T3" fmla="*/ 4 h 189"/>
                <a:gd name="T4" fmla="*/ 59 w 123"/>
                <a:gd name="T5" fmla="*/ 1 h 189"/>
                <a:gd name="T6" fmla="*/ 64 w 123"/>
                <a:gd name="T7" fmla="*/ 3 h 189"/>
                <a:gd name="T8" fmla="*/ 64 w 123"/>
                <a:gd name="T9" fmla="*/ 5 h 189"/>
                <a:gd name="T10" fmla="*/ 62 w 123"/>
                <a:gd name="T11" fmla="*/ 9 h 189"/>
                <a:gd name="T12" fmla="*/ 52 w 123"/>
                <a:gd name="T13" fmla="*/ 13 h 189"/>
                <a:gd name="T14" fmla="*/ 48 w 123"/>
                <a:gd name="T15" fmla="*/ 10 h 189"/>
                <a:gd name="T16" fmla="*/ 47 w 123"/>
                <a:gd name="T17" fmla="*/ 8 h 189"/>
                <a:gd name="T18" fmla="*/ 76 w 123"/>
                <a:gd name="T19" fmla="*/ 106 h 189"/>
                <a:gd name="T20" fmla="*/ 72 w 123"/>
                <a:gd name="T21" fmla="*/ 111 h 189"/>
                <a:gd name="T22" fmla="*/ 79 w 123"/>
                <a:gd name="T23" fmla="*/ 114 h 189"/>
                <a:gd name="T24" fmla="*/ 97 w 123"/>
                <a:gd name="T25" fmla="*/ 108 h 189"/>
                <a:gd name="T26" fmla="*/ 102 w 123"/>
                <a:gd name="T27" fmla="*/ 102 h 189"/>
                <a:gd name="T28" fmla="*/ 95 w 123"/>
                <a:gd name="T29" fmla="*/ 100 h 189"/>
                <a:gd name="T30" fmla="*/ 76 w 123"/>
                <a:gd name="T31" fmla="*/ 106 h 189"/>
                <a:gd name="T32" fmla="*/ 123 w 123"/>
                <a:gd name="T33" fmla="*/ 134 h 189"/>
                <a:gd name="T34" fmla="*/ 123 w 123"/>
                <a:gd name="T35" fmla="*/ 138 h 189"/>
                <a:gd name="T36" fmla="*/ 120 w 123"/>
                <a:gd name="T37" fmla="*/ 141 h 189"/>
                <a:gd name="T38" fmla="*/ 114 w 123"/>
                <a:gd name="T39" fmla="*/ 141 h 189"/>
                <a:gd name="T40" fmla="*/ 83 w 123"/>
                <a:gd name="T41" fmla="*/ 166 h 189"/>
                <a:gd name="T42" fmla="*/ 108 w 123"/>
                <a:gd name="T43" fmla="*/ 182 h 189"/>
                <a:gd name="T44" fmla="*/ 102 w 123"/>
                <a:gd name="T45" fmla="*/ 189 h 189"/>
                <a:gd name="T46" fmla="*/ 23 w 123"/>
                <a:gd name="T47" fmla="*/ 189 h 189"/>
                <a:gd name="T48" fmla="*/ 17 w 123"/>
                <a:gd name="T49" fmla="*/ 182 h 189"/>
                <a:gd name="T50" fmla="*/ 38 w 123"/>
                <a:gd name="T51" fmla="*/ 167 h 189"/>
                <a:gd name="T52" fmla="*/ 0 w 123"/>
                <a:gd name="T53" fmla="*/ 107 h 189"/>
                <a:gd name="T54" fmla="*/ 52 w 123"/>
                <a:gd name="T55" fmla="*/ 46 h 189"/>
                <a:gd name="T56" fmla="*/ 46 w 123"/>
                <a:gd name="T57" fmla="*/ 25 h 189"/>
                <a:gd name="T58" fmla="*/ 49 w 123"/>
                <a:gd name="T59" fmla="*/ 18 h 189"/>
                <a:gd name="T60" fmla="*/ 68 w 123"/>
                <a:gd name="T61" fmla="*/ 12 h 189"/>
                <a:gd name="T62" fmla="*/ 75 w 123"/>
                <a:gd name="T63" fmla="*/ 16 h 189"/>
                <a:gd name="T64" fmla="*/ 97 w 123"/>
                <a:gd name="T65" fmla="*/ 87 h 189"/>
                <a:gd name="T66" fmla="*/ 93 w 123"/>
                <a:gd name="T67" fmla="*/ 94 h 189"/>
                <a:gd name="T68" fmla="*/ 75 w 123"/>
                <a:gd name="T69" fmla="*/ 100 h 189"/>
                <a:gd name="T70" fmla="*/ 68 w 123"/>
                <a:gd name="T71" fmla="*/ 96 h 189"/>
                <a:gd name="T72" fmla="*/ 59 w 123"/>
                <a:gd name="T73" fmla="*/ 67 h 189"/>
                <a:gd name="T74" fmla="*/ 22 w 123"/>
                <a:gd name="T75" fmla="*/ 105 h 189"/>
                <a:gd name="T76" fmla="*/ 56 w 123"/>
                <a:gd name="T77" fmla="*/ 147 h 189"/>
                <a:gd name="T78" fmla="*/ 74 w 123"/>
                <a:gd name="T79" fmla="*/ 141 h 189"/>
                <a:gd name="T80" fmla="*/ 68 w 123"/>
                <a:gd name="T81" fmla="*/ 141 h 189"/>
                <a:gd name="T82" fmla="*/ 65 w 123"/>
                <a:gd name="T83" fmla="*/ 138 h 189"/>
                <a:gd name="T84" fmla="*/ 65 w 123"/>
                <a:gd name="T85" fmla="*/ 134 h 189"/>
                <a:gd name="T86" fmla="*/ 68 w 123"/>
                <a:gd name="T87" fmla="*/ 131 h 189"/>
                <a:gd name="T88" fmla="*/ 120 w 123"/>
                <a:gd name="T89" fmla="*/ 131 h 189"/>
                <a:gd name="T90" fmla="*/ 123 w 123"/>
                <a:gd name="T91" fmla="*/ 134 h 189"/>
                <a:gd name="T92" fmla="*/ 67 w 123"/>
                <a:gd name="T93" fmla="*/ 35 h 189"/>
                <a:gd name="T94" fmla="*/ 78 w 123"/>
                <a:gd name="T95" fmla="*/ 74 h 189"/>
                <a:gd name="T96" fmla="*/ 80 w 123"/>
                <a:gd name="T97" fmla="*/ 76 h 189"/>
                <a:gd name="T98" fmla="*/ 82 w 123"/>
                <a:gd name="T99" fmla="*/ 76 h 189"/>
                <a:gd name="T100" fmla="*/ 84 w 123"/>
                <a:gd name="T101" fmla="*/ 72 h 189"/>
                <a:gd name="T102" fmla="*/ 72 w 123"/>
                <a:gd name="T103" fmla="*/ 34 h 189"/>
                <a:gd name="T104" fmla="*/ 69 w 123"/>
                <a:gd name="T105" fmla="*/ 32 h 189"/>
                <a:gd name="T106" fmla="*/ 67 w 123"/>
                <a:gd name="T107" fmla="*/ 35 h 189"/>
                <a:gd name="T108" fmla="*/ 67 w 123"/>
                <a:gd name="T109" fmla="*/ 162 h 189"/>
                <a:gd name="T110" fmla="*/ 55 w 123"/>
                <a:gd name="T111" fmla="*/ 162 h 189"/>
                <a:gd name="T112" fmla="*/ 55 w 123"/>
                <a:gd name="T113" fmla="*/ 174 h 189"/>
                <a:gd name="T114" fmla="*/ 67 w 123"/>
                <a:gd name="T115" fmla="*/ 174 h 189"/>
                <a:gd name="T116" fmla="*/ 67 w 123"/>
                <a:gd name="T117" fmla="*/ 16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3" h="189">
                  <a:moveTo>
                    <a:pt x="47" y="8"/>
                  </a:moveTo>
                  <a:cubicBezTo>
                    <a:pt x="46" y="6"/>
                    <a:pt x="47" y="5"/>
                    <a:pt x="49" y="4"/>
                  </a:cubicBezTo>
                  <a:cubicBezTo>
                    <a:pt x="59" y="1"/>
                    <a:pt x="59" y="1"/>
                    <a:pt x="59" y="1"/>
                  </a:cubicBezTo>
                  <a:cubicBezTo>
                    <a:pt x="61" y="0"/>
                    <a:pt x="63" y="1"/>
                    <a:pt x="64" y="3"/>
                  </a:cubicBezTo>
                  <a:cubicBezTo>
                    <a:pt x="64" y="5"/>
                    <a:pt x="64" y="5"/>
                    <a:pt x="64" y="5"/>
                  </a:cubicBezTo>
                  <a:cubicBezTo>
                    <a:pt x="65" y="7"/>
                    <a:pt x="64" y="9"/>
                    <a:pt x="62" y="9"/>
                  </a:cubicBezTo>
                  <a:cubicBezTo>
                    <a:pt x="52" y="13"/>
                    <a:pt x="52" y="13"/>
                    <a:pt x="52" y="13"/>
                  </a:cubicBezTo>
                  <a:cubicBezTo>
                    <a:pt x="50" y="13"/>
                    <a:pt x="48" y="12"/>
                    <a:pt x="48" y="10"/>
                  </a:cubicBezTo>
                  <a:lnTo>
                    <a:pt x="47" y="8"/>
                  </a:lnTo>
                  <a:close/>
                  <a:moveTo>
                    <a:pt x="76" y="106"/>
                  </a:moveTo>
                  <a:cubicBezTo>
                    <a:pt x="73" y="107"/>
                    <a:pt x="71" y="109"/>
                    <a:pt x="72" y="111"/>
                  </a:cubicBezTo>
                  <a:cubicBezTo>
                    <a:pt x="73" y="114"/>
                    <a:pt x="76" y="115"/>
                    <a:pt x="79" y="114"/>
                  </a:cubicBezTo>
                  <a:cubicBezTo>
                    <a:pt x="97" y="108"/>
                    <a:pt x="97" y="108"/>
                    <a:pt x="97" y="108"/>
                  </a:cubicBezTo>
                  <a:cubicBezTo>
                    <a:pt x="100" y="107"/>
                    <a:pt x="102" y="105"/>
                    <a:pt x="102" y="102"/>
                  </a:cubicBezTo>
                  <a:cubicBezTo>
                    <a:pt x="101" y="100"/>
                    <a:pt x="98" y="99"/>
                    <a:pt x="95" y="100"/>
                  </a:cubicBezTo>
                  <a:lnTo>
                    <a:pt x="76" y="106"/>
                  </a:lnTo>
                  <a:close/>
                  <a:moveTo>
                    <a:pt x="123" y="134"/>
                  </a:moveTo>
                  <a:cubicBezTo>
                    <a:pt x="123" y="138"/>
                    <a:pt x="123" y="138"/>
                    <a:pt x="123" y="138"/>
                  </a:cubicBezTo>
                  <a:cubicBezTo>
                    <a:pt x="123" y="140"/>
                    <a:pt x="122" y="141"/>
                    <a:pt x="120" y="141"/>
                  </a:cubicBezTo>
                  <a:cubicBezTo>
                    <a:pt x="114" y="141"/>
                    <a:pt x="114" y="141"/>
                    <a:pt x="114" y="141"/>
                  </a:cubicBezTo>
                  <a:cubicBezTo>
                    <a:pt x="108" y="150"/>
                    <a:pt x="95" y="160"/>
                    <a:pt x="83" y="166"/>
                  </a:cubicBezTo>
                  <a:cubicBezTo>
                    <a:pt x="96" y="169"/>
                    <a:pt x="108" y="177"/>
                    <a:pt x="108" y="182"/>
                  </a:cubicBezTo>
                  <a:cubicBezTo>
                    <a:pt x="108" y="186"/>
                    <a:pt x="105" y="189"/>
                    <a:pt x="102" y="189"/>
                  </a:cubicBezTo>
                  <a:cubicBezTo>
                    <a:pt x="23" y="189"/>
                    <a:pt x="23" y="189"/>
                    <a:pt x="23" y="189"/>
                  </a:cubicBezTo>
                  <a:cubicBezTo>
                    <a:pt x="20" y="189"/>
                    <a:pt x="17" y="186"/>
                    <a:pt x="17" y="182"/>
                  </a:cubicBezTo>
                  <a:cubicBezTo>
                    <a:pt x="17" y="177"/>
                    <a:pt x="26" y="171"/>
                    <a:pt x="38" y="167"/>
                  </a:cubicBezTo>
                  <a:cubicBezTo>
                    <a:pt x="9" y="150"/>
                    <a:pt x="0" y="133"/>
                    <a:pt x="0" y="107"/>
                  </a:cubicBezTo>
                  <a:cubicBezTo>
                    <a:pt x="0" y="80"/>
                    <a:pt x="19" y="54"/>
                    <a:pt x="52" y="46"/>
                  </a:cubicBezTo>
                  <a:cubicBezTo>
                    <a:pt x="46" y="25"/>
                    <a:pt x="46" y="25"/>
                    <a:pt x="46" y="25"/>
                  </a:cubicBezTo>
                  <a:cubicBezTo>
                    <a:pt x="45" y="22"/>
                    <a:pt x="46" y="19"/>
                    <a:pt x="49" y="18"/>
                  </a:cubicBezTo>
                  <a:cubicBezTo>
                    <a:pt x="68" y="12"/>
                    <a:pt x="68" y="12"/>
                    <a:pt x="68" y="12"/>
                  </a:cubicBezTo>
                  <a:cubicBezTo>
                    <a:pt x="71" y="11"/>
                    <a:pt x="74" y="13"/>
                    <a:pt x="75" y="16"/>
                  </a:cubicBezTo>
                  <a:cubicBezTo>
                    <a:pt x="97" y="87"/>
                    <a:pt x="97" y="87"/>
                    <a:pt x="97" y="87"/>
                  </a:cubicBezTo>
                  <a:cubicBezTo>
                    <a:pt x="98" y="90"/>
                    <a:pt x="96" y="93"/>
                    <a:pt x="93" y="94"/>
                  </a:cubicBezTo>
                  <a:cubicBezTo>
                    <a:pt x="75" y="100"/>
                    <a:pt x="75" y="100"/>
                    <a:pt x="75" y="100"/>
                  </a:cubicBezTo>
                  <a:cubicBezTo>
                    <a:pt x="72" y="100"/>
                    <a:pt x="69" y="99"/>
                    <a:pt x="68" y="96"/>
                  </a:cubicBezTo>
                  <a:cubicBezTo>
                    <a:pt x="59" y="67"/>
                    <a:pt x="59" y="67"/>
                    <a:pt x="59" y="67"/>
                  </a:cubicBezTo>
                  <a:cubicBezTo>
                    <a:pt x="42" y="69"/>
                    <a:pt x="22" y="85"/>
                    <a:pt x="22" y="105"/>
                  </a:cubicBezTo>
                  <a:cubicBezTo>
                    <a:pt x="22" y="127"/>
                    <a:pt x="38" y="147"/>
                    <a:pt x="56" y="147"/>
                  </a:cubicBezTo>
                  <a:cubicBezTo>
                    <a:pt x="64" y="147"/>
                    <a:pt x="70" y="145"/>
                    <a:pt x="74" y="141"/>
                  </a:cubicBezTo>
                  <a:cubicBezTo>
                    <a:pt x="68" y="141"/>
                    <a:pt x="68" y="141"/>
                    <a:pt x="68" y="141"/>
                  </a:cubicBezTo>
                  <a:cubicBezTo>
                    <a:pt x="66" y="141"/>
                    <a:pt x="65" y="140"/>
                    <a:pt x="65" y="138"/>
                  </a:cubicBezTo>
                  <a:cubicBezTo>
                    <a:pt x="65" y="134"/>
                    <a:pt x="65" y="134"/>
                    <a:pt x="65" y="134"/>
                  </a:cubicBezTo>
                  <a:cubicBezTo>
                    <a:pt x="65" y="133"/>
                    <a:pt x="66" y="131"/>
                    <a:pt x="68" y="131"/>
                  </a:cubicBezTo>
                  <a:cubicBezTo>
                    <a:pt x="120" y="131"/>
                    <a:pt x="120" y="131"/>
                    <a:pt x="120" y="131"/>
                  </a:cubicBezTo>
                  <a:cubicBezTo>
                    <a:pt x="122" y="131"/>
                    <a:pt x="123" y="133"/>
                    <a:pt x="123" y="134"/>
                  </a:cubicBezTo>
                  <a:close/>
                  <a:moveTo>
                    <a:pt x="67" y="35"/>
                  </a:moveTo>
                  <a:cubicBezTo>
                    <a:pt x="78" y="74"/>
                    <a:pt x="78" y="74"/>
                    <a:pt x="78" y="74"/>
                  </a:cubicBezTo>
                  <a:cubicBezTo>
                    <a:pt x="78" y="75"/>
                    <a:pt x="79" y="75"/>
                    <a:pt x="80" y="76"/>
                  </a:cubicBezTo>
                  <a:cubicBezTo>
                    <a:pt x="81" y="76"/>
                    <a:pt x="81" y="76"/>
                    <a:pt x="82" y="76"/>
                  </a:cubicBezTo>
                  <a:cubicBezTo>
                    <a:pt x="83" y="75"/>
                    <a:pt x="84" y="74"/>
                    <a:pt x="84" y="72"/>
                  </a:cubicBezTo>
                  <a:cubicBezTo>
                    <a:pt x="72" y="34"/>
                    <a:pt x="72" y="34"/>
                    <a:pt x="72" y="34"/>
                  </a:cubicBezTo>
                  <a:cubicBezTo>
                    <a:pt x="72" y="32"/>
                    <a:pt x="70" y="31"/>
                    <a:pt x="69" y="32"/>
                  </a:cubicBezTo>
                  <a:cubicBezTo>
                    <a:pt x="67" y="32"/>
                    <a:pt x="66" y="34"/>
                    <a:pt x="67" y="35"/>
                  </a:cubicBezTo>
                  <a:close/>
                  <a:moveTo>
                    <a:pt x="67" y="162"/>
                  </a:moveTo>
                  <a:cubicBezTo>
                    <a:pt x="64" y="159"/>
                    <a:pt x="58" y="159"/>
                    <a:pt x="55" y="162"/>
                  </a:cubicBezTo>
                  <a:cubicBezTo>
                    <a:pt x="52" y="165"/>
                    <a:pt x="52" y="171"/>
                    <a:pt x="55" y="174"/>
                  </a:cubicBezTo>
                  <a:cubicBezTo>
                    <a:pt x="58" y="177"/>
                    <a:pt x="64" y="177"/>
                    <a:pt x="67" y="174"/>
                  </a:cubicBezTo>
                  <a:cubicBezTo>
                    <a:pt x="70" y="171"/>
                    <a:pt x="70" y="165"/>
                    <a:pt x="67" y="162"/>
                  </a:cubicBezTo>
                  <a:close/>
                </a:path>
              </a:pathLst>
            </a:custGeom>
            <a:solidFill>
              <a:sysClr val="window" lastClr="FFFFFF"/>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latin typeface="Arial"/>
                <a:ea typeface="微软雅黑"/>
                <a:sym typeface="Arial"/>
              </a:endParaRPr>
            </a:p>
          </p:txBody>
        </p:sp>
      </p:grpSp>
      <p:grpSp>
        <p:nvGrpSpPr>
          <p:cNvPr id="22" name="PA_组合 4"/>
          <p:cNvGrpSpPr/>
          <p:nvPr>
            <p:custDataLst>
              <p:tags r:id="rId3"/>
            </p:custDataLst>
          </p:nvPr>
        </p:nvGrpSpPr>
        <p:grpSpPr>
          <a:xfrm>
            <a:off x="7181736" y="4820803"/>
            <a:ext cx="393757" cy="393879"/>
            <a:chOff x="6168219" y="3132131"/>
            <a:chExt cx="393757" cy="393757"/>
          </a:xfrm>
        </p:grpSpPr>
        <p:sp>
          <p:nvSpPr>
            <p:cNvPr id="23" name="椭圆 22"/>
            <p:cNvSpPr/>
            <p:nvPr/>
          </p:nvSpPr>
          <p:spPr>
            <a:xfrm>
              <a:off x="6168219" y="3132131"/>
              <a:ext cx="393757" cy="393757"/>
            </a:xfrm>
            <a:prstGeom prst="ellipse">
              <a:avLst/>
            </a:prstGeom>
            <a:solidFill>
              <a:srgbClr val="F04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24" name="Freeform 895"/>
            <p:cNvSpPr>
              <a:spLocks noEditPoints="1"/>
            </p:cNvSpPr>
            <p:nvPr/>
          </p:nvSpPr>
          <p:spPr bwMode="auto">
            <a:xfrm>
              <a:off x="6254526" y="3187600"/>
              <a:ext cx="221142" cy="266490"/>
            </a:xfrm>
            <a:custGeom>
              <a:avLst/>
              <a:gdLst>
                <a:gd name="T0" fmla="*/ 167 w 167"/>
                <a:gd name="T1" fmla="*/ 194 h 201"/>
                <a:gd name="T2" fmla="*/ 160 w 167"/>
                <a:gd name="T3" fmla="*/ 201 h 201"/>
                <a:gd name="T4" fmla="*/ 31 w 167"/>
                <a:gd name="T5" fmla="*/ 201 h 201"/>
                <a:gd name="T6" fmla="*/ 0 w 167"/>
                <a:gd name="T7" fmla="*/ 170 h 201"/>
                <a:gd name="T8" fmla="*/ 31 w 167"/>
                <a:gd name="T9" fmla="*/ 139 h 201"/>
                <a:gd name="T10" fmla="*/ 160 w 167"/>
                <a:gd name="T11" fmla="*/ 139 h 201"/>
                <a:gd name="T12" fmla="*/ 167 w 167"/>
                <a:gd name="T13" fmla="*/ 146 h 201"/>
                <a:gd name="T14" fmla="*/ 160 w 167"/>
                <a:gd name="T15" fmla="*/ 154 h 201"/>
                <a:gd name="T16" fmla="*/ 33 w 167"/>
                <a:gd name="T17" fmla="*/ 154 h 201"/>
                <a:gd name="T18" fmla="*/ 17 w 167"/>
                <a:gd name="T19" fmla="*/ 170 h 201"/>
                <a:gd name="T20" fmla="*/ 33 w 167"/>
                <a:gd name="T21" fmla="*/ 187 h 201"/>
                <a:gd name="T22" fmla="*/ 160 w 167"/>
                <a:gd name="T23" fmla="*/ 187 h 201"/>
                <a:gd name="T24" fmla="*/ 167 w 167"/>
                <a:gd name="T25" fmla="*/ 194 h 201"/>
                <a:gd name="T26" fmla="*/ 86 w 167"/>
                <a:gd name="T27" fmla="*/ 28 h 201"/>
                <a:gd name="T28" fmla="*/ 114 w 167"/>
                <a:gd name="T29" fmla="*/ 2 h 201"/>
                <a:gd name="T30" fmla="*/ 113 w 167"/>
                <a:gd name="T31" fmla="*/ 0 h 201"/>
                <a:gd name="T32" fmla="*/ 111 w 167"/>
                <a:gd name="T33" fmla="*/ 0 h 201"/>
                <a:gd name="T34" fmla="*/ 84 w 167"/>
                <a:gd name="T35" fmla="*/ 26 h 201"/>
                <a:gd name="T36" fmla="*/ 84 w 167"/>
                <a:gd name="T37" fmla="*/ 28 h 201"/>
                <a:gd name="T38" fmla="*/ 86 w 167"/>
                <a:gd name="T39" fmla="*/ 28 h 201"/>
                <a:gd name="T40" fmla="*/ 137 w 167"/>
                <a:gd name="T41" fmla="*/ 50 h 201"/>
                <a:gd name="T42" fmla="*/ 108 w 167"/>
                <a:gd name="T43" fmla="*/ 31 h 201"/>
                <a:gd name="T44" fmla="*/ 85 w 167"/>
                <a:gd name="T45" fmla="*/ 36 h 201"/>
                <a:gd name="T46" fmla="*/ 63 w 167"/>
                <a:gd name="T47" fmla="*/ 31 h 201"/>
                <a:gd name="T48" fmla="*/ 34 w 167"/>
                <a:gd name="T49" fmla="*/ 50 h 201"/>
                <a:gd name="T50" fmla="*/ 64 w 167"/>
                <a:gd name="T51" fmla="*/ 125 h 201"/>
                <a:gd name="T52" fmla="*/ 85 w 167"/>
                <a:gd name="T53" fmla="*/ 120 h 201"/>
                <a:gd name="T54" fmla="*/ 106 w 167"/>
                <a:gd name="T55" fmla="*/ 125 h 201"/>
                <a:gd name="T56" fmla="*/ 137 w 167"/>
                <a:gd name="T57" fmla="*/ 50 h 201"/>
                <a:gd name="T58" fmla="*/ 63 w 167"/>
                <a:gd name="T59" fmla="*/ 46 h 201"/>
                <a:gd name="T60" fmla="*/ 62 w 167"/>
                <a:gd name="T61" fmla="*/ 46 h 201"/>
                <a:gd name="T62" fmla="*/ 47 w 167"/>
                <a:gd name="T63" fmla="*/ 59 h 201"/>
                <a:gd name="T64" fmla="*/ 44 w 167"/>
                <a:gd name="T65" fmla="*/ 62 h 201"/>
                <a:gd name="T66" fmla="*/ 43 w 167"/>
                <a:gd name="T67" fmla="*/ 62 h 201"/>
                <a:gd name="T68" fmla="*/ 43 w 167"/>
                <a:gd name="T69" fmla="*/ 62 h 201"/>
                <a:gd name="T70" fmla="*/ 40 w 167"/>
                <a:gd name="T71" fmla="*/ 57 h 201"/>
                <a:gd name="T72" fmla="*/ 62 w 167"/>
                <a:gd name="T73" fmla="*/ 39 h 201"/>
                <a:gd name="T74" fmla="*/ 63 w 167"/>
                <a:gd name="T75" fmla="*/ 39 h 201"/>
                <a:gd name="T76" fmla="*/ 67 w 167"/>
                <a:gd name="T77" fmla="*/ 43 h 201"/>
                <a:gd name="T78" fmla="*/ 63 w 167"/>
                <a:gd name="T79" fmla="*/ 4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7" h="201">
                  <a:moveTo>
                    <a:pt x="167" y="194"/>
                  </a:moveTo>
                  <a:cubicBezTo>
                    <a:pt x="167" y="198"/>
                    <a:pt x="164" y="201"/>
                    <a:pt x="160" y="201"/>
                  </a:cubicBezTo>
                  <a:cubicBezTo>
                    <a:pt x="31" y="201"/>
                    <a:pt x="31" y="201"/>
                    <a:pt x="31" y="201"/>
                  </a:cubicBezTo>
                  <a:cubicBezTo>
                    <a:pt x="14" y="201"/>
                    <a:pt x="0" y="187"/>
                    <a:pt x="0" y="170"/>
                  </a:cubicBezTo>
                  <a:cubicBezTo>
                    <a:pt x="0" y="153"/>
                    <a:pt x="14" y="139"/>
                    <a:pt x="31" y="139"/>
                  </a:cubicBezTo>
                  <a:cubicBezTo>
                    <a:pt x="160" y="139"/>
                    <a:pt x="160" y="139"/>
                    <a:pt x="160" y="139"/>
                  </a:cubicBezTo>
                  <a:cubicBezTo>
                    <a:pt x="164" y="139"/>
                    <a:pt x="167" y="142"/>
                    <a:pt x="167" y="146"/>
                  </a:cubicBezTo>
                  <a:cubicBezTo>
                    <a:pt x="167" y="150"/>
                    <a:pt x="164" y="154"/>
                    <a:pt x="160" y="154"/>
                  </a:cubicBezTo>
                  <a:cubicBezTo>
                    <a:pt x="33" y="154"/>
                    <a:pt x="33" y="154"/>
                    <a:pt x="33" y="154"/>
                  </a:cubicBezTo>
                  <a:cubicBezTo>
                    <a:pt x="24" y="154"/>
                    <a:pt x="17" y="161"/>
                    <a:pt x="17" y="170"/>
                  </a:cubicBezTo>
                  <a:cubicBezTo>
                    <a:pt x="17" y="179"/>
                    <a:pt x="24" y="187"/>
                    <a:pt x="33" y="187"/>
                  </a:cubicBezTo>
                  <a:cubicBezTo>
                    <a:pt x="160" y="187"/>
                    <a:pt x="160" y="187"/>
                    <a:pt x="160" y="187"/>
                  </a:cubicBezTo>
                  <a:cubicBezTo>
                    <a:pt x="164" y="187"/>
                    <a:pt x="167" y="190"/>
                    <a:pt x="167" y="194"/>
                  </a:cubicBezTo>
                  <a:close/>
                  <a:moveTo>
                    <a:pt x="86" y="28"/>
                  </a:moveTo>
                  <a:cubicBezTo>
                    <a:pt x="101" y="28"/>
                    <a:pt x="114" y="17"/>
                    <a:pt x="114" y="2"/>
                  </a:cubicBezTo>
                  <a:cubicBezTo>
                    <a:pt x="114" y="1"/>
                    <a:pt x="114" y="1"/>
                    <a:pt x="113" y="0"/>
                  </a:cubicBezTo>
                  <a:cubicBezTo>
                    <a:pt x="113" y="0"/>
                    <a:pt x="112" y="0"/>
                    <a:pt x="111" y="0"/>
                  </a:cubicBezTo>
                  <a:cubicBezTo>
                    <a:pt x="96" y="0"/>
                    <a:pt x="84" y="12"/>
                    <a:pt x="84" y="26"/>
                  </a:cubicBezTo>
                  <a:cubicBezTo>
                    <a:pt x="84" y="27"/>
                    <a:pt x="84" y="28"/>
                    <a:pt x="84" y="28"/>
                  </a:cubicBezTo>
                  <a:cubicBezTo>
                    <a:pt x="85" y="28"/>
                    <a:pt x="85" y="28"/>
                    <a:pt x="86" y="28"/>
                  </a:cubicBezTo>
                  <a:close/>
                  <a:moveTo>
                    <a:pt x="137" y="50"/>
                  </a:moveTo>
                  <a:cubicBezTo>
                    <a:pt x="131" y="37"/>
                    <a:pt x="118" y="31"/>
                    <a:pt x="108" y="31"/>
                  </a:cubicBezTo>
                  <a:cubicBezTo>
                    <a:pt x="97" y="31"/>
                    <a:pt x="94" y="36"/>
                    <a:pt x="85" y="36"/>
                  </a:cubicBezTo>
                  <a:cubicBezTo>
                    <a:pt x="76" y="36"/>
                    <a:pt x="74" y="31"/>
                    <a:pt x="63" y="31"/>
                  </a:cubicBezTo>
                  <a:cubicBezTo>
                    <a:pt x="53" y="31"/>
                    <a:pt x="40" y="37"/>
                    <a:pt x="34" y="50"/>
                  </a:cubicBezTo>
                  <a:cubicBezTo>
                    <a:pt x="23" y="76"/>
                    <a:pt x="42" y="125"/>
                    <a:pt x="64" y="125"/>
                  </a:cubicBezTo>
                  <a:cubicBezTo>
                    <a:pt x="73" y="125"/>
                    <a:pt x="77" y="120"/>
                    <a:pt x="85" y="120"/>
                  </a:cubicBezTo>
                  <a:cubicBezTo>
                    <a:pt x="94" y="120"/>
                    <a:pt x="97" y="125"/>
                    <a:pt x="106" y="125"/>
                  </a:cubicBezTo>
                  <a:cubicBezTo>
                    <a:pt x="129" y="125"/>
                    <a:pt x="148" y="76"/>
                    <a:pt x="137" y="50"/>
                  </a:cubicBezTo>
                  <a:close/>
                  <a:moveTo>
                    <a:pt x="63" y="46"/>
                  </a:moveTo>
                  <a:cubicBezTo>
                    <a:pt x="62" y="46"/>
                    <a:pt x="62" y="46"/>
                    <a:pt x="62" y="46"/>
                  </a:cubicBezTo>
                  <a:cubicBezTo>
                    <a:pt x="57" y="46"/>
                    <a:pt x="49" y="51"/>
                    <a:pt x="47" y="59"/>
                  </a:cubicBezTo>
                  <a:cubicBezTo>
                    <a:pt x="47" y="61"/>
                    <a:pt x="45" y="62"/>
                    <a:pt x="44" y="62"/>
                  </a:cubicBezTo>
                  <a:cubicBezTo>
                    <a:pt x="43" y="62"/>
                    <a:pt x="43" y="62"/>
                    <a:pt x="43" y="62"/>
                  </a:cubicBezTo>
                  <a:cubicBezTo>
                    <a:pt x="43" y="62"/>
                    <a:pt x="43" y="62"/>
                    <a:pt x="43" y="62"/>
                  </a:cubicBezTo>
                  <a:cubicBezTo>
                    <a:pt x="41" y="61"/>
                    <a:pt x="40" y="59"/>
                    <a:pt x="40" y="57"/>
                  </a:cubicBezTo>
                  <a:cubicBezTo>
                    <a:pt x="42" y="46"/>
                    <a:pt x="53" y="39"/>
                    <a:pt x="62" y="39"/>
                  </a:cubicBezTo>
                  <a:cubicBezTo>
                    <a:pt x="62" y="39"/>
                    <a:pt x="63" y="39"/>
                    <a:pt x="63" y="39"/>
                  </a:cubicBezTo>
                  <a:cubicBezTo>
                    <a:pt x="65" y="39"/>
                    <a:pt x="67" y="41"/>
                    <a:pt x="67" y="43"/>
                  </a:cubicBezTo>
                  <a:cubicBezTo>
                    <a:pt x="66" y="45"/>
                    <a:pt x="65" y="46"/>
                    <a:pt x="63" y="46"/>
                  </a:cubicBezTo>
                  <a:close/>
                </a:path>
              </a:pathLst>
            </a:custGeom>
            <a:solidFill>
              <a:sysClr val="window" lastClr="FFFFFF"/>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latin typeface="Arial"/>
                <a:ea typeface="微软雅黑"/>
                <a:sym typeface="Arial"/>
              </a:endParaRPr>
            </a:p>
          </p:txBody>
        </p:sp>
      </p:grpSp>
      <p:grpSp>
        <p:nvGrpSpPr>
          <p:cNvPr id="25" name="PA_组合 2"/>
          <p:cNvGrpSpPr/>
          <p:nvPr>
            <p:custDataLst>
              <p:tags r:id="rId4"/>
            </p:custDataLst>
          </p:nvPr>
        </p:nvGrpSpPr>
        <p:grpSpPr>
          <a:xfrm>
            <a:off x="3117275" y="4820803"/>
            <a:ext cx="393757" cy="393879"/>
            <a:chOff x="6168219" y="1810178"/>
            <a:chExt cx="393757" cy="393757"/>
          </a:xfrm>
        </p:grpSpPr>
        <p:sp>
          <p:nvSpPr>
            <p:cNvPr id="26" name="椭圆 25"/>
            <p:cNvSpPr/>
            <p:nvPr/>
          </p:nvSpPr>
          <p:spPr>
            <a:xfrm>
              <a:off x="6168219" y="1810178"/>
              <a:ext cx="393757" cy="393757"/>
            </a:xfrm>
            <a:prstGeom prst="ellipse">
              <a:avLst/>
            </a:prstGeom>
            <a:solidFill>
              <a:srgbClr val="F04A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27" name="Freeform 911"/>
            <p:cNvSpPr>
              <a:spLocks noEditPoints="1"/>
            </p:cNvSpPr>
            <p:nvPr/>
          </p:nvSpPr>
          <p:spPr bwMode="auto">
            <a:xfrm>
              <a:off x="6226269" y="1918711"/>
              <a:ext cx="277656" cy="176691"/>
            </a:xfrm>
            <a:custGeom>
              <a:avLst/>
              <a:gdLst>
                <a:gd name="T0" fmla="*/ 232 w 232"/>
                <a:gd name="T1" fmla="*/ 54 h 148"/>
                <a:gd name="T2" fmla="*/ 229 w 232"/>
                <a:gd name="T3" fmla="*/ 51 h 148"/>
                <a:gd name="T4" fmla="*/ 6 w 232"/>
                <a:gd name="T5" fmla="*/ 0 h 148"/>
                <a:gd name="T6" fmla="*/ 1 w 232"/>
                <a:gd name="T7" fmla="*/ 2 h 148"/>
                <a:gd name="T8" fmla="*/ 2 w 232"/>
                <a:gd name="T9" fmla="*/ 6 h 148"/>
                <a:gd name="T10" fmla="*/ 120 w 232"/>
                <a:gd name="T11" fmla="*/ 146 h 148"/>
                <a:gd name="T12" fmla="*/ 123 w 232"/>
                <a:gd name="T13" fmla="*/ 148 h 148"/>
                <a:gd name="T14" fmla="*/ 125 w 232"/>
                <a:gd name="T15" fmla="*/ 147 h 148"/>
                <a:gd name="T16" fmla="*/ 231 w 232"/>
                <a:gd name="T17" fmla="*/ 58 h 148"/>
                <a:gd name="T18" fmla="*/ 232 w 232"/>
                <a:gd name="T19" fmla="*/ 54 h 148"/>
                <a:gd name="T20" fmla="*/ 123 w 232"/>
                <a:gd name="T21" fmla="*/ 138 h 148"/>
                <a:gd name="T22" fmla="*/ 112 w 232"/>
                <a:gd name="T23" fmla="*/ 124 h 148"/>
                <a:gd name="T24" fmla="*/ 119 w 232"/>
                <a:gd name="T25" fmla="*/ 118 h 148"/>
                <a:gd name="T26" fmla="*/ 120 w 232"/>
                <a:gd name="T27" fmla="*/ 113 h 148"/>
                <a:gd name="T28" fmla="*/ 115 w 232"/>
                <a:gd name="T29" fmla="*/ 113 h 148"/>
                <a:gd name="T30" fmla="*/ 107 w 232"/>
                <a:gd name="T31" fmla="*/ 119 h 148"/>
                <a:gd name="T32" fmla="*/ 95 w 232"/>
                <a:gd name="T33" fmla="*/ 105 h 148"/>
                <a:gd name="T34" fmla="*/ 99 w 232"/>
                <a:gd name="T35" fmla="*/ 101 h 148"/>
                <a:gd name="T36" fmla="*/ 100 w 232"/>
                <a:gd name="T37" fmla="*/ 97 h 148"/>
                <a:gd name="T38" fmla="*/ 95 w 232"/>
                <a:gd name="T39" fmla="*/ 96 h 148"/>
                <a:gd name="T40" fmla="*/ 91 w 232"/>
                <a:gd name="T41" fmla="*/ 100 h 148"/>
                <a:gd name="T42" fmla="*/ 78 w 232"/>
                <a:gd name="T43" fmla="*/ 85 h 148"/>
                <a:gd name="T44" fmla="*/ 86 w 232"/>
                <a:gd name="T45" fmla="*/ 78 h 148"/>
                <a:gd name="T46" fmla="*/ 86 w 232"/>
                <a:gd name="T47" fmla="*/ 74 h 148"/>
                <a:gd name="T48" fmla="*/ 82 w 232"/>
                <a:gd name="T49" fmla="*/ 74 h 148"/>
                <a:gd name="T50" fmla="*/ 75 w 232"/>
                <a:gd name="T51" fmla="*/ 80 h 148"/>
                <a:gd name="T52" fmla="*/ 62 w 232"/>
                <a:gd name="T53" fmla="*/ 65 h 148"/>
                <a:gd name="T54" fmla="*/ 66 w 232"/>
                <a:gd name="T55" fmla="*/ 62 h 148"/>
                <a:gd name="T56" fmla="*/ 66 w 232"/>
                <a:gd name="T57" fmla="*/ 57 h 148"/>
                <a:gd name="T58" fmla="*/ 62 w 232"/>
                <a:gd name="T59" fmla="*/ 57 h 148"/>
                <a:gd name="T60" fmla="*/ 58 w 232"/>
                <a:gd name="T61" fmla="*/ 60 h 148"/>
                <a:gd name="T62" fmla="*/ 45 w 232"/>
                <a:gd name="T63" fmla="*/ 45 h 148"/>
                <a:gd name="T64" fmla="*/ 53 w 232"/>
                <a:gd name="T65" fmla="*/ 39 h 148"/>
                <a:gd name="T66" fmla="*/ 53 w 232"/>
                <a:gd name="T67" fmla="*/ 35 h 148"/>
                <a:gd name="T68" fmla="*/ 49 w 232"/>
                <a:gd name="T69" fmla="*/ 35 h 148"/>
                <a:gd name="T70" fmla="*/ 41 w 232"/>
                <a:gd name="T71" fmla="*/ 41 h 148"/>
                <a:gd name="T72" fmla="*/ 16 w 232"/>
                <a:gd name="T73" fmla="*/ 10 h 148"/>
                <a:gd name="T74" fmla="*/ 219 w 232"/>
                <a:gd name="T75" fmla="*/ 57 h 148"/>
                <a:gd name="T76" fmla="*/ 123 w 232"/>
                <a:gd name="T77" fmla="*/ 138 h 148"/>
                <a:gd name="T78" fmla="*/ 125 w 232"/>
                <a:gd name="T79" fmla="*/ 100 h 148"/>
                <a:gd name="T80" fmla="*/ 128 w 232"/>
                <a:gd name="T81" fmla="*/ 102 h 148"/>
                <a:gd name="T82" fmla="*/ 131 w 232"/>
                <a:gd name="T83" fmla="*/ 101 h 148"/>
                <a:gd name="T84" fmla="*/ 165 w 232"/>
                <a:gd name="T85" fmla="*/ 72 h 148"/>
                <a:gd name="T86" fmla="*/ 167 w 232"/>
                <a:gd name="T87" fmla="*/ 68 h 148"/>
                <a:gd name="T88" fmla="*/ 164 w 232"/>
                <a:gd name="T89" fmla="*/ 65 h 148"/>
                <a:gd name="T90" fmla="*/ 93 w 232"/>
                <a:gd name="T91" fmla="*/ 51 h 148"/>
                <a:gd name="T92" fmla="*/ 88 w 232"/>
                <a:gd name="T93" fmla="*/ 53 h 148"/>
                <a:gd name="T94" fmla="*/ 89 w 232"/>
                <a:gd name="T95" fmla="*/ 57 h 148"/>
                <a:gd name="T96" fmla="*/ 125 w 232"/>
                <a:gd name="T97" fmla="*/ 100 h 148"/>
                <a:gd name="T98" fmla="*/ 154 w 232"/>
                <a:gd name="T99" fmla="*/ 71 h 148"/>
                <a:gd name="T100" fmla="*/ 128 w 232"/>
                <a:gd name="T101" fmla="*/ 92 h 148"/>
                <a:gd name="T102" fmla="*/ 102 w 232"/>
                <a:gd name="T103" fmla="*/ 61 h 148"/>
                <a:gd name="T104" fmla="*/ 154 w 232"/>
                <a:gd name="T105" fmla="*/ 7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2" h="148">
                  <a:moveTo>
                    <a:pt x="232" y="54"/>
                  </a:moveTo>
                  <a:cubicBezTo>
                    <a:pt x="232" y="53"/>
                    <a:pt x="230" y="52"/>
                    <a:pt x="229" y="51"/>
                  </a:cubicBezTo>
                  <a:cubicBezTo>
                    <a:pt x="6" y="0"/>
                    <a:pt x="6" y="0"/>
                    <a:pt x="6" y="0"/>
                  </a:cubicBezTo>
                  <a:cubicBezTo>
                    <a:pt x="4" y="0"/>
                    <a:pt x="2" y="0"/>
                    <a:pt x="1" y="2"/>
                  </a:cubicBezTo>
                  <a:cubicBezTo>
                    <a:pt x="0" y="3"/>
                    <a:pt x="1" y="5"/>
                    <a:pt x="2" y="6"/>
                  </a:cubicBezTo>
                  <a:cubicBezTo>
                    <a:pt x="120" y="146"/>
                    <a:pt x="120" y="146"/>
                    <a:pt x="120" y="146"/>
                  </a:cubicBezTo>
                  <a:cubicBezTo>
                    <a:pt x="120" y="147"/>
                    <a:pt x="122" y="148"/>
                    <a:pt x="123" y="148"/>
                  </a:cubicBezTo>
                  <a:cubicBezTo>
                    <a:pt x="124" y="148"/>
                    <a:pt x="124" y="148"/>
                    <a:pt x="125" y="147"/>
                  </a:cubicBezTo>
                  <a:cubicBezTo>
                    <a:pt x="231" y="58"/>
                    <a:pt x="231" y="58"/>
                    <a:pt x="231" y="58"/>
                  </a:cubicBezTo>
                  <a:cubicBezTo>
                    <a:pt x="232" y="57"/>
                    <a:pt x="232" y="56"/>
                    <a:pt x="232" y="54"/>
                  </a:cubicBezTo>
                  <a:close/>
                  <a:moveTo>
                    <a:pt x="123" y="138"/>
                  </a:moveTo>
                  <a:cubicBezTo>
                    <a:pt x="112" y="124"/>
                    <a:pt x="112" y="124"/>
                    <a:pt x="112" y="124"/>
                  </a:cubicBezTo>
                  <a:cubicBezTo>
                    <a:pt x="119" y="118"/>
                    <a:pt x="119" y="118"/>
                    <a:pt x="119" y="118"/>
                  </a:cubicBezTo>
                  <a:cubicBezTo>
                    <a:pt x="121" y="117"/>
                    <a:pt x="121" y="115"/>
                    <a:pt x="120" y="113"/>
                  </a:cubicBezTo>
                  <a:cubicBezTo>
                    <a:pt x="118" y="112"/>
                    <a:pt x="116" y="112"/>
                    <a:pt x="115" y="113"/>
                  </a:cubicBezTo>
                  <a:cubicBezTo>
                    <a:pt x="107" y="119"/>
                    <a:pt x="107" y="119"/>
                    <a:pt x="107" y="119"/>
                  </a:cubicBezTo>
                  <a:cubicBezTo>
                    <a:pt x="95" y="105"/>
                    <a:pt x="95" y="105"/>
                    <a:pt x="95" y="105"/>
                  </a:cubicBezTo>
                  <a:cubicBezTo>
                    <a:pt x="99" y="101"/>
                    <a:pt x="99" y="101"/>
                    <a:pt x="99" y="101"/>
                  </a:cubicBezTo>
                  <a:cubicBezTo>
                    <a:pt x="101" y="100"/>
                    <a:pt x="101" y="98"/>
                    <a:pt x="100" y="97"/>
                  </a:cubicBezTo>
                  <a:cubicBezTo>
                    <a:pt x="98" y="95"/>
                    <a:pt x="96" y="95"/>
                    <a:pt x="95" y="96"/>
                  </a:cubicBezTo>
                  <a:cubicBezTo>
                    <a:pt x="91" y="100"/>
                    <a:pt x="91" y="100"/>
                    <a:pt x="91" y="100"/>
                  </a:cubicBezTo>
                  <a:cubicBezTo>
                    <a:pt x="78" y="85"/>
                    <a:pt x="78" y="85"/>
                    <a:pt x="78" y="85"/>
                  </a:cubicBezTo>
                  <a:cubicBezTo>
                    <a:pt x="86" y="78"/>
                    <a:pt x="86" y="78"/>
                    <a:pt x="86" y="78"/>
                  </a:cubicBezTo>
                  <a:cubicBezTo>
                    <a:pt x="87" y="77"/>
                    <a:pt x="87" y="75"/>
                    <a:pt x="86" y="74"/>
                  </a:cubicBezTo>
                  <a:cubicBezTo>
                    <a:pt x="85" y="73"/>
                    <a:pt x="83" y="73"/>
                    <a:pt x="82" y="74"/>
                  </a:cubicBezTo>
                  <a:cubicBezTo>
                    <a:pt x="75" y="80"/>
                    <a:pt x="75" y="80"/>
                    <a:pt x="75" y="80"/>
                  </a:cubicBezTo>
                  <a:cubicBezTo>
                    <a:pt x="62" y="65"/>
                    <a:pt x="62" y="65"/>
                    <a:pt x="62" y="65"/>
                  </a:cubicBezTo>
                  <a:cubicBezTo>
                    <a:pt x="66" y="62"/>
                    <a:pt x="66" y="62"/>
                    <a:pt x="66" y="62"/>
                  </a:cubicBezTo>
                  <a:cubicBezTo>
                    <a:pt x="67" y="61"/>
                    <a:pt x="68" y="59"/>
                    <a:pt x="66" y="57"/>
                  </a:cubicBezTo>
                  <a:cubicBezTo>
                    <a:pt x="65" y="56"/>
                    <a:pt x="63" y="56"/>
                    <a:pt x="62" y="57"/>
                  </a:cubicBezTo>
                  <a:cubicBezTo>
                    <a:pt x="58" y="60"/>
                    <a:pt x="58" y="60"/>
                    <a:pt x="58" y="60"/>
                  </a:cubicBezTo>
                  <a:cubicBezTo>
                    <a:pt x="45" y="45"/>
                    <a:pt x="45" y="45"/>
                    <a:pt x="45" y="45"/>
                  </a:cubicBezTo>
                  <a:cubicBezTo>
                    <a:pt x="53" y="39"/>
                    <a:pt x="53" y="39"/>
                    <a:pt x="53" y="39"/>
                  </a:cubicBezTo>
                  <a:cubicBezTo>
                    <a:pt x="54" y="38"/>
                    <a:pt x="54" y="36"/>
                    <a:pt x="53" y="35"/>
                  </a:cubicBezTo>
                  <a:cubicBezTo>
                    <a:pt x="52" y="34"/>
                    <a:pt x="50" y="34"/>
                    <a:pt x="49" y="35"/>
                  </a:cubicBezTo>
                  <a:cubicBezTo>
                    <a:pt x="41" y="41"/>
                    <a:pt x="41" y="41"/>
                    <a:pt x="41" y="41"/>
                  </a:cubicBezTo>
                  <a:cubicBezTo>
                    <a:pt x="16" y="10"/>
                    <a:pt x="16" y="10"/>
                    <a:pt x="16" y="10"/>
                  </a:cubicBezTo>
                  <a:cubicBezTo>
                    <a:pt x="219" y="57"/>
                    <a:pt x="219" y="57"/>
                    <a:pt x="219" y="57"/>
                  </a:cubicBezTo>
                  <a:lnTo>
                    <a:pt x="123" y="138"/>
                  </a:lnTo>
                  <a:close/>
                  <a:moveTo>
                    <a:pt x="125" y="100"/>
                  </a:moveTo>
                  <a:cubicBezTo>
                    <a:pt x="126" y="101"/>
                    <a:pt x="127" y="102"/>
                    <a:pt x="128" y="102"/>
                  </a:cubicBezTo>
                  <a:cubicBezTo>
                    <a:pt x="129" y="102"/>
                    <a:pt x="130" y="102"/>
                    <a:pt x="131" y="101"/>
                  </a:cubicBezTo>
                  <a:cubicBezTo>
                    <a:pt x="165" y="72"/>
                    <a:pt x="165" y="72"/>
                    <a:pt x="165" y="72"/>
                  </a:cubicBezTo>
                  <a:cubicBezTo>
                    <a:pt x="167" y="71"/>
                    <a:pt x="167" y="69"/>
                    <a:pt x="167" y="68"/>
                  </a:cubicBezTo>
                  <a:cubicBezTo>
                    <a:pt x="166" y="66"/>
                    <a:pt x="165" y="65"/>
                    <a:pt x="164" y="65"/>
                  </a:cubicBezTo>
                  <a:cubicBezTo>
                    <a:pt x="93" y="51"/>
                    <a:pt x="93" y="51"/>
                    <a:pt x="93" y="51"/>
                  </a:cubicBezTo>
                  <a:cubicBezTo>
                    <a:pt x="91" y="51"/>
                    <a:pt x="89" y="51"/>
                    <a:pt x="88" y="53"/>
                  </a:cubicBezTo>
                  <a:cubicBezTo>
                    <a:pt x="87" y="54"/>
                    <a:pt x="88" y="56"/>
                    <a:pt x="89" y="57"/>
                  </a:cubicBezTo>
                  <a:lnTo>
                    <a:pt x="125" y="100"/>
                  </a:lnTo>
                  <a:close/>
                  <a:moveTo>
                    <a:pt x="154" y="71"/>
                  </a:moveTo>
                  <a:cubicBezTo>
                    <a:pt x="128" y="92"/>
                    <a:pt x="128" y="92"/>
                    <a:pt x="128" y="92"/>
                  </a:cubicBezTo>
                  <a:cubicBezTo>
                    <a:pt x="102" y="61"/>
                    <a:pt x="102" y="61"/>
                    <a:pt x="102" y="61"/>
                  </a:cubicBezTo>
                  <a:lnTo>
                    <a:pt x="154" y="71"/>
                  </a:lnTo>
                  <a:close/>
                </a:path>
              </a:pathLst>
            </a:custGeom>
            <a:solidFill>
              <a:sysClr val="window" lastClr="FFFFFF"/>
            </a:solidFill>
            <a:ln>
              <a:noFill/>
            </a:ln>
          </p:spPr>
          <p:txBody>
            <a:bodyPr vert="horz" wrap="square" lIns="91440" tIns="45720" rIns="91440" bIns="45720" numCol="1" anchor="t" anchorCtr="0" compatLnSpc="1"/>
            <a:lstStyle/>
            <a:p>
              <a:pPr defTabSz="914400">
                <a:defRPr/>
              </a:pPr>
              <a:endParaRPr lang="zh-CN" altLang="en-US" sz="1800" kern="0">
                <a:solidFill>
                  <a:prstClr val="black"/>
                </a:solidFill>
                <a:latin typeface="Arial"/>
                <a:ea typeface="微软雅黑"/>
                <a:sym typeface="Arial"/>
              </a:endParaRPr>
            </a:p>
          </p:txBody>
        </p:sp>
      </p:grpSp>
    </p:spTree>
  </p:cSld>
  <p:clrMapOvr>
    <a:masterClrMapping/>
  </p:clrMapOvr>
  <p:transition spd="slow" advTm="2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par>
                          <p:cTn id="12" fill="hold">
                            <p:stCondLst>
                              <p:cond delay="800"/>
                            </p:stCondLst>
                            <p:childTnLst>
                              <p:par>
                                <p:cTn id="13" presetID="52"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Scale>
                                      <p:cBhvr>
                                        <p:cTn id="15"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4"/>
                                        </p:tgtEl>
                                        <p:attrNameLst>
                                          <p:attrName>ppt_x</p:attrName>
                                          <p:attrName>ppt_y</p:attrName>
                                        </p:attrNameLst>
                                      </p:cBhvr>
                                    </p:animMotion>
                                    <p:animEffect transition="in" filter="fade">
                                      <p:cBhvr>
                                        <p:cTn id="17" dur="1000"/>
                                        <p:tgtEl>
                                          <p:spTgt spid="4"/>
                                        </p:tgtEl>
                                      </p:cBhvr>
                                    </p:animEffect>
                                  </p:childTnLst>
                                </p:cTn>
                              </p:par>
                            </p:childTnLst>
                          </p:cTn>
                        </p:par>
                        <p:par>
                          <p:cTn id="18" fill="hold">
                            <p:stCondLst>
                              <p:cond delay="1800"/>
                            </p:stCondLst>
                            <p:childTnLst>
                              <p:par>
                                <p:cTn id="19" presetID="52" presetClass="entr" presetSubtype="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Scale>
                                      <p:cBhvr>
                                        <p:cTn id="21"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3"/>
                                        </p:tgtEl>
                                        <p:attrNameLst>
                                          <p:attrName>ppt_x</p:attrName>
                                          <p:attrName>ppt_y</p:attrName>
                                        </p:attrNameLst>
                                      </p:cBhvr>
                                    </p:animMotion>
                                    <p:animEffect transition="in" filter="fade">
                                      <p:cBhvr>
                                        <p:cTn id="23" dur="10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heel(1)">
                                      <p:cBhvr>
                                        <p:cTn id="28" dur="2000"/>
                                        <p:tgtEl>
                                          <p:spTgt spid="10"/>
                                        </p:tgtEl>
                                      </p:cBhvr>
                                    </p:animEffect>
                                  </p:childTnLst>
                                </p:cTn>
                              </p:par>
                            </p:childTnLst>
                          </p:cTn>
                        </p:par>
                        <p:par>
                          <p:cTn id="29" fill="hold">
                            <p:stCondLst>
                              <p:cond delay="2000"/>
                            </p:stCondLst>
                            <p:childTnLst>
                              <p:par>
                                <p:cTn id="30" presetID="55" presetClass="entr" presetSubtype="0"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1000" fill="hold"/>
                                        <p:tgtEl>
                                          <p:spTgt spid="8"/>
                                        </p:tgtEl>
                                        <p:attrNameLst>
                                          <p:attrName>ppt_w</p:attrName>
                                        </p:attrNameLst>
                                      </p:cBhvr>
                                      <p:tavLst>
                                        <p:tav tm="0">
                                          <p:val>
                                            <p:strVal val="#ppt_w*0.70"/>
                                          </p:val>
                                        </p:tav>
                                        <p:tav tm="100000">
                                          <p:val>
                                            <p:strVal val="#ppt_w"/>
                                          </p:val>
                                        </p:tav>
                                      </p:tavLst>
                                    </p:anim>
                                    <p:anim calcmode="lin" valueType="num">
                                      <p:cBhvr>
                                        <p:cTn id="33" dur="1000" fill="hold"/>
                                        <p:tgtEl>
                                          <p:spTgt spid="8"/>
                                        </p:tgtEl>
                                        <p:attrNameLst>
                                          <p:attrName>ppt_h</p:attrName>
                                        </p:attrNameLst>
                                      </p:cBhvr>
                                      <p:tavLst>
                                        <p:tav tm="0">
                                          <p:val>
                                            <p:strVal val="#ppt_h"/>
                                          </p:val>
                                        </p:tav>
                                        <p:tav tm="100000">
                                          <p:val>
                                            <p:strVal val="#ppt_h"/>
                                          </p:val>
                                        </p:tav>
                                      </p:tavLst>
                                    </p:anim>
                                    <p:animEffect transition="in" filter="fade">
                                      <p:cBhvr>
                                        <p:cTn id="34" dur="1000"/>
                                        <p:tgtEl>
                                          <p:spTgt spid="8"/>
                                        </p:tgtEl>
                                      </p:cBhvr>
                                    </p:animEffect>
                                  </p:childTnLst>
                                </p:cTn>
                              </p:par>
                              <p:par>
                                <p:cTn id="35" presetID="55"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1000" fill="hold"/>
                                        <p:tgtEl>
                                          <p:spTgt spid="9"/>
                                        </p:tgtEl>
                                        <p:attrNameLst>
                                          <p:attrName>ppt_w</p:attrName>
                                        </p:attrNameLst>
                                      </p:cBhvr>
                                      <p:tavLst>
                                        <p:tav tm="0">
                                          <p:val>
                                            <p:strVal val="#ppt_w*0.70"/>
                                          </p:val>
                                        </p:tav>
                                        <p:tav tm="100000">
                                          <p:val>
                                            <p:strVal val="#ppt_w"/>
                                          </p:val>
                                        </p:tav>
                                      </p:tavLst>
                                    </p:anim>
                                    <p:anim calcmode="lin" valueType="num">
                                      <p:cBhvr>
                                        <p:cTn id="38" dur="1000" fill="hold"/>
                                        <p:tgtEl>
                                          <p:spTgt spid="9"/>
                                        </p:tgtEl>
                                        <p:attrNameLst>
                                          <p:attrName>ppt_h</p:attrName>
                                        </p:attrNameLst>
                                      </p:cBhvr>
                                      <p:tavLst>
                                        <p:tav tm="0">
                                          <p:val>
                                            <p:strVal val="#ppt_h"/>
                                          </p:val>
                                        </p:tav>
                                        <p:tav tm="100000">
                                          <p:val>
                                            <p:strVal val="#ppt_h"/>
                                          </p:val>
                                        </p:tav>
                                      </p:tavLst>
                                    </p:anim>
                                    <p:animEffect transition="in" filter="fade">
                                      <p:cBhvr>
                                        <p:cTn id="39" dur="1000"/>
                                        <p:tgtEl>
                                          <p:spTgt spid="9"/>
                                        </p:tgtEl>
                                      </p:cBhvr>
                                    </p:animEffect>
                                  </p:childTnLst>
                                </p:cTn>
                              </p:par>
                              <p:par>
                                <p:cTn id="40" presetID="10" presetClass="entr" presetSubtype="0" fill="hold" nodeType="withEffect">
                                  <p:stCondLst>
                                    <p:cond delay="240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10" presetClass="entr" presetSubtype="0" fill="hold" nodeType="withEffect">
                                  <p:stCondLst>
                                    <p:cond delay="300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nodeType="withEffect">
                                  <p:stCondLst>
                                    <p:cond delay="240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nodeType="withEffect">
                                  <p:stCondLst>
                                    <p:cond delay="300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par>
                                <p:cTn id="52" presetID="10" presetClass="entr" presetSubtype="0" fill="hold" nodeType="withEffect">
                                  <p:stCondLst>
                                    <p:cond delay="240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par>
                                <p:cTn id="55" presetID="10" presetClass="entr" presetSubtype="0" fill="hold" nodeType="withEffect">
                                  <p:stCondLst>
                                    <p:cond delay="300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par>
                                <p:cTn id="58" presetID="10" presetClass="entr" presetSubtype="0" fill="hold" nodeType="withEffect">
                                  <p:stCondLst>
                                    <p:cond delay="270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par>
                                <p:cTn id="61" presetID="10" presetClass="entr" presetSubtype="0" fill="hold" nodeType="withEffect">
                                  <p:stCondLst>
                                    <p:cond delay="330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par>
                                <p:cTn id="64" presetID="10" presetClass="entr" presetSubtype="0" fill="hold" nodeType="withEffect">
                                  <p:stCondLst>
                                    <p:cond delay="270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500"/>
                                        <p:tgtEl>
                                          <p:spTgt spid="22"/>
                                        </p:tgtEl>
                                      </p:cBhvr>
                                    </p:animEffect>
                                  </p:childTnLst>
                                </p:cTn>
                              </p:par>
                              <p:par>
                                <p:cTn id="67" presetID="10" presetClass="entr" presetSubtype="0" fill="hold" nodeType="withEffect">
                                  <p:stCondLst>
                                    <p:cond delay="3300"/>
                                  </p:stCondLst>
                                  <p:childTnLst>
                                    <p:set>
                                      <p:cBhvr>
                                        <p:cTn id="68" dur="1" fill="hold">
                                          <p:stCondLst>
                                            <p:cond delay="0"/>
                                          </p:stCondLst>
                                        </p:cTn>
                                        <p:tgtEl>
                                          <p:spTgt spid="25"/>
                                        </p:tgtEl>
                                        <p:attrNameLst>
                                          <p:attrName>style.visibility</p:attrName>
                                        </p:attrNameLst>
                                      </p:cBhvr>
                                      <p:to>
                                        <p:strVal val="visible"/>
                                      </p:to>
                                    </p:set>
                                    <p:animEffect transition="in" filter="fade">
                                      <p:cBhvr>
                                        <p:cTn id="69" dur="500"/>
                                        <p:tgtEl>
                                          <p:spTgt spid="25"/>
                                        </p:tgtEl>
                                      </p:cBhvr>
                                    </p:animEffect>
                                  </p:childTnLst>
                                </p:cTn>
                              </p:par>
                              <p:par>
                                <p:cTn id="70" presetID="10" presetClass="entr" presetSubtype="0" fill="hold" nodeType="withEffect">
                                  <p:stCondLst>
                                    <p:cond delay="270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par>
                                <p:cTn id="73" presetID="10" presetClass="entr" presetSubtype="0" fill="hold" nodeType="withEffect">
                                  <p:stCondLst>
                                    <p:cond delay="3300"/>
                                  </p:stCondLst>
                                  <p:childTnLst>
                                    <p:set>
                                      <p:cBhvr>
                                        <p:cTn id="74" dur="1" fill="hold">
                                          <p:stCondLst>
                                            <p:cond delay="0"/>
                                          </p:stCondLst>
                                        </p:cTn>
                                        <p:tgtEl>
                                          <p:spTgt spid="25"/>
                                        </p:tgtEl>
                                        <p:attrNameLst>
                                          <p:attrName>style.visibility</p:attrName>
                                        </p:attrNameLst>
                                      </p:cBhvr>
                                      <p:to>
                                        <p:strVal val="visible"/>
                                      </p:to>
                                    </p:set>
                                    <p:animEffect transition="in" filter="fade">
                                      <p:cBhvr>
                                        <p:cTn id="75" dur="500"/>
                                        <p:tgtEl>
                                          <p:spTgt spid="25"/>
                                        </p:tgtEl>
                                      </p:cBhvr>
                                    </p:animEffect>
                                  </p:childTnLst>
                                </p:cTn>
                              </p:par>
                            </p:childTnLst>
                          </p:cTn>
                        </p:par>
                        <p:par>
                          <p:cTn id="76" fill="hold">
                            <p:stCondLst>
                              <p:cond delay="3000"/>
                            </p:stCondLst>
                            <p:childTnLst>
                              <p:par>
                                <p:cTn id="77" presetID="2" presetClass="entr" presetSubtype="4" fill="hold" grpId="0" nodeType="afterEffect">
                                  <p:stCondLst>
                                    <p:cond delay="0"/>
                                  </p:stCondLst>
                                  <p:childTnLst>
                                    <p:set>
                                      <p:cBhvr>
                                        <p:cTn id="78" dur="1" fill="hold">
                                          <p:stCondLst>
                                            <p:cond delay="0"/>
                                          </p:stCondLst>
                                        </p:cTn>
                                        <p:tgtEl>
                                          <p:spTgt spid="6"/>
                                        </p:tgtEl>
                                        <p:attrNameLst>
                                          <p:attrName>style.visibility</p:attrName>
                                        </p:attrNameLst>
                                      </p:cBhvr>
                                      <p:to>
                                        <p:strVal val="visible"/>
                                      </p:to>
                                    </p:set>
                                    <p:anim calcmode="lin" valueType="num">
                                      <p:cBhvr additive="base">
                                        <p:cTn id="79" dur="500" fill="hold"/>
                                        <p:tgtEl>
                                          <p:spTgt spid="6"/>
                                        </p:tgtEl>
                                        <p:attrNameLst>
                                          <p:attrName>ppt_x</p:attrName>
                                        </p:attrNameLst>
                                      </p:cBhvr>
                                      <p:tavLst>
                                        <p:tav tm="0">
                                          <p:val>
                                            <p:strVal val="#ppt_x"/>
                                          </p:val>
                                        </p:tav>
                                        <p:tav tm="100000">
                                          <p:val>
                                            <p:strVal val="#ppt_x"/>
                                          </p:val>
                                        </p:tav>
                                      </p:tavLst>
                                    </p:anim>
                                    <p:anim calcmode="lin" valueType="num">
                                      <p:cBhvr additive="base">
                                        <p:cTn id="80" dur="500" fill="hold"/>
                                        <p:tgtEl>
                                          <p:spTgt spid="6"/>
                                        </p:tgtEl>
                                        <p:attrNameLst>
                                          <p:attrName>ppt_y</p:attrName>
                                        </p:attrNameLst>
                                      </p:cBhvr>
                                      <p:tavLst>
                                        <p:tav tm="0">
                                          <p:val>
                                            <p:strVal val="1+#ppt_h/2"/>
                                          </p:val>
                                        </p:tav>
                                        <p:tav tm="100000">
                                          <p:val>
                                            <p:strVal val="#ppt_y"/>
                                          </p:val>
                                        </p:tav>
                                      </p:tavLst>
                                    </p:anim>
                                  </p:childTnLst>
                                </p:cTn>
                              </p:par>
                            </p:childTnLst>
                          </p:cTn>
                        </p:par>
                        <p:par>
                          <p:cTn id="81" fill="hold">
                            <p:stCondLst>
                              <p:cond delay="3500"/>
                            </p:stCondLst>
                            <p:childTnLst>
                              <p:par>
                                <p:cTn id="82" presetID="2" presetClass="entr" presetSubtype="4" fill="hold" grpId="0" nodeType="afterEffect">
                                  <p:stCondLst>
                                    <p:cond delay="0"/>
                                  </p:stCondLst>
                                  <p:childTnLst>
                                    <p:set>
                                      <p:cBhvr>
                                        <p:cTn id="83" dur="1" fill="hold">
                                          <p:stCondLst>
                                            <p:cond delay="0"/>
                                          </p:stCondLst>
                                        </p:cTn>
                                        <p:tgtEl>
                                          <p:spTgt spid="7"/>
                                        </p:tgtEl>
                                        <p:attrNameLst>
                                          <p:attrName>style.visibility</p:attrName>
                                        </p:attrNameLst>
                                      </p:cBhvr>
                                      <p:to>
                                        <p:strVal val="visible"/>
                                      </p:to>
                                    </p:set>
                                    <p:anim calcmode="lin" valueType="num">
                                      <p:cBhvr additive="base">
                                        <p:cTn id="84" dur="500" fill="hold"/>
                                        <p:tgtEl>
                                          <p:spTgt spid="7"/>
                                        </p:tgtEl>
                                        <p:attrNameLst>
                                          <p:attrName>ppt_x</p:attrName>
                                        </p:attrNameLst>
                                      </p:cBhvr>
                                      <p:tavLst>
                                        <p:tav tm="0">
                                          <p:val>
                                            <p:strVal val="#ppt_x"/>
                                          </p:val>
                                        </p:tav>
                                        <p:tav tm="100000">
                                          <p:val>
                                            <p:strVal val="#ppt_x"/>
                                          </p:val>
                                        </p:tav>
                                      </p:tavLst>
                                    </p:anim>
                                    <p:anim calcmode="lin" valueType="num">
                                      <p:cBhvr additive="base">
                                        <p:cTn id="85" dur="500" fill="hold"/>
                                        <p:tgtEl>
                                          <p:spTgt spid="7"/>
                                        </p:tgtEl>
                                        <p:attrNameLst>
                                          <p:attrName>ppt_y</p:attrName>
                                        </p:attrNameLst>
                                      </p:cBhvr>
                                      <p:tavLst>
                                        <p:tav tm="0">
                                          <p:val>
                                            <p:strVal val="1+#ppt_h/2"/>
                                          </p:val>
                                        </p:tav>
                                        <p:tav tm="100000">
                                          <p:val>
                                            <p:strVal val="#ppt_y"/>
                                          </p:val>
                                        </p:tav>
                                      </p:tavLst>
                                    </p:anim>
                                  </p:childTnLst>
                                </p:cTn>
                              </p:par>
                            </p:childTnLst>
                          </p:cTn>
                        </p:par>
                        <p:par>
                          <p:cTn id="86" fill="hold">
                            <p:stCondLst>
                              <p:cond delay="4000"/>
                            </p:stCondLst>
                            <p:childTnLst>
                              <p:par>
                                <p:cTn id="87" presetID="2" presetClass="entr" presetSubtype="4" fill="hold" grpId="0" nodeType="afterEffect">
                                  <p:stCondLst>
                                    <p:cond delay="0"/>
                                  </p:stCondLst>
                                  <p:childTnLst>
                                    <p:set>
                                      <p:cBhvr>
                                        <p:cTn id="88" dur="1" fill="hold">
                                          <p:stCondLst>
                                            <p:cond delay="0"/>
                                          </p:stCondLst>
                                        </p:cTn>
                                        <p:tgtEl>
                                          <p:spTgt spid="12"/>
                                        </p:tgtEl>
                                        <p:attrNameLst>
                                          <p:attrName>style.visibility</p:attrName>
                                        </p:attrNameLst>
                                      </p:cBhvr>
                                      <p:to>
                                        <p:strVal val="visible"/>
                                      </p:to>
                                    </p:set>
                                    <p:anim calcmode="lin" valueType="num">
                                      <p:cBhvr additive="base">
                                        <p:cTn id="89" dur="500" fill="hold"/>
                                        <p:tgtEl>
                                          <p:spTgt spid="12"/>
                                        </p:tgtEl>
                                        <p:attrNameLst>
                                          <p:attrName>ppt_x</p:attrName>
                                        </p:attrNameLst>
                                      </p:cBhvr>
                                      <p:tavLst>
                                        <p:tav tm="0">
                                          <p:val>
                                            <p:strVal val="#ppt_x"/>
                                          </p:val>
                                        </p:tav>
                                        <p:tav tm="100000">
                                          <p:val>
                                            <p:strVal val="#ppt_x"/>
                                          </p:val>
                                        </p:tav>
                                      </p:tavLst>
                                    </p:anim>
                                    <p:anim calcmode="lin" valueType="num">
                                      <p:cBhvr additive="base">
                                        <p:cTn id="90" dur="500" fill="hold"/>
                                        <p:tgtEl>
                                          <p:spTgt spid="12"/>
                                        </p:tgtEl>
                                        <p:attrNameLst>
                                          <p:attrName>ppt_y</p:attrName>
                                        </p:attrNameLst>
                                      </p:cBhvr>
                                      <p:tavLst>
                                        <p:tav tm="0">
                                          <p:val>
                                            <p:strVal val="1+#ppt_h/2"/>
                                          </p:val>
                                        </p:tav>
                                        <p:tav tm="100000">
                                          <p:val>
                                            <p:strVal val="#ppt_y"/>
                                          </p:val>
                                        </p:tav>
                                      </p:tavLst>
                                    </p:anim>
                                  </p:childTnLst>
                                </p:cTn>
                              </p:par>
                            </p:childTnLst>
                          </p:cTn>
                        </p:par>
                        <p:par>
                          <p:cTn id="91" fill="hold">
                            <p:stCondLst>
                              <p:cond delay="4500"/>
                            </p:stCondLst>
                            <p:childTnLst>
                              <p:par>
                                <p:cTn id="92" presetID="2" presetClass="entr" presetSubtype="4" fill="hold" grpId="0" nodeType="afterEffect">
                                  <p:stCondLst>
                                    <p:cond delay="0"/>
                                  </p:stCondLst>
                                  <p:childTnLst>
                                    <p:set>
                                      <p:cBhvr>
                                        <p:cTn id="93" dur="1" fill="hold">
                                          <p:stCondLst>
                                            <p:cond delay="0"/>
                                          </p:stCondLst>
                                        </p:cTn>
                                        <p:tgtEl>
                                          <p:spTgt spid="11"/>
                                        </p:tgtEl>
                                        <p:attrNameLst>
                                          <p:attrName>style.visibility</p:attrName>
                                        </p:attrNameLst>
                                      </p:cBhvr>
                                      <p:to>
                                        <p:strVal val="visible"/>
                                      </p:to>
                                    </p:set>
                                    <p:anim calcmode="lin" valueType="num">
                                      <p:cBhvr additive="base">
                                        <p:cTn id="94" dur="500" fill="hold"/>
                                        <p:tgtEl>
                                          <p:spTgt spid="11"/>
                                        </p:tgtEl>
                                        <p:attrNameLst>
                                          <p:attrName>ppt_x</p:attrName>
                                        </p:attrNameLst>
                                      </p:cBhvr>
                                      <p:tavLst>
                                        <p:tav tm="0">
                                          <p:val>
                                            <p:strVal val="#ppt_x"/>
                                          </p:val>
                                        </p:tav>
                                        <p:tav tm="100000">
                                          <p:val>
                                            <p:strVal val="#ppt_x"/>
                                          </p:val>
                                        </p:tav>
                                      </p:tavLst>
                                    </p:anim>
                                    <p:anim calcmode="lin" valueType="num">
                                      <p:cBhvr additive="base">
                                        <p:cTn id="9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animBg="1"/>
      <p:bldP spid="9" grpId="0"/>
      <p:bldP spid="10" grpId="0" animBg="1"/>
      <p:bldP spid="6" grpId="0"/>
      <p:bldP spid="7" grpId="0"/>
      <p:bldP spid="11"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67377" y="556550"/>
            <a:ext cx="3057247" cy="584775"/>
          </a:xfrm>
          <a:prstGeom prst="rect">
            <a:avLst/>
          </a:prstGeom>
        </p:spPr>
        <p:txBody>
          <a:bodyPr wrap="none">
            <a:spAutoFit/>
          </a:bodyPr>
          <a:lstStyle/>
          <a:p>
            <a:r>
              <a:rPr lang="zh-CN" altLang="en-US" sz="3200" dirty="0">
                <a:solidFill>
                  <a:srgbClr val="1A9CA7"/>
                </a:solidFill>
                <a:latin typeface="Arial"/>
                <a:ea typeface="微软雅黑"/>
                <a:cs typeface="黑体" panose="02010609060101010101" charset="-122"/>
                <a:sym typeface="Arial"/>
              </a:rPr>
              <a:t>护理问题及措施</a:t>
            </a:r>
          </a:p>
        </p:txBody>
      </p:sp>
      <p:sp>
        <p:nvSpPr>
          <p:cNvPr id="3" name="矩形 2"/>
          <p:cNvSpPr/>
          <p:nvPr/>
        </p:nvSpPr>
        <p:spPr>
          <a:xfrm>
            <a:off x="1646940" y="1473306"/>
            <a:ext cx="2364750" cy="523220"/>
          </a:xfrm>
          <a:prstGeom prst="rect">
            <a:avLst/>
          </a:prstGeom>
          <a:noFill/>
          <a:ln w="9525" algn="ctr">
            <a:noFill/>
            <a:miter lim="800000"/>
          </a:ln>
          <a:effectLst/>
        </p:spPr>
        <p:txBody>
          <a:bodyPr wrap="none">
            <a:spAutoFit/>
          </a:bodyPr>
          <a:lstStyle/>
          <a:p>
            <a:pPr eaLnBrk="0" hangingPunct="0">
              <a:spcBef>
                <a:spcPct val="0"/>
              </a:spcBef>
            </a:pPr>
            <a:r>
              <a:rPr lang="zh-CN" altLang="en-US" sz="2800" spc="600" dirty="0">
                <a:solidFill>
                  <a:schemeClr val="tx1">
                    <a:lumMod val="85000"/>
                    <a:lumOff val="15000"/>
                  </a:schemeClr>
                </a:solidFill>
                <a:latin typeface="Arial"/>
                <a:ea typeface="微软雅黑"/>
                <a:cs typeface="黑体" panose="02010609060101010101" charset="-122"/>
                <a:sym typeface="Arial"/>
              </a:rPr>
              <a:t>潜在并发症</a:t>
            </a:r>
            <a:endParaRPr lang="zh-CN" altLang="en-US" sz="2000" spc="600" dirty="0">
              <a:solidFill>
                <a:schemeClr val="tx1">
                  <a:lumMod val="85000"/>
                  <a:lumOff val="15000"/>
                </a:schemeClr>
              </a:solidFill>
              <a:latin typeface="Arial"/>
              <a:ea typeface="微软雅黑"/>
              <a:cs typeface="黑体" panose="02010609060101010101" charset="-122"/>
              <a:sym typeface="Arial"/>
            </a:endParaRPr>
          </a:p>
        </p:txBody>
      </p:sp>
      <p:pic>
        <p:nvPicPr>
          <p:cNvPr id="4" name="图片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2045" y="1390862"/>
            <a:ext cx="688109" cy="688109"/>
          </a:xfrm>
          <a:prstGeom prst="rect">
            <a:avLst/>
          </a:prstGeom>
        </p:spPr>
      </p:pic>
      <p:sp>
        <p:nvSpPr>
          <p:cNvPr id="8" name="文本框 7"/>
          <p:cNvSpPr txBox="1"/>
          <p:nvPr/>
        </p:nvSpPr>
        <p:spPr>
          <a:xfrm>
            <a:off x="2050296" y="2883060"/>
            <a:ext cx="803935" cy="707886"/>
          </a:xfrm>
          <a:prstGeom prst="rect">
            <a:avLst/>
          </a:prstGeom>
          <a:noFill/>
        </p:spPr>
        <p:txBody>
          <a:bodyPr wrap="square" rtlCol="0">
            <a:spAutoFit/>
          </a:bodyPr>
          <a:lstStyle/>
          <a:p>
            <a:pPr algn="ctr"/>
            <a:r>
              <a:rPr kumimoji="1" lang="zh-CN" altLang="en-US" sz="2000" dirty="0">
                <a:latin typeface="Arial"/>
                <a:ea typeface="微软雅黑"/>
                <a:sym typeface="Arial"/>
              </a:rPr>
              <a:t>相关因素</a:t>
            </a:r>
          </a:p>
        </p:txBody>
      </p:sp>
      <p:sp>
        <p:nvSpPr>
          <p:cNvPr id="9" name="椭圆 8"/>
          <p:cNvSpPr/>
          <p:nvPr/>
        </p:nvSpPr>
        <p:spPr>
          <a:xfrm>
            <a:off x="1978504" y="2763244"/>
            <a:ext cx="947519" cy="947519"/>
          </a:xfrm>
          <a:prstGeom prst="ellipse">
            <a:avLst/>
          </a:prstGeom>
          <a:noFill/>
          <a:ln w="31750">
            <a:solidFill>
              <a:srgbClr val="1A9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a:ea typeface="微软雅黑"/>
              <a:sym typeface="Arial"/>
            </a:endParaRPr>
          </a:p>
        </p:txBody>
      </p:sp>
      <p:sp>
        <p:nvSpPr>
          <p:cNvPr id="11" name="文本框 10"/>
          <p:cNvSpPr txBox="1"/>
          <p:nvPr/>
        </p:nvSpPr>
        <p:spPr>
          <a:xfrm>
            <a:off x="5361523" y="2883060"/>
            <a:ext cx="803935" cy="707886"/>
          </a:xfrm>
          <a:prstGeom prst="rect">
            <a:avLst/>
          </a:prstGeom>
          <a:noFill/>
        </p:spPr>
        <p:txBody>
          <a:bodyPr wrap="square" rtlCol="0">
            <a:spAutoFit/>
          </a:bodyPr>
          <a:lstStyle/>
          <a:p>
            <a:pPr algn="ctr"/>
            <a:r>
              <a:rPr kumimoji="1" lang="zh-CN" altLang="en-US" sz="2000" dirty="0">
                <a:latin typeface="Arial"/>
                <a:ea typeface="微软雅黑"/>
                <a:sym typeface="Arial"/>
              </a:rPr>
              <a:t>主要表现</a:t>
            </a:r>
          </a:p>
        </p:txBody>
      </p:sp>
      <p:sp>
        <p:nvSpPr>
          <p:cNvPr id="12" name="椭圆 11"/>
          <p:cNvSpPr/>
          <p:nvPr/>
        </p:nvSpPr>
        <p:spPr>
          <a:xfrm>
            <a:off x="5289731" y="2763244"/>
            <a:ext cx="947519" cy="947519"/>
          </a:xfrm>
          <a:prstGeom prst="ellipse">
            <a:avLst/>
          </a:prstGeom>
          <a:noFill/>
          <a:ln w="31750">
            <a:solidFill>
              <a:srgbClr val="1A9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a:ea typeface="微软雅黑"/>
              <a:sym typeface="Arial"/>
            </a:endParaRPr>
          </a:p>
        </p:txBody>
      </p:sp>
      <p:sp>
        <p:nvSpPr>
          <p:cNvPr id="13" name="文本框 12"/>
          <p:cNvSpPr txBox="1"/>
          <p:nvPr/>
        </p:nvSpPr>
        <p:spPr>
          <a:xfrm>
            <a:off x="8899833" y="2895671"/>
            <a:ext cx="803935" cy="707886"/>
          </a:xfrm>
          <a:prstGeom prst="rect">
            <a:avLst/>
          </a:prstGeom>
          <a:noFill/>
        </p:spPr>
        <p:txBody>
          <a:bodyPr wrap="square" rtlCol="0">
            <a:spAutoFit/>
          </a:bodyPr>
          <a:lstStyle/>
          <a:p>
            <a:pPr algn="ctr"/>
            <a:r>
              <a:rPr kumimoji="1" lang="zh-CN" altLang="en-US" sz="2000" dirty="0">
                <a:latin typeface="Arial"/>
                <a:ea typeface="微软雅黑"/>
                <a:sym typeface="Arial"/>
              </a:rPr>
              <a:t>护理目标</a:t>
            </a:r>
          </a:p>
        </p:txBody>
      </p:sp>
      <p:sp>
        <p:nvSpPr>
          <p:cNvPr id="14" name="椭圆 13"/>
          <p:cNvSpPr/>
          <p:nvPr/>
        </p:nvSpPr>
        <p:spPr>
          <a:xfrm>
            <a:off x="8828041" y="2775855"/>
            <a:ext cx="947519" cy="947519"/>
          </a:xfrm>
          <a:prstGeom prst="ellipse">
            <a:avLst/>
          </a:prstGeom>
          <a:noFill/>
          <a:ln w="31750">
            <a:solidFill>
              <a:srgbClr val="1A9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a:ea typeface="微软雅黑"/>
              <a:sym typeface="Arial"/>
            </a:endParaRPr>
          </a:p>
        </p:txBody>
      </p:sp>
      <p:sp>
        <p:nvSpPr>
          <p:cNvPr id="15" name="矩形 14"/>
          <p:cNvSpPr/>
          <p:nvPr/>
        </p:nvSpPr>
        <p:spPr>
          <a:xfrm>
            <a:off x="1395369" y="4114417"/>
            <a:ext cx="2202873" cy="1200329"/>
          </a:xfrm>
          <a:prstGeom prst="rect">
            <a:avLst/>
          </a:prstGeom>
        </p:spPr>
        <p:txBody>
          <a:bodyPr wrap="square">
            <a:spAutoFit/>
          </a:bodyPr>
          <a:lstStyle/>
          <a:p>
            <a:pPr marL="285750" indent="-285750">
              <a:lnSpc>
                <a:spcPct val="150000"/>
              </a:lnSpc>
              <a:buClr>
                <a:srgbClr val="15B6C4"/>
              </a:buClr>
              <a:buFont typeface="Arial" panose="020B0604020202020204" pitchFamily="34" charset="0"/>
              <a:buChar char="•"/>
            </a:pPr>
            <a:r>
              <a:rPr lang="zh-CN" altLang="en-US" sz="1600" dirty="0">
                <a:solidFill>
                  <a:schemeClr val="tx1">
                    <a:lumMod val="75000"/>
                    <a:lumOff val="25000"/>
                  </a:schemeClr>
                </a:solidFill>
                <a:latin typeface="Arial"/>
                <a:ea typeface="微软雅黑"/>
                <a:sym typeface="Arial"/>
              </a:rPr>
              <a:t>降糖药物用量过多</a:t>
            </a:r>
            <a:endParaRPr lang="en-US" altLang="zh-CN" sz="1600" dirty="0">
              <a:solidFill>
                <a:schemeClr val="tx1">
                  <a:lumMod val="75000"/>
                  <a:lumOff val="25000"/>
                </a:schemeClr>
              </a:solidFill>
              <a:latin typeface="Arial"/>
              <a:ea typeface="微软雅黑"/>
              <a:sym typeface="Arial"/>
            </a:endParaRPr>
          </a:p>
          <a:p>
            <a:pPr marL="285750" indent="-285750">
              <a:lnSpc>
                <a:spcPct val="150000"/>
              </a:lnSpc>
              <a:buClr>
                <a:srgbClr val="15B6C4"/>
              </a:buClr>
              <a:buFont typeface="Arial" panose="020B0604020202020204" pitchFamily="34" charset="0"/>
              <a:buChar char="•"/>
            </a:pPr>
            <a:r>
              <a:rPr lang="zh-CN" altLang="en-US" sz="1600" dirty="0">
                <a:solidFill>
                  <a:schemeClr val="tx1">
                    <a:lumMod val="75000"/>
                    <a:lumOff val="25000"/>
                  </a:schemeClr>
                </a:solidFill>
                <a:latin typeface="Arial"/>
                <a:ea typeface="微软雅黑"/>
                <a:sym typeface="Arial"/>
              </a:rPr>
              <a:t>没有摄入足够的糖份</a:t>
            </a:r>
          </a:p>
        </p:txBody>
      </p:sp>
      <p:sp>
        <p:nvSpPr>
          <p:cNvPr id="16" name="矩形 15"/>
          <p:cNvSpPr/>
          <p:nvPr/>
        </p:nvSpPr>
        <p:spPr>
          <a:xfrm>
            <a:off x="4422104" y="4114417"/>
            <a:ext cx="2532878" cy="1569660"/>
          </a:xfrm>
          <a:prstGeom prst="rect">
            <a:avLst/>
          </a:prstGeom>
        </p:spPr>
        <p:txBody>
          <a:bodyPr wrap="square">
            <a:spAutoFit/>
          </a:bodyPr>
          <a:lstStyle/>
          <a:p>
            <a:pPr marL="285750" indent="-285750" algn="just">
              <a:lnSpc>
                <a:spcPct val="150000"/>
              </a:lnSpc>
              <a:buClr>
                <a:srgbClr val="15B6C4"/>
              </a:buClr>
              <a:buFont typeface="Arial" panose="020B0604020202020204" pitchFamily="34" charset="0"/>
              <a:buChar char="•"/>
            </a:pPr>
            <a:r>
              <a:rPr lang="zh-CN" altLang="en-US" sz="1600">
                <a:solidFill>
                  <a:schemeClr val="tx1">
                    <a:lumMod val="75000"/>
                    <a:lumOff val="25000"/>
                  </a:schemeClr>
                </a:solidFill>
                <a:latin typeface="Arial"/>
                <a:ea typeface="微软雅黑"/>
                <a:sym typeface="Arial"/>
              </a:rPr>
              <a:t>心慌、手抖、出冷汗、头晕、乏力、强烈饥饿感、情绪行为改变、严重者出现昏迷</a:t>
            </a:r>
          </a:p>
        </p:txBody>
      </p:sp>
      <p:sp>
        <p:nvSpPr>
          <p:cNvPr id="17" name="矩形 16"/>
          <p:cNvSpPr/>
          <p:nvPr/>
        </p:nvSpPr>
        <p:spPr>
          <a:xfrm>
            <a:off x="7628282" y="4114417"/>
            <a:ext cx="3347035" cy="787075"/>
          </a:xfrm>
          <a:prstGeom prst="rect">
            <a:avLst/>
          </a:prstGeom>
        </p:spPr>
        <p:txBody>
          <a:bodyPr wrap="square">
            <a:spAutoFit/>
          </a:bodyPr>
          <a:lstStyle/>
          <a:p>
            <a:pPr marL="285750" indent="-285750">
              <a:lnSpc>
                <a:spcPct val="150000"/>
              </a:lnSpc>
              <a:buClr>
                <a:srgbClr val="15B6C4"/>
              </a:buClr>
              <a:buFont typeface="Arial" panose="020B0604020202020204" pitchFamily="34" charset="0"/>
              <a:buChar char="•"/>
            </a:pPr>
            <a:r>
              <a:rPr lang="zh-CN" altLang="en-US" sz="1600" dirty="0">
                <a:solidFill>
                  <a:schemeClr val="tx1">
                    <a:lumMod val="75000"/>
                    <a:lumOff val="25000"/>
                  </a:schemeClr>
                </a:solidFill>
                <a:latin typeface="Arial"/>
                <a:ea typeface="微软雅黑"/>
                <a:sym typeface="Arial"/>
              </a:rPr>
              <a:t>血糖控制稳定，没有低血糖发生。</a:t>
            </a:r>
          </a:p>
          <a:p>
            <a:pPr marL="285750" indent="-285750">
              <a:lnSpc>
                <a:spcPct val="150000"/>
              </a:lnSpc>
              <a:buClr>
                <a:srgbClr val="15B6C4"/>
              </a:buClr>
              <a:buFont typeface="Arial" panose="020B0604020202020204" pitchFamily="34" charset="0"/>
              <a:buChar char="•"/>
            </a:pPr>
            <a:r>
              <a:rPr lang="zh-CN" altLang="en-US" sz="1600" dirty="0">
                <a:solidFill>
                  <a:schemeClr val="tx1">
                    <a:lumMod val="75000"/>
                    <a:lumOff val="25000"/>
                  </a:schemeClr>
                </a:solidFill>
                <a:latin typeface="Arial"/>
                <a:ea typeface="微软雅黑"/>
                <a:sym typeface="Arial"/>
              </a:rPr>
              <a:t>能描述低血糖发生的紧急处理</a:t>
            </a:r>
          </a:p>
        </p:txBody>
      </p:sp>
    </p:spTree>
  </p:cSld>
  <p:clrMapOvr>
    <a:masterClrMapping/>
  </p:clrMapOvr>
  <p:transition spd="slow" advTm="2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par>
                          <p:cTn id="12" fill="hold">
                            <p:stCondLst>
                              <p:cond delay="800"/>
                            </p:stCondLst>
                            <p:childTnLst>
                              <p:par>
                                <p:cTn id="13" presetID="52"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Scale>
                                      <p:cBhvr>
                                        <p:cTn id="15"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4"/>
                                        </p:tgtEl>
                                        <p:attrNameLst>
                                          <p:attrName>ppt_x</p:attrName>
                                          <p:attrName>ppt_y</p:attrName>
                                        </p:attrNameLst>
                                      </p:cBhvr>
                                    </p:animMotion>
                                    <p:animEffect transition="in" filter="fade">
                                      <p:cBhvr>
                                        <p:cTn id="17" dur="1000"/>
                                        <p:tgtEl>
                                          <p:spTgt spid="4"/>
                                        </p:tgtEl>
                                      </p:cBhvr>
                                    </p:animEffect>
                                  </p:childTnLst>
                                </p:cTn>
                              </p:par>
                            </p:childTnLst>
                          </p:cTn>
                        </p:par>
                        <p:par>
                          <p:cTn id="18" fill="hold">
                            <p:stCondLst>
                              <p:cond delay="1800"/>
                            </p:stCondLst>
                            <p:childTnLst>
                              <p:par>
                                <p:cTn id="19" presetID="52" presetClass="entr" presetSubtype="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Scale>
                                      <p:cBhvr>
                                        <p:cTn id="21"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3"/>
                                        </p:tgtEl>
                                        <p:attrNameLst>
                                          <p:attrName>ppt_x</p:attrName>
                                          <p:attrName>ppt_y</p:attrName>
                                        </p:attrNameLst>
                                      </p:cBhvr>
                                    </p:animMotion>
                                    <p:animEffect transition="in" filter="fade">
                                      <p:cBhvr>
                                        <p:cTn id="23" dur="1000"/>
                                        <p:tgtEl>
                                          <p:spTgt spid="3"/>
                                        </p:tgtEl>
                                      </p:cBhvr>
                                    </p:animEffect>
                                  </p:childTnLst>
                                </p:cTn>
                              </p:par>
                            </p:childTnLst>
                          </p:cTn>
                        </p:par>
                        <p:par>
                          <p:cTn id="24" fill="hold">
                            <p:stCondLst>
                              <p:cond delay="2800"/>
                            </p:stCondLst>
                            <p:childTnLst>
                              <p:par>
                                <p:cTn id="25" presetID="21" presetClass="entr" presetSubtype="1"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heel(1)">
                                      <p:cBhvr>
                                        <p:cTn id="27" dur="2000"/>
                                        <p:tgtEl>
                                          <p:spTgt spid="9"/>
                                        </p:tgtEl>
                                      </p:cBhvr>
                                    </p:animEffect>
                                  </p:childTnLst>
                                </p:cTn>
                              </p:par>
                            </p:childTnLst>
                          </p:cTn>
                        </p:par>
                        <p:par>
                          <p:cTn id="28" fill="hold">
                            <p:stCondLst>
                              <p:cond delay="4800"/>
                            </p:stCondLst>
                            <p:childTnLst>
                              <p:par>
                                <p:cTn id="29" presetID="17" presetClass="entr" presetSubtype="1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strVal val="#ppt_h"/>
                                          </p:val>
                                        </p:tav>
                                        <p:tav tm="100000">
                                          <p:val>
                                            <p:strVal val="#ppt_h"/>
                                          </p:val>
                                        </p:tav>
                                      </p:tavLst>
                                    </p:anim>
                                  </p:childTnLst>
                                </p:cTn>
                              </p:par>
                            </p:childTnLst>
                          </p:cTn>
                        </p:par>
                        <p:par>
                          <p:cTn id="33" fill="hold">
                            <p:stCondLst>
                              <p:cond delay="5300"/>
                            </p:stCondLst>
                            <p:childTnLst>
                              <p:par>
                                <p:cTn id="34" presetID="22" presetClass="entr" presetSubtype="1"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up)">
                                      <p:cBhvr>
                                        <p:cTn id="36" dur="500"/>
                                        <p:tgtEl>
                                          <p:spTgt spid="15"/>
                                        </p:tgtEl>
                                      </p:cBhvr>
                                    </p:animEffect>
                                  </p:childTnLst>
                                </p:cTn>
                              </p:par>
                            </p:childTnLst>
                          </p:cTn>
                        </p:par>
                        <p:par>
                          <p:cTn id="37" fill="hold">
                            <p:stCondLst>
                              <p:cond delay="5800"/>
                            </p:stCondLst>
                            <p:childTnLst>
                              <p:par>
                                <p:cTn id="38" presetID="21" presetClass="entr" presetSubtype="1"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heel(1)">
                                      <p:cBhvr>
                                        <p:cTn id="40" dur="2000"/>
                                        <p:tgtEl>
                                          <p:spTgt spid="12"/>
                                        </p:tgtEl>
                                      </p:cBhvr>
                                    </p:animEffect>
                                  </p:childTnLst>
                                </p:cTn>
                              </p:par>
                            </p:childTnLst>
                          </p:cTn>
                        </p:par>
                        <p:par>
                          <p:cTn id="41" fill="hold">
                            <p:stCondLst>
                              <p:cond delay="7800"/>
                            </p:stCondLst>
                            <p:childTnLst>
                              <p:par>
                                <p:cTn id="42" presetID="17" presetClass="entr" presetSubtype="10"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p:cTn id="44" dur="500" fill="hold"/>
                                        <p:tgtEl>
                                          <p:spTgt spid="11"/>
                                        </p:tgtEl>
                                        <p:attrNameLst>
                                          <p:attrName>ppt_w</p:attrName>
                                        </p:attrNameLst>
                                      </p:cBhvr>
                                      <p:tavLst>
                                        <p:tav tm="0">
                                          <p:val>
                                            <p:fltVal val="0"/>
                                          </p:val>
                                        </p:tav>
                                        <p:tav tm="100000">
                                          <p:val>
                                            <p:strVal val="#ppt_w"/>
                                          </p:val>
                                        </p:tav>
                                      </p:tavLst>
                                    </p:anim>
                                    <p:anim calcmode="lin" valueType="num">
                                      <p:cBhvr>
                                        <p:cTn id="45" dur="500" fill="hold"/>
                                        <p:tgtEl>
                                          <p:spTgt spid="11"/>
                                        </p:tgtEl>
                                        <p:attrNameLst>
                                          <p:attrName>ppt_h</p:attrName>
                                        </p:attrNameLst>
                                      </p:cBhvr>
                                      <p:tavLst>
                                        <p:tav tm="0">
                                          <p:val>
                                            <p:strVal val="#ppt_h"/>
                                          </p:val>
                                        </p:tav>
                                        <p:tav tm="100000">
                                          <p:val>
                                            <p:strVal val="#ppt_h"/>
                                          </p:val>
                                        </p:tav>
                                      </p:tavLst>
                                    </p:anim>
                                  </p:childTnLst>
                                </p:cTn>
                              </p:par>
                              <p:par>
                                <p:cTn id="46" presetID="22" presetClass="entr" presetSubtype="1"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up)">
                                      <p:cBhvr>
                                        <p:cTn id="48" dur="500"/>
                                        <p:tgtEl>
                                          <p:spTgt spid="16"/>
                                        </p:tgtEl>
                                      </p:cBhvr>
                                    </p:animEffect>
                                  </p:childTnLst>
                                </p:cTn>
                              </p:par>
                            </p:childTnLst>
                          </p:cTn>
                        </p:par>
                        <p:par>
                          <p:cTn id="49" fill="hold">
                            <p:stCondLst>
                              <p:cond delay="8300"/>
                            </p:stCondLst>
                            <p:childTnLst>
                              <p:par>
                                <p:cTn id="50" presetID="21" presetClass="entr" presetSubtype="1"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heel(1)">
                                      <p:cBhvr>
                                        <p:cTn id="52" dur="2000"/>
                                        <p:tgtEl>
                                          <p:spTgt spid="14"/>
                                        </p:tgtEl>
                                      </p:cBhvr>
                                    </p:animEffect>
                                  </p:childTnLst>
                                </p:cTn>
                              </p:par>
                            </p:childTnLst>
                          </p:cTn>
                        </p:par>
                        <p:par>
                          <p:cTn id="53" fill="hold">
                            <p:stCondLst>
                              <p:cond delay="10300"/>
                            </p:stCondLst>
                            <p:childTnLst>
                              <p:par>
                                <p:cTn id="54" presetID="17" presetClass="entr" presetSubtype="10" fill="hold" grpId="0" nodeType="afterEffect">
                                  <p:stCondLst>
                                    <p:cond delay="0"/>
                                  </p:stCondLst>
                                  <p:childTnLst>
                                    <p:set>
                                      <p:cBhvr>
                                        <p:cTn id="55" dur="1" fill="hold">
                                          <p:stCondLst>
                                            <p:cond delay="0"/>
                                          </p:stCondLst>
                                        </p:cTn>
                                        <p:tgtEl>
                                          <p:spTgt spid="13"/>
                                        </p:tgtEl>
                                        <p:attrNameLst>
                                          <p:attrName>style.visibility</p:attrName>
                                        </p:attrNameLst>
                                      </p:cBhvr>
                                      <p:to>
                                        <p:strVal val="visible"/>
                                      </p:to>
                                    </p:set>
                                    <p:anim calcmode="lin" valueType="num">
                                      <p:cBhvr>
                                        <p:cTn id="56" dur="500" fill="hold"/>
                                        <p:tgtEl>
                                          <p:spTgt spid="13"/>
                                        </p:tgtEl>
                                        <p:attrNameLst>
                                          <p:attrName>ppt_w</p:attrName>
                                        </p:attrNameLst>
                                      </p:cBhvr>
                                      <p:tavLst>
                                        <p:tav tm="0">
                                          <p:val>
                                            <p:fltVal val="0"/>
                                          </p:val>
                                        </p:tav>
                                        <p:tav tm="100000">
                                          <p:val>
                                            <p:strVal val="#ppt_w"/>
                                          </p:val>
                                        </p:tav>
                                      </p:tavLst>
                                    </p:anim>
                                    <p:anim calcmode="lin" valueType="num">
                                      <p:cBhvr>
                                        <p:cTn id="57" dur="500" fill="hold"/>
                                        <p:tgtEl>
                                          <p:spTgt spid="13"/>
                                        </p:tgtEl>
                                        <p:attrNameLst>
                                          <p:attrName>ppt_h</p:attrName>
                                        </p:attrNameLst>
                                      </p:cBhvr>
                                      <p:tavLst>
                                        <p:tav tm="0">
                                          <p:val>
                                            <p:strVal val="#ppt_h"/>
                                          </p:val>
                                        </p:tav>
                                        <p:tav tm="100000">
                                          <p:val>
                                            <p:strVal val="#ppt_h"/>
                                          </p:val>
                                        </p:tav>
                                      </p:tavLst>
                                    </p:anim>
                                  </p:childTnLst>
                                </p:cTn>
                              </p:par>
                            </p:childTnLst>
                          </p:cTn>
                        </p:par>
                        <p:par>
                          <p:cTn id="58" fill="hold">
                            <p:stCondLst>
                              <p:cond delay="10800"/>
                            </p:stCondLst>
                            <p:childTnLst>
                              <p:par>
                                <p:cTn id="59" presetID="22" presetClass="entr" presetSubtype="1" fill="hold" grpId="0" nodeType="after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wipe(up)">
                                      <p:cBhvr>
                                        <p:cTn id="6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P spid="9" grpId="0" animBg="1"/>
      <p:bldP spid="11" grpId="0"/>
      <p:bldP spid="12" grpId="0" animBg="1"/>
      <p:bldP spid="13" grpId="0"/>
      <p:bldP spid="14" grpId="0" animBg="1"/>
      <p:bldP spid="15" grpId="0"/>
      <p:bldP spid="16"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67377" y="556550"/>
            <a:ext cx="3057247" cy="584775"/>
          </a:xfrm>
          <a:prstGeom prst="rect">
            <a:avLst/>
          </a:prstGeom>
        </p:spPr>
        <p:txBody>
          <a:bodyPr wrap="none">
            <a:spAutoFit/>
          </a:bodyPr>
          <a:lstStyle/>
          <a:p>
            <a:r>
              <a:rPr lang="zh-CN" altLang="en-US" sz="3200" dirty="0">
                <a:solidFill>
                  <a:srgbClr val="1A9CA7"/>
                </a:solidFill>
                <a:latin typeface="Arial"/>
                <a:ea typeface="微软雅黑"/>
                <a:cs typeface="黑体" panose="02010609060101010101" charset="-122"/>
                <a:sym typeface="Arial"/>
              </a:rPr>
              <a:t>护理问题及措施</a:t>
            </a:r>
          </a:p>
        </p:txBody>
      </p:sp>
      <p:sp>
        <p:nvSpPr>
          <p:cNvPr id="5" name="矩形 4"/>
          <p:cNvSpPr/>
          <p:nvPr/>
        </p:nvSpPr>
        <p:spPr>
          <a:xfrm>
            <a:off x="1646940" y="1473306"/>
            <a:ext cx="2364750" cy="523220"/>
          </a:xfrm>
          <a:prstGeom prst="rect">
            <a:avLst/>
          </a:prstGeom>
          <a:noFill/>
          <a:ln w="9525" algn="ctr">
            <a:noFill/>
            <a:miter lim="800000"/>
          </a:ln>
          <a:effectLst/>
        </p:spPr>
        <p:txBody>
          <a:bodyPr wrap="none">
            <a:spAutoFit/>
          </a:bodyPr>
          <a:lstStyle/>
          <a:p>
            <a:pPr eaLnBrk="0" hangingPunct="0">
              <a:spcBef>
                <a:spcPct val="0"/>
              </a:spcBef>
            </a:pPr>
            <a:r>
              <a:rPr lang="zh-CN" altLang="en-US" sz="2800" spc="600" dirty="0">
                <a:solidFill>
                  <a:schemeClr val="tx1">
                    <a:lumMod val="85000"/>
                    <a:lumOff val="15000"/>
                  </a:schemeClr>
                </a:solidFill>
                <a:latin typeface="Arial"/>
                <a:ea typeface="微软雅黑"/>
                <a:cs typeface="黑体" panose="02010609060101010101" charset="-122"/>
                <a:sym typeface="Arial"/>
              </a:rPr>
              <a:t>潜在并发症</a:t>
            </a:r>
            <a:endParaRPr lang="zh-CN" altLang="en-US" sz="2000" spc="600" dirty="0">
              <a:solidFill>
                <a:schemeClr val="tx1">
                  <a:lumMod val="85000"/>
                  <a:lumOff val="15000"/>
                </a:schemeClr>
              </a:solidFill>
              <a:latin typeface="Arial"/>
              <a:ea typeface="微软雅黑"/>
              <a:cs typeface="黑体" panose="02010609060101010101" charset="-122"/>
              <a:sym typeface="Arial"/>
            </a:endParaRPr>
          </a:p>
        </p:txBody>
      </p:sp>
      <p:pic>
        <p:nvPicPr>
          <p:cNvPr id="6" name="图片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2045" y="1390862"/>
            <a:ext cx="688109" cy="688109"/>
          </a:xfrm>
          <a:prstGeom prst="rect">
            <a:avLst/>
          </a:prstGeom>
        </p:spPr>
      </p:pic>
      <p:sp>
        <p:nvSpPr>
          <p:cNvPr id="8" name="矩形 7"/>
          <p:cNvSpPr/>
          <p:nvPr/>
        </p:nvSpPr>
        <p:spPr>
          <a:xfrm>
            <a:off x="4542551" y="2498745"/>
            <a:ext cx="6096000" cy="1052596"/>
          </a:xfrm>
          <a:prstGeom prst="rect">
            <a:avLst/>
          </a:prstGeom>
        </p:spPr>
        <p:txBody>
          <a:bodyPr>
            <a:spAutoFit/>
          </a:bodyPr>
          <a:lstStyle/>
          <a:p>
            <a:pPr>
              <a:lnSpc>
                <a:spcPct val="130000"/>
              </a:lnSpc>
            </a:pPr>
            <a:r>
              <a:rPr lang="zh-CN" altLang="en-US" sz="1600" dirty="0">
                <a:solidFill>
                  <a:schemeClr val="tx1">
                    <a:lumMod val="75000"/>
                    <a:lumOff val="25000"/>
                  </a:schemeClr>
                </a:solidFill>
                <a:latin typeface="Arial"/>
                <a:ea typeface="微软雅黑"/>
                <a:sym typeface="Arial"/>
              </a:rPr>
              <a:t>告知患者饮食控制的重要性，但不是吃得越少越好，科学地进食。并告知患者     低血糖的临床表现和临时应对措施，提醒患者随身携带饼干、巧克力、糖果等以备不时之需。</a:t>
            </a:r>
          </a:p>
        </p:txBody>
      </p:sp>
      <p:sp>
        <p:nvSpPr>
          <p:cNvPr id="9" name="椭圆 8"/>
          <p:cNvSpPr/>
          <p:nvPr/>
        </p:nvSpPr>
        <p:spPr>
          <a:xfrm>
            <a:off x="1005975" y="3235311"/>
            <a:ext cx="1254857" cy="1254857"/>
          </a:xfrm>
          <a:prstGeom prst="ellipse">
            <a:avLst/>
          </a:prstGeom>
          <a:solidFill>
            <a:srgbClr val="15B6C4"/>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a:ea typeface="微软雅黑"/>
              <a:sym typeface="Arial"/>
            </a:endParaRPr>
          </a:p>
        </p:txBody>
      </p:sp>
      <p:sp>
        <p:nvSpPr>
          <p:cNvPr id="10" name="文本框 9"/>
          <p:cNvSpPr txBox="1"/>
          <p:nvPr/>
        </p:nvSpPr>
        <p:spPr>
          <a:xfrm>
            <a:off x="1149559" y="3385687"/>
            <a:ext cx="967689" cy="954107"/>
          </a:xfrm>
          <a:prstGeom prst="rect">
            <a:avLst/>
          </a:prstGeom>
          <a:noFill/>
        </p:spPr>
        <p:txBody>
          <a:bodyPr wrap="square" rtlCol="0">
            <a:spAutoFit/>
          </a:bodyPr>
          <a:lstStyle/>
          <a:p>
            <a:pPr algn="ctr"/>
            <a:r>
              <a:rPr kumimoji="1" lang="zh-CN" altLang="en-US" sz="2800" dirty="0">
                <a:solidFill>
                  <a:schemeClr val="bg1"/>
                </a:solidFill>
                <a:latin typeface="Arial"/>
                <a:ea typeface="微软雅黑"/>
                <a:sym typeface="Arial"/>
              </a:rPr>
              <a:t>护理措施</a:t>
            </a:r>
          </a:p>
        </p:txBody>
      </p:sp>
      <p:sp>
        <p:nvSpPr>
          <p:cNvPr id="11" name="椭圆 10"/>
          <p:cNvSpPr/>
          <p:nvPr/>
        </p:nvSpPr>
        <p:spPr>
          <a:xfrm>
            <a:off x="878330" y="3107666"/>
            <a:ext cx="1510146" cy="1510146"/>
          </a:xfrm>
          <a:prstGeom prst="ellipse">
            <a:avLst/>
          </a:prstGeom>
          <a:noFill/>
          <a:ln>
            <a:solidFill>
              <a:srgbClr val="15B6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a:ea typeface="微软雅黑"/>
              <a:sym typeface="Arial"/>
            </a:endParaRPr>
          </a:p>
        </p:txBody>
      </p:sp>
      <p:sp>
        <p:nvSpPr>
          <p:cNvPr id="12" name="矩形 11"/>
          <p:cNvSpPr/>
          <p:nvPr/>
        </p:nvSpPr>
        <p:spPr>
          <a:xfrm>
            <a:off x="4542551" y="4161359"/>
            <a:ext cx="6705600" cy="338554"/>
          </a:xfrm>
          <a:prstGeom prst="rect">
            <a:avLst/>
          </a:prstGeom>
        </p:spPr>
        <p:txBody>
          <a:bodyPr wrap="square">
            <a:spAutoFit/>
          </a:bodyPr>
          <a:lstStyle/>
          <a:p>
            <a:r>
              <a:rPr lang="zh-CN" altLang="en-US" sz="1600" dirty="0">
                <a:solidFill>
                  <a:schemeClr val="tx1">
                    <a:lumMod val="75000"/>
                    <a:lumOff val="25000"/>
                  </a:schemeClr>
                </a:solidFill>
                <a:latin typeface="Arial"/>
                <a:ea typeface="微软雅黑"/>
                <a:sym typeface="Arial"/>
              </a:rPr>
              <a:t>告知患者控制血糖水平的重要性，定时检测血糖，定期随访。</a:t>
            </a:r>
          </a:p>
        </p:txBody>
      </p:sp>
      <p:sp>
        <p:nvSpPr>
          <p:cNvPr id="13" name="矩形 12"/>
          <p:cNvSpPr/>
          <p:nvPr/>
        </p:nvSpPr>
        <p:spPr>
          <a:xfrm>
            <a:off x="4542551" y="5378969"/>
            <a:ext cx="2852063" cy="338554"/>
          </a:xfrm>
          <a:prstGeom prst="rect">
            <a:avLst/>
          </a:prstGeom>
        </p:spPr>
        <p:txBody>
          <a:bodyPr wrap="none">
            <a:spAutoFit/>
          </a:bodyPr>
          <a:lstStyle/>
          <a:p>
            <a:r>
              <a:rPr lang="zh-CN" altLang="en-US" sz="1600">
                <a:solidFill>
                  <a:schemeClr val="tx1">
                    <a:lumMod val="75000"/>
                    <a:lumOff val="25000"/>
                  </a:schemeClr>
                </a:solidFill>
                <a:latin typeface="Arial"/>
                <a:ea typeface="微软雅黑"/>
                <a:sym typeface="Arial"/>
              </a:rPr>
              <a:t>嘱患者</a:t>
            </a:r>
            <a:r>
              <a:rPr lang="zh-CN" altLang="en-US" sz="1600" dirty="0">
                <a:solidFill>
                  <a:schemeClr val="tx1">
                    <a:lumMod val="75000"/>
                    <a:lumOff val="25000"/>
                  </a:schemeClr>
                </a:solidFill>
                <a:latin typeface="Arial"/>
                <a:ea typeface="微软雅黑"/>
                <a:sym typeface="Arial"/>
              </a:rPr>
              <a:t>少量多餐，适当运动。</a:t>
            </a:r>
          </a:p>
        </p:txBody>
      </p:sp>
      <p:pic>
        <p:nvPicPr>
          <p:cNvPr id="15" name="图片 1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66418" y="3936936"/>
            <a:ext cx="546100" cy="787400"/>
          </a:xfrm>
          <a:prstGeom prst="rect">
            <a:avLst/>
          </a:prstGeom>
        </p:spPr>
      </p:pic>
      <p:pic>
        <p:nvPicPr>
          <p:cNvPr id="17" name="图片 1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593782" y="2697103"/>
            <a:ext cx="691372" cy="490002"/>
          </a:xfrm>
          <a:prstGeom prst="rect">
            <a:avLst/>
          </a:prstGeom>
        </p:spPr>
      </p:pic>
      <p:pic>
        <p:nvPicPr>
          <p:cNvPr id="18" name="图片 1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13072" y="5275296"/>
            <a:ext cx="772082" cy="525015"/>
          </a:xfrm>
          <a:prstGeom prst="rect">
            <a:avLst/>
          </a:prstGeom>
        </p:spPr>
      </p:pic>
    </p:spTree>
  </p:cSld>
  <p:clrMapOvr>
    <a:masterClrMapping/>
  </p:clrMapOvr>
  <p:transition spd="slow" advTm="2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par>
                          <p:cTn id="12" fill="hold">
                            <p:stCondLst>
                              <p:cond delay="800"/>
                            </p:stCondLst>
                            <p:childTnLst>
                              <p:par>
                                <p:cTn id="13" presetID="52"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Scale>
                                      <p:cBhvr>
                                        <p:cTn id="15"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6"/>
                                        </p:tgtEl>
                                        <p:attrNameLst>
                                          <p:attrName>ppt_x</p:attrName>
                                          <p:attrName>ppt_y</p:attrName>
                                        </p:attrNameLst>
                                      </p:cBhvr>
                                    </p:animMotion>
                                    <p:animEffect transition="in" filter="fade">
                                      <p:cBhvr>
                                        <p:cTn id="17" dur="1000"/>
                                        <p:tgtEl>
                                          <p:spTgt spid="6"/>
                                        </p:tgtEl>
                                      </p:cBhvr>
                                    </p:animEffect>
                                  </p:childTnLst>
                                </p:cTn>
                              </p:par>
                            </p:childTnLst>
                          </p:cTn>
                        </p:par>
                        <p:par>
                          <p:cTn id="18" fill="hold">
                            <p:stCondLst>
                              <p:cond delay="1800"/>
                            </p:stCondLst>
                            <p:childTnLst>
                              <p:par>
                                <p:cTn id="19" presetID="52"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Scale>
                                      <p:cBhvr>
                                        <p:cTn id="21"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5"/>
                                        </p:tgtEl>
                                        <p:attrNameLst>
                                          <p:attrName>ppt_x</p:attrName>
                                          <p:attrName>ppt_y</p:attrName>
                                        </p:attrNameLst>
                                      </p:cBhvr>
                                    </p:animMotion>
                                    <p:animEffect transition="in" filter="fade">
                                      <p:cBhvr>
                                        <p:cTn id="23" dur="1000"/>
                                        <p:tgtEl>
                                          <p:spTgt spid="5"/>
                                        </p:tgtEl>
                                      </p:cBhvr>
                                    </p:animEffect>
                                  </p:childTnLst>
                                </p:cTn>
                              </p:par>
                            </p:childTnLst>
                          </p:cTn>
                        </p:par>
                        <p:par>
                          <p:cTn id="24" fill="hold">
                            <p:stCondLst>
                              <p:cond delay="2800"/>
                            </p:stCondLst>
                            <p:childTnLst>
                              <p:par>
                                <p:cTn id="25" presetID="21" presetClass="entr" presetSubtype="1"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heel(1)">
                                      <p:cBhvr>
                                        <p:cTn id="27" dur="2000"/>
                                        <p:tgtEl>
                                          <p:spTgt spid="11"/>
                                        </p:tgtEl>
                                      </p:cBhvr>
                                    </p:animEffect>
                                  </p:childTnLst>
                                </p:cTn>
                              </p:par>
                            </p:childTnLst>
                          </p:cTn>
                        </p:par>
                        <p:par>
                          <p:cTn id="28" fill="hold">
                            <p:stCondLst>
                              <p:cond delay="4800"/>
                            </p:stCondLst>
                            <p:childTnLst>
                              <p:par>
                                <p:cTn id="29" presetID="55"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1000" fill="hold"/>
                                        <p:tgtEl>
                                          <p:spTgt spid="9"/>
                                        </p:tgtEl>
                                        <p:attrNameLst>
                                          <p:attrName>ppt_w</p:attrName>
                                        </p:attrNameLst>
                                      </p:cBhvr>
                                      <p:tavLst>
                                        <p:tav tm="0">
                                          <p:val>
                                            <p:strVal val="#ppt_w*0.70"/>
                                          </p:val>
                                        </p:tav>
                                        <p:tav tm="100000">
                                          <p:val>
                                            <p:strVal val="#ppt_w"/>
                                          </p:val>
                                        </p:tav>
                                      </p:tavLst>
                                    </p:anim>
                                    <p:anim calcmode="lin" valueType="num">
                                      <p:cBhvr>
                                        <p:cTn id="32" dur="1000" fill="hold"/>
                                        <p:tgtEl>
                                          <p:spTgt spid="9"/>
                                        </p:tgtEl>
                                        <p:attrNameLst>
                                          <p:attrName>ppt_h</p:attrName>
                                        </p:attrNameLst>
                                      </p:cBhvr>
                                      <p:tavLst>
                                        <p:tav tm="0">
                                          <p:val>
                                            <p:strVal val="#ppt_h"/>
                                          </p:val>
                                        </p:tav>
                                        <p:tav tm="100000">
                                          <p:val>
                                            <p:strVal val="#ppt_h"/>
                                          </p:val>
                                        </p:tav>
                                      </p:tavLst>
                                    </p:anim>
                                    <p:animEffect transition="in" filter="fade">
                                      <p:cBhvr>
                                        <p:cTn id="33" dur="1000"/>
                                        <p:tgtEl>
                                          <p:spTgt spid="9"/>
                                        </p:tgtEl>
                                      </p:cBhvr>
                                    </p:animEffect>
                                  </p:childTnLst>
                                </p:cTn>
                              </p:par>
                              <p:par>
                                <p:cTn id="34" presetID="55"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1000" fill="hold"/>
                                        <p:tgtEl>
                                          <p:spTgt spid="10"/>
                                        </p:tgtEl>
                                        <p:attrNameLst>
                                          <p:attrName>ppt_w</p:attrName>
                                        </p:attrNameLst>
                                      </p:cBhvr>
                                      <p:tavLst>
                                        <p:tav tm="0">
                                          <p:val>
                                            <p:strVal val="#ppt_w*0.70"/>
                                          </p:val>
                                        </p:tav>
                                        <p:tav tm="100000">
                                          <p:val>
                                            <p:strVal val="#ppt_w"/>
                                          </p:val>
                                        </p:tav>
                                      </p:tavLst>
                                    </p:anim>
                                    <p:anim calcmode="lin" valueType="num">
                                      <p:cBhvr>
                                        <p:cTn id="37" dur="1000" fill="hold"/>
                                        <p:tgtEl>
                                          <p:spTgt spid="10"/>
                                        </p:tgtEl>
                                        <p:attrNameLst>
                                          <p:attrName>ppt_h</p:attrName>
                                        </p:attrNameLst>
                                      </p:cBhvr>
                                      <p:tavLst>
                                        <p:tav tm="0">
                                          <p:val>
                                            <p:strVal val="#ppt_h"/>
                                          </p:val>
                                        </p:tav>
                                        <p:tav tm="100000">
                                          <p:val>
                                            <p:strVal val="#ppt_h"/>
                                          </p:val>
                                        </p:tav>
                                      </p:tavLst>
                                    </p:anim>
                                    <p:animEffect transition="in" filter="fade">
                                      <p:cBhvr>
                                        <p:cTn id="38" dur="1000"/>
                                        <p:tgtEl>
                                          <p:spTgt spid="10"/>
                                        </p:tgtEl>
                                      </p:cBhvr>
                                    </p:animEffect>
                                  </p:childTnLst>
                                </p:cTn>
                              </p:par>
                            </p:childTnLst>
                          </p:cTn>
                        </p:par>
                        <p:par>
                          <p:cTn id="39" fill="hold">
                            <p:stCondLst>
                              <p:cond delay="5800"/>
                            </p:stCondLst>
                            <p:childTnLst>
                              <p:par>
                                <p:cTn id="40" presetID="52" presetClass="entr" presetSubtype="0" fill="hold" nodeType="afterEffect">
                                  <p:stCondLst>
                                    <p:cond delay="0"/>
                                  </p:stCondLst>
                                  <p:childTnLst>
                                    <p:set>
                                      <p:cBhvr>
                                        <p:cTn id="41" dur="1" fill="hold">
                                          <p:stCondLst>
                                            <p:cond delay="0"/>
                                          </p:stCondLst>
                                        </p:cTn>
                                        <p:tgtEl>
                                          <p:spTgt spid="17"/>
                                        </p:tgtEl>
                                        <p:attrNameLst>
                                          <p:attrName>style.visibility</p:attrName>
                                        </p:attrNameLst>
                                      </p:cBhvr>
                                      <p:to>
                                        <p:strVal val="visible"/>
                                      </p:to>
                                    </p:set>
                                    <p:animScale>
                                      <p:cBhvr>
                                        <p:cTn id="42"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3" dur="1000" decel="50000" fill="hold">
                                          <p:stCondLst>
                                            <p:cond delay="0"/>
                                          </p:stCondLst>
                                        </p:cTn>
                                        <p:tgtEl>
                                          <p:spTgt spid="17"/>
                                        </p:tgtEl>
                                        <p:attrNameLst>
                                          <p:attrName>ppt_x</p:attrName>
                                          <p:attrName>ppt_y</p:attrName>
                                        </p:attrNameLst>
                                      </p:cBhvr>
                                    </p:animMotion>
                                    <p:animEffect transition="in" filter="fade">
                                      <p:cBhvr>
                                        <p:cTn id="44" dur="1000"/>
                                        <p:tgtEl>
                                          <p:spTgt spid="17"/>
                                        </p:tgtEl>
                                      </p:cBhvr>
                                    </p:animEffect>
                                  </p:childTnLst>
                                </p:cTn>
                              </p:par>
                            </p:childTnLst>
                          </p:cTn>
                        </p:par>
                        <p:par>
                          <p:cTn id="45" fill="hold">
                            <p:stCondLst>
                              <p:cond delay="6800"/>
                            </p:stCondLst>
                            <p:childTnLst>
                              <p:par>
                                <p:cTn id="46" presetID="22" presetClass="entr" presetSubtype="8" fill="hold" grpId="0" nodeType="after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wipe(left)">
                                      <p:cBhvr>
                                        <p:cTn id="48" dur="500"/>
                                        <p:tgtEl>
                                          <p:spTgt spid="8"/>
                                        </p:tgtEl>
                                      </p:cBhvr>
                                    </p:animEffect>
                                  </p:childTnLst>
                                </p:cTn>
                              </p:par>
                            </p:childTnLst>
                          </p:cTn>
                        </p:par>
                        <p:par>
                          <p:cTn id="49" fill="hold">
                            <p:stCondLst>
                              <p:cond delay="7300"/>
                            </p:stCondLst>
                            <p:childTnLst>
                              <p:par>
                                <p:cTn id="50" presetID="52" presetClass="entr" presetSubtype="0"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Scale>
                                      <p:cBhvr>
                                        <p:cTn id="52" dur="1000" decel="50000" fill="hold">
                                          <p:stCondLst>
                                            <p:cond delay="0"/>
                                          </p:stCondLst>
                                        </p:cTn>
                                        <p:tgtEl>
                                          <p:spTgt spid="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3" dur="1000" decel="50000" fill="hold">
                                          <p:stCondLst>
                                            <p:cond delay="0"/>
                                          </p:stCondLst>
                                        </p:cTn>
                                        <p:tgtEl>
                                          <p:spTgt spid="15"/>
                                        </p:tgtEl>
                                        <p:attrNameLst>
                                          <p:attrName>ppt_x</p:attrName>
                                          <p:attrName>ppt_y</p:attrName>
                                        </p:attrNameLst>
                                      </p:cBhvr>
                                    </p:animMotion>
                                    <p:animEffect transition="in" filter="fade">
                                      <p:cBhvr>
                                        <p:cTn id="54" dur="1000"/>
                                        <p:tgtEl>
                                          <p:spTgt spid="15"/>
                                        </p:tgtEl>
                                      </p:cBhvr>
                                    </p:animEffect>
                                  </p:childTnLst>
                                </p:cTn>
                              </p:par>
                            </p:childTnLst>
                          </p:cTn>
                        </p:par>
                        <p:par>
                          <p:cTn id="55" fill="hold">
                            <p:stCondLst>
                              <p:cond delay="8300"/>
                            </p:stCondLst>
                            <p:childTnLst>
                              <p:par>
                                <p:cTn id="56" presetID="22" presetClass="entr" presetSubtype="8" fill="hold" grpId="0" nodeType="after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wipe(left)">
                                      <p:cBhvr>
                                        <p:cTn id="58" dur="500"/>
                                        <p:tgtEl>
                                          <p:spTgt spid="12"/>
                                        </p:tgtEl>
                                      </p:cBhvr>
                                    </p:animEffect>
                                  </p:childTnLst>
                                </p:cTn>
                              </p:par>
                            </p:childTnLst>
                          </p:cTn>
                        </p:par>
                        <p:par>
                          <p:cTn id="59" fill="hold">
                            <p:stCondLst>
                              <p:cond delay="8800"/>
                            </p:stCondLst>
                            <p:childTnLst>
                              <p:par>
                                <p:cTn id="60" presetID="52" presetClass="entr" presetSubtype="0" fill="hold" nodeType="afterEffect">
                                  <p:stCondLst>
                                    <p:cond delay="0"/>
                                  </p:stCondLst>
                                  <p:childTnLst>
                                    <p:set>
                                      <p:cBhvr>
                                        <p:cTn id="61" dur="1" fill="hold">
                                          <p:stCondLst>
                                            <p:cond delay="0"/>
                                          </p:stCondLst>
                                        </p:cTn>
                                        <p:tgtEl>
                                          <p:spTgt spid="18"/>
                                        </p:tgtEl>
                                        <p:attrNameLst>
                                          <p:attrName>style.visibility</p:attrName>
                                        </p:attrNameLst>
                                      </p:cBhvr>
                                      <p:to>
                                        <p:strVal val="visible"/>
                                      </p:to>
                                    </p:set>
                                    <p:animScale>
                                      <p:cBhvr>
                                        <p:cTn id="62" dur="10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3" dur="1000" decel="50000" fill="hold">
                                          <p:stCondLst>
                                            <p:cond delay="0"/>
                                          </p:stCondLst>
                                        </p:cTn>
                                        <p:tgtEl>
                                          <p:spTgt spid="18"/>
                                        </p:tgtEl>
                                        <p:attrNameLst>
                                          <p:attrName>ppt_x</p:attrName>
                                          <p:attrName>ppt_y</p:attrName>
                                        </p:attrNameLst>
                                      </p:cBhvr>
                                    </p:animMotion>
                                    <p:animEffect transition="in" filter="fade">
                                      <p:cBhvr>
                                        <p:cTn id="64" dur="1000"/>
                                        <p:tgtEl>
                                          <p:spTgt spid="18"/>
                                        </p:tgtEl>
                                      </p:cBhvr>
                                    </p:animEffect>
                                  </p:childTnLst>
                                </p:cTn>
                              </p:par>
                            </p:childTnLst>
                          </p:cTn>
                        </p:par>
                        <p:par>
                          <p:cTn id="65" fill="hold">
                            <p:stCondLst>
                              <p:cond delay="9800"/>
                            </p:stCondLst>
                            <p:childTnLst>
                              <p:par>
                                <p:cTn id="66" presetID="22" presetClass="entr" presetSubtype="8" fill="hold" grpId="0" nodeType="after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wipe(left)">
                                      <p:cBhvr>
                                        <p:cTn id="6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8" grpId="0"/>
      <p:bldP spid="9" grpId="0" animBg="1"/>
      <p:bldP spid="10" grpId="0"/>
      <p:bldP spid="11" grpId="0" animBg="1"/>
      <p:bldP spid="12"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screen">
            <a:extLst>
              <a:ext uri="{28A0092B-C50C-407E-A947-70E740481C1C}">
                <a14:useLocalDpi xmlns:a14="http://schemas.microsoft.com/office/drawing/2010/main"/>
              </a:ext>
            </a:extLst>
          </a:blip>
          <a:srcRect/>
          <a:stretch>
            <a:fillRect/>
          </a:stretch>
        </p:blipFill>
        <p:spPr>
          <a:xfrm rot="12572555">
            <a:off x="9086846" y="-114231"/>
            <a:ext cx="4213814" cy="1945809"/>
          </a:xfrm>
          <a:prstGeom prst="rect">
            <a:avLst/>
          </a:prstGeom>
        </p:spPr>
      </p:pic>
      <p:pic>
        <p:nvPicPr>
          <p:cNvPr id="5" name="图片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42462" y="1124365"/>
            <a:ext cx="4201037" cy="4807516"/>
          </a:xfrm>
          <a:prstGeom prst="rect">
            <a:avLst/>
          </a:prstGeom>
        </p:spPr>
      </p:pic>
      <p:sp>
        <p:nvSpPr>
          <p:cNvPr id="6" name="文本框 5"/>
          <p:cNvSpPr txBox="1"/>
          <p:nvPr/>
        </p:nvSpPr>
        <p:spPr>
          <a:xfrm>
            <a:off x="5842000" y="2792322"/>
            <a:ext cx="4931410" cy="1015663"/>
          </a:xfrm>
          <a:prstGeom prst="rect">
            <a:avLst/>
          </a:prstGeom>
          <a:noFill/>
        </p:spPr>
        <p:txBody>
          <a:bodyPr wrap="square" rtlCol="0">
            <a:spAutoFit/>
          </a:bodyPr>
          <a:lstStyle/>
          <a:p>
            <a:pPr algn="dist"/>
            <a:r>
              <a:rPr kumimoji="1" lang="en-US" altLang="zh-CN" sz="6000" b="1" dirty="0">
                <a:solidFill>
                  <a:srgbClr val="1A9CA7"/>
                </a:solidFill>
                <a:latin typeface="Arial"/>
                <a:ea typeface="微软雅黑"/>
                <a:cs typeface="黑体" panose="02010609060101010101" charset="-122"/>
                <a:sym typeface="Arial"/>
              </a:rPr>
              <a:t>THANK</a:t>
            </a:r>
            <a:r>
              <a:rPr kumimoji="1" lang="zh-CN" altLang="en-US" sz="6000" b="1" dirty="0">
                <a:solidFill>
                  <a:srgbClr val="1A9CA7"/>
                </a:solidFill>
                <a:latin typeface="Arial"/>
                <a:ea typeface="微软雅黑"/>
                <a:cs typeface="黑体" panose="02010609060101010101" charset="-122"/>
                <a:sym typeface="Arial"/>
              </a:rPr>
              <a:t> </a:t>
            </a:r>
            <a:r>
              <a:rPr kumimoji="1" lang="en-US" altLang="zh-CN" sz="6000" b="1" dirty="0">
                <a:solidFill>
                  <a:srgbClr val="1A9CA7"/>
                </a:solidFill>
                <a:latin typeface="Arial"/>
                <a:ea typeface="微软雅黑"/>
                <a:cs typeface="黑体" panose="02010609060101010101" charset="-122"/>
                <a:sym typeface="Arial"/>
              </a:rPr>
              <a:t>YOU</a:t>
            </a:r>
            <a:endParaRPr kumimoji="1" lang="zh-CN" altLang="en-US" sz="6000" b="1" dirty="0">
              <a:solidFill>
                <a:srgbClr val="1A9CA7"/>
              </a:solidFill>
              <a:latin typeface="Arial"/>
              <a:ea typeface="微软雅黑"/>
              <a:cs typeface="黑体" panose="02010609060101010101" charset="-122"/>
              <a:sym typeface="Arial"/>
            </a:endParaRPr>
          </a:p>
        </p:txBody>
      </p:sp>
      <p:sp>
        <p:nvSpPr>
          <p:cNvPr id="7" name="矩形 6"/>
          <p:cNvSpPr/>
          <p:nvPr/>
        </p:nvSpPr>
        <p:spPr>
          <a:xfrm>
            <a:off x="6537841" y="3856363"/>
            <a:ext cx="3570208" cy="461665"/>
          </a:xfrm>
          <a:prstGeom prst="rect">
            <a:avLst/>
          </a:prstGeom>
        </p:spPr>
        <p:txBody>
          <a:bodyPr wrap="none">
            <a:spAutoFit/>
          </a:bodyPr>
          <a:lstStyle/>
          <a:p>
            <a:r>
              <a:rPr lang="zh-CN" altLang="en-US" sz="2400" dirty="0">
                <a:solidFill>
                  <a:srgbClr val="F04A6A"/>
                </a:solidFill>
                <a:latin typeface="Arial"/>
                <a:ea typeface="微软雅黑"/>
                <a:cs typeface="Franklin Gothic Medium Cond" panose="020B0606030402020204" charset="0"/>
                <a:sym typeface="Arial"/>
              </a:rPr>
              <a:t>谢谢观看，期待您的建议</a:t>
            </a:r>
          </a:p>
        </p:txBody>
      </p:sp>
    </p:spTree>
  </p:cSld>
  <p:clrMapOvr>
    <a:masterClrMapping/>
  </p:clrMapOvr>
  <p:transition spd="slow" advTm="2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800" decel="100000"/>
                                        <p:tgtEl>
                                          <p:spTgt spid="5"/>
                                        </p:tgtEl>
                                      </p:cBhvr>
                                    </p:animEffect>
                                    <p:anim calcmode="lin" valueType="num">
                                      <p:cBhvr>
                                        <p:cTn id="8" dur="800" decel="100000" fill="hold"/>
                                        <p:tgtEl>
                                          <p:spTgt spid="5"/>
                                        </p:tgtEl>
                                        <p:attrNameLst>
                                          <p:attrName>style.rotation</p:attrName>
                                        </p:attrNameLst>
                                      </p:cBhvr>
                                      <p:tavLst>
                                        <p:tav tm="0">
                                          <p:val>
                                            <p:fltVal val="-90"/>
                                          </p:val>
                                        </p:tav>
                                        <p:tav tm="100000">
                                          <p:val>
                                            <p:fltVal val="0"/>
                                          </p:val>
                                        </p:tav>
                                      </p:tavLst>
                                    </p:anim>
                                    <p:anim calcmode="lin" valueType="num">
                                      <p:cBhvr>
                                        <p:cTn id="9" dur="800" decel="100000" fill="hold"/>
                                        <p:tgtEl>
                                          <p:spTgt spid="5"/>
                                        </p:tgtEl>
                                        <p:attrNameLst>
                                          <p:attrName>ppt_x</p:attrName>
                                        </p:attrNameLst>
                                      </p:cBhvr>
                                      <p:tavLst>
                                        <p:tav tm="0">
                                          <p:val>
                                            <p:strVal val="#ppt_x+0.4"/>
                                          </p:val>
                                        </p:tav>
                                        <p:tav tm="100000">
                                          <p:val>
                                            <p:strVal val="#ppt_x-0.05"/>
                                          </p:val>
                                        </p:tav>
                                      </p:tavLst>
                                    </p:anim>
                                    <p:anim calcmode="lin" valueType="num">
                                      <p:cBhvr>
                                        <p:cTn id="10" dur="800" decel="100000" fill="hold"/>
                                        <p:tgtEl>
                                          <p:spTgt spid="5"/>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47"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41" presetClass="entr" presetSubtype="0" fill="hold" nodeType="afterEffect">
                                  <p:stCondLst>
                                    <p:cond delay="0"/>
                                  </p:stCondLst>
                                  <p:iterate type="lt">
                                    <p:tmPct val="10000"/>
                                  </p:iterate>
                                  <p:childTnLst>
                                    <p:set>
                                      <p:cBhvr>
                                        <p:cTn id="21" dur="1" fill="hold">
                                          <p:stCondLst>
                                            <p:cond delay="0"/>
                                          </p:stCondLst>
                                        </p:cTn>
                                        <p:tgtEl>
                                          <p:spTgt spid="6">
                                            <p:txEl>
                                              <p:pRg st="0" end="0"/>
                                            </p:txEl>
                                          </p:spTgt>
                                        </p:tgtEl>
                                        <p:attrNameLst>
                                          <p:attrName>style.visibility</p:attrName>
                                        </p:attrNameLst>
                                      </p:cBhvr>
                                      <p:to>
                                        <p:strVal val="visible"/>
                                      </p:to>
                                    </p:set>
                                    <p:anim calcmode="lin" valueType="num">
                                      <p:cBhvr>
                                        <p:cTn id="22" dur="500" fill="hold"/>
                                        <p:tgtEl>
                                          <p:spTgt spid="6">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6">
                                            <p:txEl>
                                              <p:pRg st="0" end="0"/>
                                            </p:txEl>
                                          </p:spTgt>
                                        </p:tgtEl>
                                        <p:attrNameLst>
                                          <p:attrName>ppt_y</p:attrName>
                                        </p:attrNameLst>
                                      </p:cBhvr>
                                      <p:tavLst>
                                        <p:tav tm="0">
                                          <p:val>
                                            <p:strVal val="#ppt_y"/>
                                          </p:val>
                                        </p:tav>
                                        <p:tav tm="100000">
                                          <p:val>
                                            <p:strVal val="#ppt_y"/>
                                          </p:val>
                                        </p:tav>
                                      </p:tavLst>
                                    </p:anim>
                                    <p:anim calcmode="lin" valueType="num">
                                      <p:cBhvr>
                                        <p:cTn id="24" dur="500" fill="hold"/>
                                        <p:tgtEl>
                                          <p:spTgt spid="6">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6">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6">
                                            <p:txEl>
                                              <p:pRg st="0" end="0"/>
                                            </p:txEl>
                                          </p:spTgt>
                                        </p:tgtEl>
                                      </p:cBhvr>
                                    </p:animEffect>
                                  </p:childTnLst>
                                </p:cTn>
                              </p:par>
                            </p:childTnLst>
                          </p:cTn>
                        </p:par>
                        <p:par>
                          <p:cTn id="27" fill="hold">
                            <p:stCondLst>
                              <p:cond delay="2900"/>
                            </p:stCondLst>
                            <p:childTnLst>
                              <p:par>
                                <p:cTn id="28" presetID="41" presetClass="entr" presetSubtype="0" fill="hold" nodeType="afterEffect">
                                  <p:stCondLst>
                                    <p:cond delay="0"/>
                                  </p:stCondLst>
                                  <p:iterate type="lt">
                                    <p:tmPct val="10000"/>
                                  </p:iterate>
                                  <p:childTnLst>
                                    <p:set>
                                      <p:cBhvr>
                                        <p:cTn id="29" dur="1" fill="hold">
                                          <p:stCondLst>
                                            <p:cond delay="0"/>
                                          </p:stCondLst>
                                        </p:cTn>
                                        <p:tgtEl>
                                          <p:spTgt spid="7">
                                            <p:txEl>
                                              <p:pRg st="0" end="0"/>
                                            </p:txEl>
                                          </p:spTgt>
                                        </p:tgtEl>
                                        <p:attrNameLst>
                                          <p:attrName>style.visibility</p:attrName>
                                        </p:attrNameLst>
                                      </p:cBhvr>
                                      <p:to>
                                        <p:strVal val="visible"/>
                                      </p:to>
                                    </p:set>
                                    <p:anim calcmode="lin" valueType="num">
                                      <p:cBhvr>
                                        <p:cTn id="30" dur="500" fill="hold"/>
                                        <p:tgtEl>
                                          <p:spTgt spid="7">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31" dur="500" fill="hold"/>
                                        <p:tgtEl>
                                          <p:spTgt spid="7">
                                            <p:txEl>
                                              <p:pRg st="0" end="0"/>
                                            </p:txEl>
                                          </p:spTgt>
                                        </p:tgtEl>
                                        <p:attrNameLst>
                                          <p:attrName>ppt_y</p:attrName>
                                        </p:attrNameLst>
                                      </p:cBhvr>
                                      <p:tavLst>
                                        <p:tav tm="0">
                                          <p:val>
                                            <p:strVal val="#ppt_y"/>
                                          </p:val>
                                        </p:tav>
                                        <p:tav tm="100000">
                                          <p:val>
                                            <p:strVal val="#ppt_y"/>
                                          </p:val>
                                        </p:tav>
                                      </p:tavLst>
                                    </p:anim>
                                    <p:anim calcmode="lin" valueType="num">
                                      <p:cBhvr>
                                        <p:cTn id="32" dur="500" fill="hold"/>
                                        <p:tgtEl>
                                          <p:spTgt spid="7">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3" dur="500" fill="hold"/>
                                        <p:tgtEl>
                                          <p:spTgt spid="7">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4" dur="500" tmFilter="0,0; .5, 1; 1, 1"/>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928872" y="3576125"/>
            <a:ext cx="4543425" cy="700600"/>
            <a:chOff x="3928872" y="3576125"/>
            <a:chExt cx="4543425" cy="700600"/>
          </a:xfrm>
        </p:grpSpPr>
        <p:sp>
          <p:nvSpPr>
            <p:cNvPr id="11" name="圆角矩形 10"/>
            <p:cNvSpPr/>
            <p:nvPr/>
          </p:nvSpPr>
          <p:spPr>
            <a:xfrm>
              <a:off x="3928872" y="3576126"/>
              <a:ext cx="4543425" cy="700599"/>
            </a:xfrm>
            <a:prstGeom prst="roundRect">
              <a:avLst>
                <a:gd name="adj" fmla="val 50000"/>
              </a:avLst>
            </a:prstGeom>
            <a:solidFill>
              <a:srgbClr val="1A9CA7"/>
            </a:solidFill>
            <a:ln>
              <a:solidFill>
                <a:srgbClr val="1A9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a:ea typeface="微软雅黑"/>
                <a:sym typeface="Arial"/>
              </a:endParaRPr>
            </a:p>
          </p:txBody>
        </p:sp>
        <p:sp>
          <p:nvSpPr>
            <p:cNvPr id="14" name="任意形状 13"/>
            <p:cNvSpPr/>
            <p:nvPr/>
          </p:nvSpPr>
          <p:spPr>
            <a:xfrm>
              <a:off x="4949879" y="3576125"/>
              <a:ext cx="3522418" cy="700600"/>
            </a:xfrm>
            <a:custGeom>
              <a:avLst/>
              <a:gdLst>
                <a:gd name="connsiteX0" fmla="*/ 0 w 3281364"/>
                <a:gd name="connsiteY0" fmla="*/ 0 h 700600"/>
                <a:gd name="connsiteX1" fmla="*/ 2931064 w 3281364"/>
                <a:gd name="connsiteY1" fmla="*/ 0 h 700600"/>
                <a:gd name="connsiteX2" fmla="*/ 3281364 w 3281364"/>
                <a:gd name="connsiteY2" fmla="*/ 350300 h 700600"/>
                <a:gd name="connsiteX3" fmla="*/ 3281363 w 3281364"/>
                <a:gd name="connsiteY3" fmla="*/ 350300 h 700600"/>
                <a:gd name="connsiteX4" fmla="*/ 2931063 w 3281364"/>
                <a:gd name="connsiteY4" fmla="*/ 700600 h 700600"/>
                <a:gd name="connsiteX5" fmla="*/ 0 w 3281364"/>
                <a:gd name="connsiteY5" fmla="*/ 700599 h 7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1364" h="700600">
                  <a:moveTo>
                    <a:pt x="0" y="0"/>
                  </a:moveTo>
                  <a:lnTo>
                    <a:pt x="2931064" y="0"/>
                  </a:lnTo>
                  <a:cubicBezTo>
                    <a:pt x="3124529" y="0"/>
                    <a:pt x="3281364" y="156835"/>
                    <a:pt x="3281364" y="350300"/>
                  </a:cubicBezTo>
                  <a:lnTo>
                    <a:pt x="3281363" y="350300"/>
                  </a:lnTo>
                  <a:cubicBezTo>
                    <a:pt x="3281363" y="543765"/>
                    <a:pt x="3124528" y="700600"/>
                    <a:pt x="2931063" y="700600"/>
                  </a:cubicBezTo>
                  <a:lnTo>
                    <a:pt x="0" y="700599"/>
                  </a:lnTo>
                  <a:close/>
                </a:path>
              </a:pathLst>
            </a:custGeom>
            <a:solidFill>
              <a:schemeClr val="bg1"/>
            </a:solidFill>
            <a:ln>
              <a:solidFill>
                <a:srgbClr val="1A9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a:ea typeface="微软雅黑"/>
                <a:sym typeface="Arial"/>
              </a:endParaRPr>
            </a:p>
          </p:txBody>
        </p:sp>
      </p:grpSp>
      <p:sp>
        <p:nvSpPr>
          <p:cNvPr id="4" name="MH_Number"/>
          <p:cNvSpPr>
            <a:spLocks noChangeArrowheads="1"/>
          </p:cNvSpPr>
          <p:nvPr>
            <p:custDataLst>
              <p:tags r:id="rId1"/>
            </p:custDataLst>
          </p:nvPr>
        </p:nvSpPr>
        <p:spPr bwMode="auto">
          <a:xfrm>
            <a:off x="4303709" y="3520440"/>
            <a:ext cx="461661"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gn="just">
              <a:lnSpc>
                <a:spcPct val="110000"/>
              </a:lnSpc>
              <a:spcBef>
                <a:spcPts val="600"/>
              </a:spcBef>
              <a:buClr>
                <a:schemeClr val="accent1"/>
              </a:buClr>
              <a:buSzPct val="80000"/>
              <a:buFont typeface="Wingdings" panose="05000000000000000000" pitchFamily="2" charset="2"/>
              <a:buChar char=""/>
              <a:defRPr sz="2400">
                <a:solidFill>
                  <a:schemeClr val="accent1"/>
                </a:solidFill>
                <a:latin typeface="Arial" panose="020B0604020202020204" pitchFamily="34" charset="0"/>
                <a:ea typeface="黑体" panose="02010609060101010101" charset="-122"/>
              </a:defRPr>
            </a:lvl1pPr>
            <a:lvl2pPr marL="742950" indent="-285750" algn="just">
              <a:lnSpc>
                <a:spcPct val="120000"/>
              </a:lnSpc>
              <a:spcAft>
                <a:spcPts val="600"/>
              </a:spcAft>
              <a:buClr>
                <a:srgbClr val="D5BDAF"/>
              </a:buClr>
              <a:buFont typeface="幼圆" panose="02010509060101010101" pitchFamily="49" charset="-122"/>
              <a:buChar char=" "/>
              <a:defRPr sz="1600">
                <a:solidFill>
                  <a:schemeClr val="tx1"/>
                </a:solidFill>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anose="020105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anose="020105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anose="02010509060101010101" pitchFamily="49"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anose="02010509060101010101" pitchFamily="49"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anose="02010509060101010101" pitchFamily="49"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anose="02010509060101010101" pitchFamily="49"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anose="02010509060101010101" pitchFamily="49" charset="-122"/>
              </a:defRPr>
            </a:lvl9pPr>
          </a:lstStyle>
          <a:p>
            <a:pPr algn="ctr">
              <a:lnSpc>
                <a:spcPct val="120000"/>
              </a:lnSpc>
              <a:spcBef>
                <a:spcPct val="0"/>
              </a:spcBef>
              <a:buClrTx/>
              <a:buSzTx/>
              <a:buFont typeface="Arial" panose="020B0604020202020204" pitchFamily="34" charset="0"/>
              <a:buNone/>
            </a:pPr>
            <a:r>
              <a:rPr lang="en-US" altLang="zh-CN" sz="5400" b="1" noProof="1">
                <a:solidFill>
                  <a:schemeClr val="bg1"/>
                </a:solidFill>
                <a:latin typeface="Arial"/>
                <a:ea typeface="微软雅黑"/>
                <a:cs typeface="黑体" panose="02010609060101010101" charset="-122"/>
                <a:sym typeface="Arial"/>
              </a:rPr>
              <a:t>1</a:t>
            </a:r>
          </a:p>
        </p:txBody>
      </p:sp>
      <p:pic>
        <p:nvPicPr>
          <p:cNvPr id="10" name="图片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94408" y="1490607"/>
            <a:ext cx="1603184" cy="1465318"/>
          </a:xfrm>
          <a:prstGeom prst="rect">
            <a:avLst/>
          </a:prstGeom>
        </p:spPr>
      </p:pic>
      <p:sp>
        <p:nvSpPr>
          <p:cNvPr id="5" name="标题 4"/>
          <p:cNvSpPr>
            <a:spLocks noGrp="1"/>
          </p:cNvSpPr>
          <p:nvPr>
            <p:ph type="title" idx="4294967295"/>
            <p:custDataLst>
              <p:tags r:id="rId2"/>
            </p:custDataLst>
          </p:nvPr>
        </p:nvSpPr>
        <p:spPr>
          <a:xfrm>
            <a:off x="5165522" y="3659349"/>
            <a:ext cx="3181218" cy="554038"/>
          </a:xfrm>
        </p:spPr>
        <p:txBody>
          <a:bodyPr>
            <a:noAutofit/>
          </a:bodyPr>
          <a:lstStyle/>
          <a:p>
            <a:pPr fontAlgn="auto"/>
            <a:r>
              <a:rPr lang="zh-CN" altLang="en-US" sz="3600" spc="300" noProof="1">
                <a:latin typeface="Arial"/>
                <a:ea typeface="微软雅黑"/>
                <a:cs typeface="Heiti SC Light" charset="-122"/>
                <a:sym typeface="Arial"/>
              </a:rPr>
              <a:t>糖尿病的概述</a:t>
            </a:r>
          </a:p>
        </p:txBody>
      </p:sp>
      <p:pic>
        <p:nvPicPr>
          <p:cNvPr id="17" name="图片 16"/>
          <p:cNvPicPr>
            <a:picLocks noChangeAspect="1"/>
          </p:cNvPicPr>
          <p:nvPr/>
        </p:nvPicPr>
        <p:blipFill>
          <a:blip r:embed="rId6">
            <a:extLst>
              <a:ext uri="{28A0092B-C50C-407E-A947-70E740481C1C}">
                <a14:useLocalDpi xmlns:a14="http://schemas.microsoft.com/office/drawing/2010/main"/>
              </a:ext>
            </a:extLst>
          </a:blip>
          <a:stretch>
            <a:fillRect/>
          </a:stretch>
        </p:blipFill>
        <p:spPr>
          <a:xfrm rot="19774862">
            <a:off x="3800246" y="3378980"/>
            <a:ext cx="257249" cy="1142487"/>
          </a:xfrm>
          <a:prstGeom prst="rect">
            <a:avLst/>
          </a:prstGeom>
        </p:spPr>
      </p:pic>
    </p:spTree>
  </p:cSld>
  <p:clrMapOvr>
    <a:masterClrMapping/>
  </p:clrMapOvr>
  <p:transition spd="slow" advTm="2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10"/>
                                        </p:tgtEl>
                                      </p:cBhvr>
                                    </p:animEffect>
                                    <p:animScale>
                                      <p:cBhvr>
                                        <p:cTn id="13" dur="250" autoRev="1" fill="hold"/>
                                        <p:tgtEl>
                                          <p:spTgt spid="10"/>
                                        </p:tgtEl>
                                      </p:cBhvr>
                                      <p:by x="105000" y="105000"/>
                                    </p:animScale>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left)">
                                      <p:cBhvr>
                                        <p:cTn id="23" dur="500"/>
                                        <p:tgtEl>
                                          <p:spTgt spid="2"/>
                                        </p:tgtEl>
                                      </p:cBhvr>
                                    </p:animEffect>
                                  </p:childTnLst>
                                </p:cTn>
                              </p:par>
                            </p:childTnLst>
                          </p:cTn>
                        </p:par>
                        <p:par>
                          <p:cTn id="24" fill="hold">
                            <p:stCondLst>
                              <p:cond delay="2500"/>
                            </p:stCondLst>
                            <p:childTnLst>
                              <p:par>
                                <p:cTn id="25" presetID="30" presetClass="entr" presetSubtype="0"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800" decel="100000"/>
                                        <p:tgtEl>
                                          <p:spTgt spid="4"/>
                                        </p:tgtEl>
                                      </p:cBhvr>
                                    </p:animEffect>
                                    <p:anim calcmode="lin" valueType="num">
                                      <p:cBhvr>
                                        <p:cTn id="28" dur="800" decel="100000" fill="hold"/>
                                        <p:tgtEl>
                                          <p:spTgt spid="4"/>
                                        </p:tgtEl>
                                        <p:attrNameLst>
                                          <p:attrName>style.rotation</p:attrName>
                                        </p:attrNameLst>
                                      </p:cBhvr>
                                      <p:tavLst>
                                        <p:tav tm="0">
                                          <p:val>
                                            <p:fltVal val="-90"/>
                                          </p:val>
                                        </p:tav>
                                        <p:tav tm="100000">
                                          <p:val>
                                            <p:fltVal val="0"/>
                                          </p:val>
                                        </p:tav>
                                      </p:tavLst>
                                    </p:anim>
                                    <p:anim calcmode="lin" valueType="num">
                                      <p:cBhvr>
                                        <p:cTn id="29" dur="800" decel="100000" fill="hold"/>
                                        <p:tgtEl>
                                          <p:spTgt spid="4"/>
                                        </p:tgtEl>
                                        <p:attrNameLst>
                                          <p:attrName>ppt_x</p:attrName>
                                        </p:attrNameLst>
                                      </p:cBhvr>
                                      <p:tavLst>
                                        <p:tav tm="0">
                                          <p:val>
                                            <p:strVal val="#ppt_x+0.4"/>
                                          </p:val>
                                        </p:tav>
                                        <p:tav tm="100000">
                                          <p:val>
                                            <p:strVal val="#ppt_x-0.05"/>
                                          </p:val>
                                        </p:tav>
                                      </p:tavLst>
                                    </p:anim>
                                    <p:anim calcmode="lin" valueType="num">
                                      <p:cBhvr>
                                        <p:cTn id="30" dur="800" decel="100000" fill="hold"/>
                                        <p:tgtEl>
                                          <p:spTgt spid="4"/>
                                        </p:tgtEl>
                                        <p:attrNameLst>
                                          <p:attrName>ppt_y</p:attrName>
                                        </p:attrNameLst>
                                      </p:cBhvr>
                                      <p:tavLst>
                                        <p:tav tm="0">
                                          <p:val>
                                            <p:strVal val="#ppt_y-0.4"/>
                                          </p:val>
                                        </p:tav>
                                        <p:tav tm="100000">
                                          <p:val>
                                            <p:strVal val="#ppt_y+0.1"/>
                                          </p:val>
                                        </p:tav>
                                      </p:tavLst>
                                    </p:anim>
                                    <p:anim calcmode="lin" valueType="num">
                                      <p:cBhvr>
                                        <p:cTn id="3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3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childTnLst>
                          </p:cTn>
                        </p:par>
                        <p:par>
                          <p:cTn id="33" fill="hold">
                            <p:stCondLst>
                              <p:cond delay="3500"/>
                            </p:stCondLst>
                            <p:childTnLst>
                              <p:par>
                                <p:cTn id="34" presetID="41" presetClass="entr" presetSubtype="0" fill="hold" grpId="0" nodeType="afterEffect">
                                  <p:stCondLst>
                                    <p:cond delay="0"/>
                                  </p:stCondLst>
                                  <p:iterate type="lt">
                                    <p:tmPct val="10000"/>
                                  </p:iterate>
                                  <p:childTnLst>
                                    <p:set>
                                      <p:cBhvr>
                                        <p:cTn id="35" dur="1" fill="hold">
                                          <p:stCondLst>
                                            <p:cond delay="0"/>
                                          </p:stCondLst>
                                        </p:cTn>
                                        <p:tgtEl>
                                          <p:spTgt spid="5"/>
                                        </p:tgtEl>
                                        <p:attrNameLst>
                                          <p:attrName>style.visibility</p:attrName>
                                        </p:attrNameLst>
                                      </p:cBhvr>
                                      <p:to>
                                        <p:strVal val="visible"/>
                                      </p:to>
                                    </p:set>
                                    <p:anim calcmode="lin" valueType="num">
                                      <p:cBhvr>
                                        <p:cTn id="36"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5"/>
                                        </p:tgtEl>
                                        <p:attrNameLst>
                                          <p:attrName>ppt_y</p:attrName>
                                        </p:attrNameLst>
                                      </p:cBhvr>
                                      <p:tavLst>
                                        <p:tav tm="0">
                                          <p:val>
                                            <p:strVal val="#ppt_y"/>
                                          </p:val>
                                        </p:tav>
                                        <p:tav tm="100000">
                                          <p:val>
                                            <p:strVal val="#ppt_y"/>
                                          </p:val>
                                        </p:tav>
                                      </p:tavLst>
                                    </p:anim>
                                    <p:anim calcmode="lin" valueType="num">
                                      <p:cBhvr>
                                        <p:cTn id="38"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带你认识糖尿病 - 1.什么是糖尿病(Av642188330,P1)">
            <a:hlinkClick r:id="" action="ppaction://media"/>
            <a:extLst>
              <a:ext uri="{FF2B5EF4-FFF2-40B4-BE49-F238E27FC236}">
                <a16:creationId xmlns:a16="http://schemas.microsoft.com/office/drawing/2014/main" id="{E47FF613-C642-E49B-37B1-66B972F38AC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8893" y="-1424473"/>
            <a:ext cx="13059728" cy="8434873"/>
          </a:xfrm>
          <a:prstGeom prst="rect">
            <a:avLst/>
          </a:prstGeom>
        </p:spPr>
      </p:pic>
    </p:spTree>
    <p:extLst>
      <p:ext uri="{BB962C8B-B14F-4D97-AF65-F5344CB8AC3E}">
        <p14:creationId xmlns:p14="http://schemas.microsoft.com/office/powerpoint/2010/main" val="2764109262"/>
      </p:ext>
    </p:extLst>
  </p:cSld>
  <p:clrMapOvr>
    <a:masterClrMapping/>
  </p:clrMapOvr>
  <p:transition spd="slow" advTm="2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3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77745" y="625824"/>
            <a:ext cx="2236510" cy="584775"/>
          </a:xfrm>
          <a:prstGeom prst="rect">
            <a:avLst/>
          </a:prstGeom>
        </p:spPr>
        <p:txBody>
          <a:bodyPr wrap="none">
            <a:spAutoFit/>
          </a:bodyPr>
          <a:lstStyle/>
          <a:p>
            <a:r>
              <a:rPr lang="zh-CN" altLang="en-US" sz="3200" dirty="0">
                <a:solidFill>
                  <a:srgbClr val="1A9CA7"/>
                </a:solidFill>
                <a:latin typeface="Arial"/>
                <a:ea typeface="微软雅黑"/>
                <a:cs typeface="黑体" panose="02010609060101010101" charset="-122"/>
                <a:sym typeface="Arial"/>
              </a:rPr>
              <a:t>糖尿病定义</a:t>
            </a:r>
          </a:p>
        </p:txBody>
      </p:sp>
      <p:sp>
        <p:nvSpPr>
          <p:cNvPr id="5" name="矩形 4"/>
          <p:cNvSpPr/>
          <p:nvPr/>
        </p:nvSpPr>
        <p:spPr>
          <a:xfrm>
            <a:off x="1136073" y="1854955"/>
            <a:ext cx="9919853" cy="873957"/>
          </a:xfrm>
          <a:prstGeom prst="rect">
            <a:avLst/>
          </a:prstGeom>
        </p:spPr>
        <p:txBody>
          <a:bodyPr wrap="square">
            <a:spAutoFit/>
          </a:bodyPr>
          <a:lstStyle/>
          <a:p>
            <a:pPr>
              <a:lnSpc>
                <a:spcPct val="150000"/>
              </a:lnSpc>
            </a:pPr>
            <a:r>
              <a:rPr lang="zh-CN" altLang="en-US" dirty="0">
                <a:solidFill>
                  <a:schemeClr val="tx1">
                    <a:lumMod val="65000"/>
                    <a:lumOff val="35000"/>
                  </a:schemeClr>
                </a:solidFill>
                <a:latin typeface="Arial"/>
                <a:ea typeface="微软雅黑"/>
                <a:sym typeface="Arial"/>
              </a:rPr>
              <a:t>糖尿病是由于遗传和环境因素相互作用引起的一组以慢性高血糖为共同特征的代谢异常综合征／临床综合征。</a:t>
            </a:r>
          </a:p>
        </p:txBody>
      </p:sp>
      <p:pic>
        <p:nvPicPr>
          <p:cNvPr id="7" name="图片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785702" y="3675188"/>
            <a:ext cx="3842880" cy="2794000"/>
          </a:xfrm>
          <a:prstGeom prst="rect">
            <a:avLst/>
          </a:prstGeom>
        </p:spPr>
      </p:pic>
      <p:sp>
        <p:nvSpPr>
          <p:cNvPr id="8" name="矩形 7"/>
          <p:cNvSpPr/>
          <p:nvPr/>
        </p:nvSpPr>
        <p:spPr>
          <a:xfrm>
            <a:off x="1136073" y="3392488"/>
            <a:ext cx="5860472" cy="2169825"/>
          </a:xfrm>
          <a:prstGeom prst="rect">
            <a:avLst/>
          </a:prstGeom>
        </p:spPr>
        <p:txBody>
          <a:bodyPr wrap="square">
            <a:spAutoFit/>
          </a:bodyPr>
          <a:lstStyle/>
          <a:p>
            <a:pPr algn="just">
              <a:lnSpc>
                <a:spcPct val="150000"/>
              </a:lnSpc>
            </a:pPr>
            <a:r>
              <a:rPr lang="zh-CN" altLang="en-US" dirty="0">
                <a:solidFill>
                  <a:schemeClr val="tx1">
                    <a:lumMod val="65000"/>
                    <a:lumOff val="35000"/>
                  </a:schemeClr>
                </a:solidFill>
                <a:latin typeface="Arial"/>
                <a:ea typeface="微软雅黑"/>
                <a:sym typeface="Arial"/>
              </a:rPr>
              <a:t>因</a:t>
            </a:r>
            <a:r>
              <a:rPr lang="zh-CN" altLang="en-US" dirty="0">
                <a:solidFill>
                  <a:srgbClr val="1A9CA7"/>
                </a:solidFill>
                <a:latin typeface="Arial"/>
                <a:ea typeface="微软雅黑"/>
                <a:sym typeface="Arial"/>
              </a:rPr>
              <a:t>胰岛素的分泌或作用的缺陷</a:t>
            </a:r>
            <a:r>
              <a:rPr lang="zh-CN" altLang="en-US" dirty="0">
                <a:solidFill>
                  <a:schemeClr val="tx1">
                    <a:lumMod val="65000"/>
                    <a:lumOff val="35000"/>
                  </a:schemeClr>
                </a:solidFill>
                <a:latin typeface="Arial"/>
                <a:ea typeface="微软雅黑"/>
                <a:sym typeface="Arial"/>
              </a:rPr>
              <a:t>，或者两者同时存在而引起的碳水化合物、蛋白质、脂肪、水和电解质等代谢紊乱。特征性表现是烦渴、多饮、多尿、多食易饥、体重下降及视力模糊。</a:t>
            </a:r>
            <a:r>
              <a:rPr lang="zh-CN" altLang="en-US" dirty="0">
                <a:solidFill>
                  <a:srgbClr val="1A9CA7"/>
                </a:solidFill>
                <a:latin typeface="Arial"/>
                <a:ea typeface="微软雅黑"/>
                <a:sym typeface="Arial"/>
              </a:rPr>
              <a:t>主要特点</a:t>
            </a:r>
            <a:r>
              <a:rPr lang="zh-CN" altLang="en-US" dirty="0">
                <a:solidFill>
                  <a:schemeClr val="tx1">
                    <a:lumMod val="65000"/>
                    <a:lumOff val="35000"/>
                  </a:schemeClr>
                </a:solidFill>
                <a:latin typeface="Arial"/>
                <a:ea typeface="微软雅黑"/>
                <a:sym typeface="Arial"/>
              </a:rPr>
              <a:t>是血糖过高、糖尿、多尿、多饮、多食、消瘦、疲乏</a:t>
            </a:r>
          </a:p>
        </p:txBody>
      </p:sp>
    </p:spTree>
  </p:cSld>
  <p:clrMapOvr>
    <a:masterClrMapping/>
  </p:clrMapOvr>
  <p:transition spd="slow" advTm="2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childTnLst>
                          </p:cTn>
                        </p:par>
                        <p:par>
                          <p:cTn id="12" fill="hold">
                            <p:stCondLst>
                              <p:cond delay="699"/>
                            </p:stCondLst>
                            <p:childTnLst>
                              <p:par>
                                <p:cTn id="13" presetID="22" presetClass="entr" presetSubtype="8"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199"/>
                            </p:stCondLst>
                            <p:childTnLst>
                              <p:par>
                                <p:cTn id="17" presetID="22" presetClass="entr" presetSubtype="1"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500"/>
                                        <p:tgtEl>
                                          <p:spTgt spid="8"/>
                                        </p:tgtEl>
                                      </p:cBhvr>
                                    </p:animEffect>
                                  </p:childTnLst>
                                </p:cTn>
                              </p:par>
                            </p:childTnLst>
                          </p:cTn>
                        </p:par>
                        <p:par>
                          <p:cTn id="20" fill="hold">
                            <p:stCondLst>
                              <p:cond delay="1699"/>
                            </p:stCondLst>
                            <p:childTnLst>
                              <p:par>
                                <p:cTn id="21" presetID="31"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1000" fill="hold"/>
                                        <p:tgtEl>
                                          <p:spTgt spid="7"/>
                                        </p:tgtEl>
                                        <p:attrNameLst>
                                          <p:attrName>ppt_w</p:attrName>
                                        </p:attrNameLst>
                                      </p:cBhvr>
                                      <p:tavLst>
                                        <p:tav tm="0">
                                          <p:val>
                                            <p:fltVal val="0"/>
                                          </p:val>
                                        </p:tav>
                                        <p:tav tm="100000">
                                          <p:val>
                                            <p:strVal val="#ppt_w"/>
                                          </p:val>
                                        </p:tav>
                                      </p:tavLst>
                                    </p:anim>
                                    <p:anim calcmode="lin" valueType="num">
                                      <p:cBhvr>
                                        <p:cTn id="24" dur="1000" fill="hold"/>
                                        <p:tgtEl>
                                          <p:spTgt spid="7"/>
                                        </p:tgtEl>
                                        <p:attrNameLst>
                                          <p:attrName>ppt_h</p:attrName>
                                        </p:attrNameLst>
                                      </p:cBhvr>
                                      <p:tavLst>
                                        <p:tav tm="0">
                                          <p:val>
                                            <p:fltVal val="0"/>
                                          </p:val>
                                        </p:tav>
                                        <p:tav tm="100000">
                                          <p:val>
                                            <p:strVal val="#ppt_h"/>
                                          </p:val>
                                        </p:tav>
                                      </p:tavLst>
                                    </p:anim>
                                    <p:anim calcmode="lin" valueType="num">
                                      <p:cBhvr>
                                        <p:cTn id="25" dur="1000" fill="hold"/>
                                        <p:tgtEl>
                                          <p:spTgt spid="7"/>
                                        </p:tgtEl>
                                        <p:attrNameLst>
                                          <p:attrName>style.rotation</p:attrName>
                                        </p:attrNameLst>
                                      </p:cBhvr>
                                      <p:tavLst>
                                        <p:tav tm="0">
                                          <p:val>
                                            <p:fltVal val="90"/>
                                          </p:val>
                                        </p:tav>
                                        <p:tav tm="100000">
                                          <p:val>
                                            <p:fltVal val="0"/>
                                          </p:val>
                                        </p:tav>
                                      </p:tavLst>
                                    </p:anim>
                                    <p:animEffect transition="in" filter="fade">
                                      <p:cBhvr>
                                        <p:cTn id="2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77745" y="667388"/>
            <a:ext cx="2236510" cy="584775"/>
          </a:xfrm>
          <a:prstGeom prst="rect">
            <a:avLst/>
          </a:prstGeom>
        </p:spPr>
        <p:txBody>
          <a:bodyPr wrap="none">
            <a:spAutoFit/>
          </a:bodyPr>
          <a:lstStyle/>
          <a:p>
            <a:r>
              <a:rPr lang="zh-CN" altLang="en-US" sz="3200" dirty="0">
                <a:solidFill>
                  <a:srgbClr val="1A9CA7"/>
                </a:solidFill>
                <a:latin typeface="Arial"/>
                <a:ea typeface="微软雅黑"/>
                <a:cs typeface="黑体" panose="02010609060101010101" charset="-122"/>
                <a:sym typeface="Arial"/>
              </a:rPr>
              <a:t>糖尿病病因</a:t>
            </a:r>
          </a:p>
        </p:txBody>
      </p:sp>
      <p:pic>
        <p:nvPicPr>
          <p:cNvPr id="5" name="图片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801276" y="2521529"/>
            <a:ext cx="589448" cy="137160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154968" y="2485507"/>
            <a:ext cx="586509" cy="1407622"/>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452832" y="2521529"/>
            <a:ext cx="584200" cy="1371600"/>
          </a:xfrm>
          <a:prstGeom prst="rect">
            <a:avLst/>
          </a:prstGeom>
        </p:spPr>
      </p:pic>
      <p:sp>
        <p:nvSpPr>
          <p:cNvPr id="8" name="文本框 7"/>
          <p:cNvSpPr txBox="1"/>
          <p:nvPr/>
        </p:nvSpPr>
        <p:spPr>
          <a:xfrm>
            <a:off x="2337614" y="4230376"/>
            <a:ext cx="800219" cy="461665"/>
          </a:xfrm>
          <a:prstGeom prst="rect">
            <a:avLst/>
          </a:prstGeom>
          <a:noFill/>
        </p:spPr>
        <p:txBody>
          <a:bodyPr wrap="none" rtlCol="0">
            <a:spAutoFit/>
          </a:bodyPr>
          <a:lstStyle/>
          <a:p>
            <a:r>
              <a:rPr kumimoji="1" lang="zh-CN" altLang="en-US" sz="2400" dirty="0">
                <a:solidFill>
                  <a:schemeClr val="tx1">
                    <a:lumMod val="75000"/>
                    <a:lumOff val="25000"/>
                  </a:schemeClr>
                </a:solidFill>
                <a:latin typeface="Arial"/>
                <a:ea typeface="微软雅黑"/>
                <a:sym typeface="Arial"/>
              </a:rPr>
              <a:t>遗传</a:t>
            </a:r>
          </a:p>
        </p:txBody>
      </p:sp>
      <p:sp>
        <p:nvSpPr>
          <p:cNvPr id="9" name="文本框 8"/>
          <p:cNvSpPr txBox="1"/>
          <p:nvPr/>
        </p:nvSpPr>
        <p:spPr>
          <a:xfrm>
            <a:off x="5378077" y="4230376"/>
            <a:ext cx="1415772" cy="461665"/>
          </a:xfrm>
          <a:prstGeom prst="rect">
            <a:avLst/>
          </a:prstGeom>
          <a:noFill/>
        </p:spPr>
        <p:txBody>
          <a:bodyPr wrap="none" rtlCol="0">
            <a:spAutoFit/>
          </a:bodyPr>
          <a:lstStyle/>
          <a:p>
            <a:r>
              <a:rPr kumimoji="1" lang="zh-CN" altLang="en-US" sz="2400" dirty="0">
                <a:solidFill>
                  <a:schemeClr val="tx1">
                    <a:lumMod val="75000"/>
                    <a:lumOff val="25000"/>
                  </a:schemeClr>
                </a:solidFill>
                <a:latin typeface="Arial"/>
                <a:ea typeface="微软雅黑"/>
                <a:sym typeface="Arial"/>
              </a:rPr>
              <a:t>自身免疫</a:t>
            </a:r>
          </a:p>
        </p:txBody>
      </p:sp>
      <p:sp>
        <p:nvSpPr>
          <p:cNvPr id="10" name="文本框 9"/>
          <p:cNvSpPr txBox="1"/>
          <p:nvPr/>
        </p:nvSpPr>
        <p:spPr>
          <a:xfrm>
            <a:off x="9055914" y="4230376"/>
            <a:ext cx="800219" cy="461665"/>
          </a:xfrm>
          <a:prstGeom prst="rect">
            <a:avLst/>
          </a:prstGeom>
          <a:noFill/>
        </p:spPr>
        <p:txBody>
          <a:bodyPr wrap="none" rtlCol="0">
            <a:spAutoFit/>
          </a:bodyPr>
          <a:lstStyle/>
          <a:p>
            <a:r>
              <a:rPr kumimoji="1" lang="zh-CN" altLang="en-US" sz="2400" dirty="0">
                <a:solidFill>
                  <a:schemeClr val="tx1">
                    <a:lumMod val="75000"/>
                    <a:lumOff val="25000"/>
                  </a:schemeClr>
                </a:solidFill>
                <a:latin typeface="Arial"/>
                <a:ea typeface="微软雅黑"/>
                <a:sym typeface="Arial"/>
              </a:rPr>
              <a:t>环境</a:t>
            </a:r>
          </a:p>
        </p:txBody>
      </p:sp>
    </p:spTree>
  </p:cSld>
  <p:clrMapOvr>
    <a:masterClrMapping/>
  </p:clrMapOvr>
  <p:transition spd="slow" advTm="2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par>
                          <p:cTn id="12" fill="hold">
                            <p:stCondLst>
                              <p:cond delay="699"/>
                            </p:stCondLst>
                            <p:childTnLst>
                              <p:par>
                                <p:cTn id="13" presetID="2" presetClass="entr" presetSubtype="4"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par>
                          <p:cTn id="17" fill="hold">
                            <p:stCondLst>
                              <p:cond delay="1199"/>
                            </p:stCondLst>
                            <p:childTnLst>
                              <p:par>
                                <p:cTn id="18" presetID="42"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1000" fill="hold"/>
                                        <p:tgtEl>
                                          <p:spTgt spid="8"/>
                                        </p:tgtEl>
                                        <p:attrNameLst>
                                          <p:attrName>ppt_y</p:attrName>
                                        </p:attrNameLst>
                                      </p:cBhvr>
                                      <p:tavLst>
                                        <p:tav tm="0">
                                          <p:val>
                                            <p:strVal val="#ppt_y+.1"/>
                                          </p:val>
                                        </p:tav>
                                        <p:tav tm="100000">
                                          <p:val>
                                            <p:strVal val="#ppt_y"/>
                                          </p:val>
                                        </p:tav>
                                      </p:tavLst>
                                    </p:anim>
                                  </p:childTnLst>
                                </p:cTn>
                              </p:par>
                            </p:childTnLst>
                          </p:cTn>
                        </p:par>
                        <p:par>
                          <p:cTn id="23" fill="hold">
                            <p:stCondLst>
                              <p:cond delay="2199"/>
                            </p:stCondLst>
                            <p:childTnLst>
                              <p:par>
                                <p:cTn id="24" presetID="2" presetClass="entr" presetSubtype="4"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ppt_x"/>
                                          </p:val>
                                        </p:tav>
                                        <p:tav tm="100000">
                                          <p:val>
                                            <p:strVal val="#ppt_x"/>
                                          </p:val>
                                        </p:tav>
                                      </p:tavLst>
                                    </p:anim>
                                    <p:anim calcmode="lin" valueType="num">
                                      <p:cBhvr additive="base">
                                        <p:cTn id="27" dur="500" fill="hold"/>
                                        <p:tgtEl>
                                          <p:spTgt spid="5"/>
                                        </p:tgtEl>
                                        <p:attrNameLst>
                                          <p:attrName>ppt_y</p:attrName>
                                        </p:attrNameLst>
                                      </p:cBhvr>
                                      <p:tavLst>
                                        <p:tav tm="0">
                                          <p:val>
                                            <p:strVal val="1+#ppt_h/2"/>
                                          </p:val>
                                        </p:tav>
                                        <p:tav tm="100000">
                                          <p:val>
                                            <p:strVal val="#ppt_y"/>
                                          </p:val>
                                        </p:tav>
                                      </p:tavLst>
                                    </p:anim>
                                  </p:childTnLst>
                                </p:cTn>
                              </p:par>
                            </p:childTnLst>
                          </p:cTn>
                        </p:par>
                        <p:par>
                          <p:cTn id="28" fill="hold">
                            <p:stCondLst>
                              <p:cond delay="2699"/>
                            </p:stCondLst>
                            <p:childTnLst>
                              <p:par>
                                <p:cTn id="29" presetID="42"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childTnLst>
                          </p:cTn>
                        </p:par>
                        <p:par>
                          <p:cTn id="34" fill="hold">
                            <p:stCondLst>
                              <p:cond delay="3699"/>
                            </p:stCondLst>
                            <p:childTnLst>
                              <p:par>
                                <p:cTn id="35" presetID="2" presetClass="entr" presetSubtype="4" fill="hold" nodeType="after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par>
                          <p:cTn id="39" fill="hold">
                            <p:stCondLst>
                              <p:cond delay="4199"/>
                            </p:stCondLst>
                            <p:childTnLst>
                              <p:par>
                                <p:cTn id="40" presetID="42" presetClass="entr" presetSubtype="0" fill="hold" grpId="0"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67377" y="528842"/>
            <a:ext cx="3057247" cy="584775"/>
          </a:xfrm>
          <a:prstGeom prst="rect">
            <a:avLst/>
          </a:prstGeom>
        </p:spPr>
        <p:txBody>
          <a:bodyPr wrap="none">
            <a:spAutoFit/>
          </a:bodyPr>
          <a:lstStyle/>
          <a:p>
            <a:r>
              <a:rPr lang="zh-CN" altLang="en-US" sz="3200" dirty="0">
                <a:solidFill>
                  <a:srgbClr val="1A9CA7"/>
                </a:solidFill>
                <a:latin typeface="Arial"/>
                <a:ea typeface="微软雅黑"/>
                <a:cs typeface="黑体" panose="02010609060101010101" charset="-122"/>
                <a:sym typeface="Arial"/>
              </a:rPr>
              <a:t>糖尿病临床表现</a:t>
            </a:r>
          </a:p>
        </p:txBody>
      </p:sp>
      <p:sp>
        <p:nvSpPr>
          <p:cNvPr id="6" name="矩形 5"/>
          <p:cNvSpPr/>
          <p:nvPr/>
        </p:nvSpPr>
        <p:spPr>
          <a:xfrm>
            <a:off x="1357746" y="2161309"/>
            <a:ext cx="2687782" cy="3394364"/>
          </a:xfrm>
          <a:prstGeom prst="rect">
            <a:avLst/>
          </a:prstGeom>
          <a:solidFill>
            <a:srgbClr val="1A9CA7"/>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a:ea typeface="微软雅黑"/>
              <a:sym typeface="Arial"/>
            </a:endParaRPr>
          </a:p>
        </p:txBody>
      </p:sp>
      <p:sp>
        <p:nvSpPr>
          <p:cNvPr id="7" name="矩形 6"/>
          <p:cNvSpPr/>
          <p:nvPr/>
        </p:nvSpPr>
        <p:spPr>
          <a:xfrm>
            <a:off x="8271163" y="2161309"/>
            <a:ext cx="2687782" cy="3394364"/>
          </a:xfrm>
          <a:prstGeom prst="rect">
            <a:avLst/>
          </a:prstGeom>
          <a:solidFill>
            <a:srgbClr val="1A9CA7"/>
          </a:solidFill>
          <a:ln w="698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a:ea typeface="微软雅黑"/>
              <a:sym typeface="Arial"/>
            </a:endParaRPr>
          </a:p>
        </p:txBody>
      </p:sp>
      <p:sp>
        <p:nvSpPr>
          <p:cNvPr id="8" name="三角形 7"/>
          <p:cNvSpPr/>
          <p:nvPr/>
        </p:nvSpPr>
        <p:spPr>
          <a:xfrm rot="5400000">
            <a:off x="3401289" y="2812473"/>
            <a:ext cx="3380511" cy="2078183"/>
          </a:xfrm>
          <a:custGeom>
            <a:avLst/>
            <a:gdLst>
              <a:gd name="connsiteX0" fmla="*/ 0 w 2646218"/>
              <a:gd name="connsiteY0" fmla="*/ 1856509 h 1856509"/>
              <a:gd name="connsiteX1" fmla="*/ 1323109 w 2646218"/>
              <a:gd name="connsiteY1" fmla="*/ 0 h 1856509"/>
              <a:gd name="connsiteX2" fmla="*/ 2646218 w 2646218"/>
              <a:gd name="connsiteY2" fmla="*/ 1856509 h 1856509"/>
              <a:gd name="connsiteX3" fmla="*/ 0 w 2646218"/>
              <a:gd name="connsiteY3" fmla="*/ 1856509 h 1856509"/>
              <a:gd name="connsiteX0-1" fmla="*/ 0 w 3380511"/>
              <a:gd name="connsiteY0-2" fmla="*/ 1856509 h 1856509"/>
              <a:gd name="connsiteX1-3" fmla="*/ 1323109 w 3380511"/>
              <a:gd name="connsiteY1-4" fmla="*/ 0 h 1856509"/>
              <a:gd name="connsiteX2-5" fmla="*/ 3380511 w 3380511"/>
              <a:gd name="connsiteY2-6" fmla="*/ 1856509 h 1856509"/>
              <a:gd name="connsiteX3-7" fmla="*/ 0 w 3380511"/>
              <a:gd name="connsiteY3-8" fmla="*/ 1856509 h 1856509"/>
              <a:gd name="connsiteX0-9" fmla="*/ 0 w 3380511"/>
              <a:gd name="connsiteY0-10" fmla="*/ 2022764 h 2022764"/>
              <a:gd name="connsiteX1-11" fmla="*/ 1350818 w 3380511"/>
              <a:gd name="connsiteY1-12" fmla="*/ 0 h 2022764"/>
              <a:gd name="connsiteX2-13" fmla="*/ 3380511 w 3380511"/>
              <a:gd name="connsiteY2-14" fmla="*/ 2022764 h 2022764"/>
              <a:gd name="connsiteX3-15" fmla="*/ 0 w 3380511"/>
              <a:gd name="connsiteY3-16" fmla="*/ 2022764 h 2022764"/>
              <a:gd name="connsiteX0-17" fmla="*/ 0 w 3380511"/>
              <a:gd name="connsiteY0-18" fmla="*/ 2078183 h 2078183"/>
              <a:gd name="connsiteX1-19" fmla="*/ 1364676 w 3380511"/>
              <a:gd name="connsiteY1-20" fmla="*/ 0 h 2078183"/>
              <a:gd name="connsiteX2-21" fmla="*/ 3380511 w 3380511"/>
              <a:gd name="connsiteY2-22" fmla="*/ 2078183 h 2078183"/>
              <a:gd name="connsiteX3-23" fmla="*/ 0 w 3380511"/>
              <a:gd name="connsiteY3-24" fmla="*/ 2078183 h 2078183"/>
            </a:gdLst>
            <a:ahLst/>
            <a:cxnLst>
              <a:cxn ang="0">
                <a:pos x="connsiteX0-1" y="connsiteY0-2"/>
              </a:cxn>
              <a:cxn ang="0">
                <a:pos x="connsiteX1-3" y="connsiteY1-4"/>
              </a:cxn>
              <a:cxn ang="0">
                <a:pos x="connsiteX2-5" y="connsiteY2-6"/>
              </a:cxn>
              <a:cxn ang="0">
                <a:pos x="connsiteX3-7" y="connsiteY3-8"/>
              </a:cxn>
            </a:cxnLst>
            <a:rect l="l" t="t" r="r" b="b"/>
            <a:pathLst>
              <a:path w="3380511" h="2078183">
                <a:moveTo>
                  <a:pt x="0" y="2078183"/>
                </a:moveTo>
                <a:lnTo>
                  <a:pt x="1364676" y="0"/>
                </a:lnTo>
                <a:lnTo>
                  <a:pt x="3380511" y="2078183"/>
                </a:lnTo>
                <a:lnTo>
                  <a:pt x="0" y="2078183"/>
                </a:lnTo>
                <a:close/>
              </a:path>
            </a:pathLst>
          </a:custGeom>
          <a:solidFill>
            <a:srgbClr val="54D8DD">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a:ea typeface="微软雅黑"/>
              <a:sym typeface="Arial"/>
            </a:endParaRPr>
          </a:p>
        </p:txBody>
      </p:sp>
      <p:sp>
        <p:nvSpPr>
          <p:cNvPr id="9" name="三角形 7"/>
          <p:cNvSpPr/>
          <p:nvPr/>
        </p:nvSpPr>
        <p:spPr>
          <a:xfrm rot="16200000" flipH="1">
            <a:off x="5486399" y="2770908"/>
            <a:ext cx="3380511" cy="2189017"/>
          </a:xfrm>
          <a:custGeom>
            <a:avLst/>
            <a:gdLst>
              <a:gd name="connsiteX0" fmla="*/ 0 w 2646218"/>
              <a:gd name="connsiteY0" fmla="*/ 1856509 h 1856509"/>
              <a:gd name="connsiteX1" fmla="*/ 1323109 w 2646218"/>
              <a:gd name="connsiteY1" fmla="*/ 0 h 1856509"/>
              <a:gd name="connsiteX2" fmla="*/ 2646218 w 2646218"/>
              <a:gd name="connsiteY2" fmla="*/ 1856509 h 1856509"/>
              <a:gd name="connsiteX3" fmla="*/ 0 w 2646218"/>
              <a:gd name="connsiteY3" fmla="*/ 1856509 h 1856509"/>
              <a:gd name="connsiteX0-1" fmla="*/ 0 w 3380511"/>
              <a:gd name="connsiteY0-2" fmla="*/ 1856509 h 1856509"/>
              <a:gd name="connsiteX1-3" fmla="*/ 1323109 w 3380511"/>
              <a:gd name="connsiteY1-4" fmla="*/ 0 h 1856509"/>
              <a:gd name="connsiteX2-5" fmla="*/ 3380511 w 3380511"/>
              <a:gd name="connsiteY2-6" fmla="*/ 1856509 h 1856509"/>
              <a:gd name="connsiteX3-7" fmla="*/ 0 w 3380511"/>
              <a:gd name="connsiteY3-8" fmla="*/ 1856509 h 1856509"/>
              <a:gd name="connsiteX0-9" fmla="*/ 0 w 3380511"/>
              <a:gd name="connsiteY0-10" fmla="*/ 2022764 h 2022764"/>
              <a:gd name="connsiteX1-11" fmla="*/ 1350818 w 3380511"/>
              <a:gd name="connsiteY1-12" fmla="*/ 0 h 2022764"/>
              <a:gd name="connsiteX2-13" fmla="*/ 3380511 w 3380511"/>
              <a:gd name="connsiteY2-14" fmla="*/ 2022764 h 2022764"/>
              <a:gd name="connsiteX3-15" fmla="*/ 0 w 3380511"/>
              <a:gd name="connsiteY3-16" fmla="*/ 2022764 h 2022764"/>
              <a:gd name="connsiteX0-17" fmla="*/ 0 w 3380511"/>
              <a:gd name="connsiteY0-18" fmla="*/ 2147454 h 2147454"/>
              <a:gd name="connsiteX1-19" fmla="*/ 1336966 w 3380511"/>
              <a:gd name="connsiteY1-20" fmla="*/ 0 h 2147454"/>
              <a:gd name="connsiteX2-21" fmla="*/ 3380511 w 3380511"/>
              <a:gd name="connsiteY2-22" fmla="*/ 2147454 h 2147454"/>
              <a:gd name="connsiteX3-23" fmla="*/ 0 w 3380511"/>
              <a:gd name="connsiteY3-24" fmla="*/ 2147454 h 2147454"/>
              <a:gd name="connsiteX0-25" fmla="*/ 0 w 3380511"/>
              <a:gd name="connsiteY0-26" fmla="*/ 2189017 h 2189017"/>
              <a:gd name="connsiteX1-27" fmla="*/ 1350824 w 3380511"/>
              <a:gd name="connsiteY1-28" fmla="*/ 0 h 2189017"/>
              <a:gd name="connsiteX2-29" fmla="*/ 3380511 w 3380511"/>
              <a:gd name="connsiteY2-30" fmla="*/ 2189017 h 2189017"/>
              <a:gd name="connsiteX3-31" fmla="*/ 0 w 3380511"/>
              <a:gd name="connsiteY3-32" fmla="*/ 2189017 h 2189017"/>
            </a:gdLst>
            <a:ahLst/>
            <a:cxnLst>
              <a:cxn ang="0">
                <a:pos x="connsiteX0-1" y="connsiteY0-2"/>
              </a:cxn>
              <a:cxn ang="0">
                <a:pos x="connsiteX1-3" y="connsiteY1-4"/>
              </a:cxn>
              <a:cxn ang="0">
                <a:pos x="connsiteX2-5" y="connsiteY2-6"/>
              </a:cxn>
              <a:cxn ang="0">
                <a:pos x="connsiteX3-7" y="connsiteY3-8"/>
              </a:cxn>
            </a:cxnLst>
            <a:rect l="l" t="t" r="r" b="b"/>
            <a:pathLst>
              <a:path w="3380511" h="2189017">
                <a:moveTo>
                  <a:pt x="0" y="2189017"/>
                </a:moveTo>
                <a:lnTo>
                  <a:pt x="1350824" y="0"/>
                </a:lnTo>
                <a:lnTo>
                  <a:pt x="3380511" y="2189017"/>
                </a:lnTo>
                <a:lnTo>
                  <a:pt x="0" y="2189017"/>
                </a:lnTo>
                <a:close/>
              </a:path>
            </a:pathLst>
          </a:custGeom>
          <a:solidFill>
            <a:srgbClr val="54D8DD">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a:ea typeface="微软雅黑"/>
              <a:sym typeface="Arial"/>
            </a:endParaRPr>
          </a:p>
        </p:txBody>
      </p:sp>
      <p:sp>
        <p:nvSpPr>
          <p:cNvPr id="10" name="矩形 9"/>
          <p:cNvSpPr/>
          <p:nvPr/>
        </p:nvSpPr>
        <p:spPr>
          <a:xfrm>
            <a:off x="1711622" y="2426415"/>
            <a:ext cx="1980029" cy="400110"/>
          </a:xfrm>
          <a:prstGeom prst="rect">
            <a:avLst/>
          </a:prstGeom>
        </p:spPr>
        <p:txBody>
          <a:bodyPr wrap="none">
            <a:spAutoFit/>
          </a:bodyPr>
          <a:lstStyle/>
          <a:p>
            <a:r>
              <a:rPr lang="zh-CN" altLang="en-US" sz="2000" b="1" dirty="0">
                <a:solidFill>
                  <a:schemeClr val="bg1"/>
                </a:solidFill>
                <a:latin typeface="Arial"/>
                <a:ea typeface="微软雅黑"/>
                <a:sym typeface="Arial"/>
              </a:rPr>
              <a:t>代谢紊乱综合征</a:t>
            </a:r>
          </a:p>
        </p:txBody>
      </p:sp>
      <p:sp>
        <p:nvSpPr>
          <p:cNvPr id="11" name="矩形 10"/>
          <p:cNvSpPr/>
          <p:nvPr/>
        </p:nvSpPr>
        <p:spPr>
          <a:xfrm>
            <a:off x="9093116" y="2521527"/>
            <a:ext cx="1107996" cy="369332"/>
          </a:xfrm>
          <a:prstGeom prst="rect">
            <a:avLst/>
          </a:prstGeom>
        </p:spPr>
        <p:txBody>
          <a:bodyPr wrap="none">
            <a:spAutoFit/>
          </a:bodyPr>
          <a:lstStyle/>
          <a:p>
            <a:r>
              <a:rPr lang="zh-CN" altLang="en-US" b="1" dirty="0">
                <a:solidFill>
                  <a:schemeClr val="bg1"/>
                </a:solidFill>
                <a:latin typeface="Arial"/>
                <a:ea typeface="微软雅黑"/>
                <a:sym typeface="Arial"/>
              </a:rPr>
              <a:t>其他症状</a:t>
            </a:r>
          </a:p>
        </p:txBody>
      </p:sp>
      <p:sp>
        <p:nvSpPr>
          <p:cNvPr id="12" name="文本框 11"/>
          <p:cNvSpPr txBox="1"/>
          <p:nvPr/>
        </p:nvSpPr>
        <p:spPr>
          <a:xfrm>
            <a:off x="2281306" y="3207822"/>
            <a:ext cx="595035" cy="338554"/>
          </a:xfrm>
          <a:prstGeom prst="rect">
            <a:avLst/>
          </a:prstGeom>
          <a:noFill/>
        </p:spPr>
        <p:txBody>
          <a:bodyPr wrap="none" rtlCol="0">
            <a:spAutoFit/>
          </a:bodyPr>
          <a:lstStyle/>
          <a:p>
            <a:r>
              <a:rPr kumimoji="1" lang="zh-CN" altLang="en-US" sz="1600" dirty="0">
                <a:solidFill>
                  <a:schemeClr val="bg1">
                    <a:lumMod val="95000"/>
                  </a:schemeClr>
                </a:solidFill>
                <a:latin typeface="Arial"/>
                <a:ea typeface="微软雅黑"/>
                <a:sym typeface="Arial"/>
              </a:rPr>
              <a:t>多尿</a:t>
            </a:r>
          </a:p>
        </p:txBody>
      </p:sp>
      <p:sp>
        <p:nvSpPr>
          <p:cNvPr id="13" name="文本框 12"/>
          <p:cNvSpPr txBox="1"/>
          <p:nvPr/>
        </p:nvSpPr>
        <p:spPr>
          <a:xfrm>
            <a:off x="2281306" y="3782536"/>
            <a:ext cx="595035" cy="338554"/>
          </a:xfrm>
          <a:prstGeom prst="rect">
            <a:avLst/>
          </a:prstGeom>
          <a:noFill/>
        </p:spPr>
        <p:txBody>
          <a:bodyPr wrap="none" rtlCol="0">
            <a:spAutoFit/>
          </a:bodyPr>
          <a:lstStyle/>
          <a:p>
            <a:r>
              <a:rPr kumimoji="1" lang="zh-CN" altLang="en-US" sz="1600" dirty="0">
                <a:solidFill>
                  <a:schemeClr val="bg1">
                    <a:lumMod val="95000"/>
                  </a:schemeClr>
                </a:solidFill>
                <a:latin typeface="Arial"/>
                <a:ea typeface="微软雅黑"/>
                <a:sym typeface="Arial"/>
              </a:rPr>
              <a:t>多饮</a:t>
            </a:r>
          </a:p>
        </p:txBody>
      </p:sp>
      <p:sp>
        <p:nvSpPr>
          <p:cNvPr id="14" name="文本框 13"/>
          <p:cNvSpPr txBox="1"/>
          <p:nvPr/>
        </p:nvSpPr>
        <p:spPr>
          <a:xfrm>
            <a:off x="2281306" y="4357250"/>
            <a:ext cx="595035" cy="338554"/>
          </a:xfrm>
          <a:prstGeom prst="rect">
            <a:avLst/>
          </a:prstGeom>
          <a:noFill/>
        </p:spPr>
        <p:txBody>
          <a:bodyPr wrap="none" rtlCol="0">
            <a:spAutoFit/>
          </a:bodyPr>
          <a:lstStyle/>
          <a:p>
            <a:r>
              <a:rPr kumimoji="1" lang="zh-CN" altLang="en-US" sz="1600" dirty="0">
                <a:solidFill>
                  <a:schemeClr val="bg1">
                    <a:lumMod val="95000"/>
                  </a:schemeClr>
                </a:solidFill>
                <a:latin typeface="Arial"/>
                <a:ea typeface="微软雅黑"/>
                <a:sym typeface="Arial"/>
              </a:rPr>
              <a:t>多食</a:t>
            </a:r>
          </a:p>
        </p:txBody>
      </p:sp>
      <p:sp>
        <p:nvSpPr>
          <p:cNvPr id="15" name="文本框 14"/>
          <p:cNvSpPr txBox="1"/>
          <p:nvPr/>
        </p:nvSpPr>
        <p:spPr>
          <a:xfrm>
            <a:off x="2050473" y="4931963"/>
            <a:ext cx="1005403" cy="338554"/>
          </a:xfrm>
          <a:prstGeom prst="rect">
            <a:avLst/>
          </a:prstGeom>
          <a:noFill/>
        </p:spPr>
        <p:txBody>
          <a:bodyPr wrap="none" rtlCol="0">
            <a:spAutoFit/>
          </a:bodyPr>
          <a:lstStyle/>
          <a:p>
            <a:r>
              <a:rPr kumimoji="1" lang="zh-CN" altLang="en-US" sz="1600" dirty="0">
                <a:solidFill>
                  <a:schemeClr val="bg1">
                    <a:lumMod val="95000"/>
                  </a:schemeClr>
                </a:solidFill>
                <a:latin typeface="Arial"/>
                <a:ea typeface="微软雅黑"/>
                <a:sym typeface="Arial"/>
              </a:rPr>
              <a:t>体重下降</a:t>
            </a:r>
          </a:p>
        </p:txBody>
      </p:sp>
      <p:sp>
        <p:nvSpPr>
          <p:cNvPr id="16" name="文本框 15"/>
          <p:cNvSpPr txBox="1"/>
          <p:nvPr/>
        </p:nvSpPr>
        <p:spPr>
          <a:xfrm>
            <a:off x="9349597" y="3207822"/>
            <a:ext cx="595035" cy="338554"/>
          </a:xfrm>
          <a:prstGeom prst="rect">
            <a:avLst/>
          </a:prstGeom>
          <a:noFill/>
        </p:spPr>
        <p:txBody>
          <a:bodyPr wrap="none" rtlCol="0">
            <a:spAutoFit/>
          </a:bodyPr>
          <a:lstStyle/>
          <a:p>
            <a:r>
              <a:rPr kumimoji="1" lang="zh-CN" altLang="en-US" sz="1600" dirty="0">
                <a:solidFill>
                  <a:schemeClr val="bg1">
                    <a:lumMod val="95000"/>
                  </a:schemeClr>
                </a:solidFill>
                <a:latin typeface="Arial"/>
                <a:ea typeface="微软雅黑"/>
                <a:sym typeface="Arial"/>
              </a:rPr>
              <a:t>乏力</a:t>
            </a:r>
          </a:p>
        </p:txBody>
      </p:sp>
      <p:sp>
        <p:nvSpPr>
          <p:cNvPr id="17" name="文本框 16"/>
          <p:cNvSpPr txBox="1"/>
          <p:nvPr/>
        </p:nvSpPr>
        <p:spPr>
          <a:xfrm>
            <a:off x="9144413" y="3782536"/>
            <a:ext cx="1005403" cy="338554"/>
          </a:xfrm>
          <a:prstGeom prst="rect">
            <a:avLst/>
          </a:prstGeom>
          <a:noFill/>
        </p:spPr>
        <p:txBody>
          <a:bodyPr wrap="none" rtlCol="0">
            <a:spAutoFit/>
          </a:bodyPr>
          <a:lstStyle/>
          <a:p>
            <a:r>
              <a:rPr kumimoji="1" lang="zh-CN" altLang="en-US" sz="1600" dirty="0">
                <a:solidFill>
                  <a:schemeClr val="bg1">
                    <a:lumMod val="95000"/>
                  </a:schemeClr>
                </a:solidFill>
                <a:latin typeface="Arial"/>
                <a:ea typeface="微软雅黑"/>
                <a:sym typeface="Arial"/>
              </a:rPr>
              <a:t>四肢酸痛</a:t>
            </a:r>
          </a:p>
        </p:txBody>
      </p:sp>
      <p:sp>
        <p:nvSpPr>
          <p:cNvPr id="18" name="文本框 17"/>
          <p:cNvSpPr txBox="1"/>
          <p:nvPr/>
        </p:nvSpPr>
        <p:spPr>
          <a:xfrm>
            <a:off x="9144413" y="4357250"/>
            <a:ext cx="1005403" cy="338554"/>
          </a:xfrm>
          <a:prstGeom prst="rect">
            <a:avLst/>
          </a:prstGeom>
          <a:noFill/>
        </p:spPr>
        <p:txBody>
          <a:bodyPr wrap="none" rtlCol="0">
            <a:spAutoFit/>
          </a:bodyPr>
          <a:lstStyle/>
          <a:p>
            <a:r>
              <a:rPr kumimoji="1" lang="zh-CN" altLang="en-US" sz="1600" dirty="0">
                <a:solidFill>
                  <a:schemeClr val="bg1">
                    <a:lumMod val="95000"/>
                  </a:schemeClr>
                </a:solidFill>
                <a:latin typeface="Arial"/>
                <a:ea typeface="微软雅黑"/>
                <a:sym typeface="Arial"/>
              </a:rPr>
              <a:t>月经失调</a:t>
            </a:r>
          </a:p>
        </p:txBody>
      </p:sp>
      <p:sp>
        <p:nvSpPr>
          <p:cNvPr id="19" name="文本框 18"/>
          <p:cNvSpPr txBox="1"/>
          <p:nvPr/>
        </p:nvSpPr>
        <p:spPr>
          <a:xfrm>
            <a:off x="9144413" y="4931963"/>
            <a:ext cx="1005403" cy="338554"/>
          </a:xfrm>
          <a:prstGeom prst="rect">
            <a:avLst/>
          </a:prstGeom>
          <a:noFill/>
        </p:spPr>
        <p:txBody>
          <a:bodyPr wrap="none" rtlCol="0">
            <a:spAutoFit/>
          </a:bodyPr>
          <a:lstStyle/>
          <a:p>
            <a:r>
              <a:rPr kumimoji="1" lang="zh-CN" altLang="en-US" sz="1600" dirty="0">
                <a:solidFill>
                  <a:schemeClr val="bg1">
                    <a:lumMod val="95000"/>
                  </a:schemeClr>
                </a:solidFill>
                <a:latin typeface="Arial"/>
                <a:ea typeface="微软雅黑"/>
                <a:sym typeface="Arial"/>
              </a:rPr>
              <a:t>视力下降</a:t>
            </a:r>
          </a:p>
        </p:txBody>
      </p:sp>
    </p:spTree>
  </p:cSld>
  <p:clrMapOvr>
    <a:masterClrMapping/>
  </p:clrMapOvr>
  <p:transition spd="slow" advTm="2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500"/>
                            </p:stCondLst>
                            <p:childTnLst>
                              <p:par>
                                <p:cTn id="21" presetID="16" presetClass="entr" presetSubtype="37"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arn(outVertical)">
                                      <p:cBhvr>
                                        <p:cTn id="23" dur="500"/>
                                        <p:tgtEl>
                                          <p:spTgt spid="6"/>
                                        </p:tgtEl>
                                      </p:cBhvr>
                                    </p:animEffect>
                                  </p:childTnLst>
                                </p:cTn>
                              </p:par>
                            </p:childTnLst>
                          </p:cTn>
                        </p:par>
                        <p:par>
                          <p:cTn id="24" fill="hold">
                            <p:stCondLst>
                              <p:cond delay="1000"/>
                            </p:stCondLst>
                            <p:childTnLst>
                              <p:par>
                                <p:cTn id="25" presetID="16" presetClass="entr" presetSubtype="37"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outVertical)">
                                      <p:cBhvr>
                                        <p:cTn id="27" dur="500"/>
                                        <p:tgtEl>
                                          <p:spTgt spid="7"/>
                                        </p:tgtEl>
                                      </p:cBhvr>
                                    </p:animEffect>
                                  </p:childTnLst>
                                </p:cTn>
                              </p:par>
                            </p:childTnLst>
                          </p:cTn>
                        </p:par>
                        <p:par>
                          <p:cTn id="28" fill="hold">
                            <p:stCondLst>
                              <p:cond delay="1500"/>
                            </p:stCondLst>
                            <p:childTnLst>
                              <p:par>
                                <p:cTn id="29" presetID="53" presetClass="entr" presetSubtype="16"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childTnLst>
                          </p:cTn>
                        </p:par>
                        <p:par>
                          <p:cTn id="34" fill="hold">
                            <p:stCondLst>
                              <p:cond delay="2000"/>
                            </p:stCondLst>
                            <p:childTnLst>
                              <p:par>
                                <p:cTn id="35" presetID="2" presetClass="entr" presetSubtype="4"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par>
                          <p:cTn id="39" fill="hold">
                            <p:stCondLst>
                              <p:cond delay="2500"/>
                            </p:stCondLst>
                            <p:childTnLst>
                              <p:par>
                                <p:cTn id="40" presetID="2" presetClass="entr" presetSubtype="4" fill="hold" grpId="0" nodeType="after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additive="base">
                                        <p:cTn id="42" dur="500" fill="hold"/>
                                        <p:tgtEl>
                                          <p:spTgt spid="13"/>
                                        </p:tgtEl>
                                        <p:attrNameLst>
                                          <p:attrName>ppt_x</p:attrName>
                                        </p:attrNameLst>
                                      </p:cBhvr>
                                      <p:tavLst>
                                        <p:tav tm="0">
                                          <p:val>
                                            <p:strVal val="#ppt_x"/>
                                          </p:val>
                                        </p:tav>
                                        <p:tav tm="100000">
                                          <p:val>
                                            <p:strVal val="#ppt_x"/>
                                          </p:val>
                                        </p:tav>
                                      </p:tavLst>
                                    </p:anim>
                                    <p:anim calcmode="lin" valueType="num">
                                      <p:cBhvr additive="base">
                                        <p:cTn id="43" dur="500" fill="hold"/>
                                        <p:tgtEl>
                                          <p:spTgt spid="13"/>
                                        </p:tgtEl>
                                        <p:attrNameLst>
                                          <p:attrName>ppt_y</p:attrName>
                                        </p:attrNameLst>
                                      </p:cBhvr>
                                      <p:tavLst>
                                        <p:tav tm="0">
                                          <p:val>
                                            <p:strVal val="1+#ppt_h/2"/>
                                          </p:val>
                                        </p:tav>
                                        <p:tav tm="100000">
                                          <p:val>
                                            <p:strVal val="#ppt_y"/>
                                          </p:val>
                                        </p:tav>
                                      </p:tavLst>
                                    </p:anim>
                                  </p:childTnLst>
                                </p:cTn>
                              </p:par>
                            </p:childTnLst>
                          </p:cTn>
                        </p:par>
                        <p:par>
                          <p:cTn id="44" fill="hold">
                            <p:stCondLst>
                              <p:cond delay="3000"/>
                            </p:stCondLst>
                            <p:childTnLst>
                              <p:par>
                                <p:cTn id="45" presetID="2" presetClass="entr" presetSubtype="4"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childTnLst>
                          </p:cTn>
                        </p:par>
                        <p:par>
                          <p:cTn id="49" fill="hold">
                            <p:stCondLst>
                              <p:cond delay="3500"/>
                            </p:stCondLst>
                            <p:childTnLst>
                              <p:par>
                                <p:cTn id="50" presetID="2" presetClass="entr" presetSubtype="4" fill="hold" grpId="0" nodeType="afterEffect">
                                  <p:stCondLst>
                                    <p:cond delay="0"/>
                                  </p:stCondLst>
                                  <p:childTnLst>
                                    <p:set>
                                      <p:cBhvr>
                                        <p:cTn id="51" dur="1" fill="hold">
                                          <p:stCondLst>
                                            <p:cond delay="0"/>
                                          </p:stCondLst>
                                        </p:cTn>
                                        <p:tgtEl>
                                          <p:spTgt spid="15"/>
                                        </p:tgtEl>
                                        <p:attrNameLst>
                                          <p:attrName>style.visibility</p:attrName>
                                        </p:attrNameLst>
                                      </p:cBhvr>
                                      <p:to>
                                        <p:strVal val="visible"/>
                                      </p:to>
                                    </p:set>
                                    <p:anim calcmode="lin" valueType="num">
                                      <p:cBhvr additive="base">
                                        <p:cTn id="52" dur="500" fill="hold"/>
                                        <p:tgtEl>
                                          <p:spTgt spid="15"/>
                                        </p:tgtEl>
                                        <p:attrNameLst>
                                          <p:attrName>ppt_x</p:attrName>
                                        </p:attrNameLst>
                                      </p:cBhvr>
                                      <p:tavLst>
                                        <p:tav tm="0">
                                          <p:val>
                                            <p:strVal val="#ppt_x"/>
                                          </p:val>
                                        </p:tav>
                                        <p:tav tm="100000">
                                          <p:val>
                                            <p:strVal val="#ppt_x"/>
                                          </p:val>
                                        </p:tav>
                                      </p:tavLst>
                                    </p:anim>
                                    <p:anim calcmode="lin" valueType="num">
                                      <p:cBhvr additive="base">
                                        <p:cTn id="53" dur="500" fill="hold"/>
                                        <p:tgtEl>
                                          <p:spTgt spid="15"/>
                                        </p:tgtEl>
                                        <p:attrNameLst>
                                          <p:attrName>ppt_y</p:attrName>
                                        </p:attrNameLst>
                                      </p:cBhvr>
                                      <p:tavLst>
                                        <p:tav tm="0">
                                          <p:val>
                                            <p:strVal val="1+#ppt_h/2"/>
                                          </p:val>
                                        </p:tav>
                                        <p:tav tm="100000">
                                          <p:val>
                                            <p:strVal val="#ppt_y"/>
                                          </p:val>
                                        </p:tav>
                                      </p:tavLst>
                                    </p:anim>
                                  </p:childTnLst>
                                </p:cTn>
                              </p:par>
                            </p:childTnLst>
                          </p:cTn>
                        </p:par>
                        <p:par>
                          <p:cTn id="54" fill="hold">
                            <p:stCondLst>
                              <p:cond delay="4000"/>
                            </p:stCondLst>
                            <p:childTnLst>
                              <p:par>
                                <p:cTn id="55" presetID="53" presetClass="entr" presetSubtype="16" fill="hold" grpId="0" nodeType="afterEffect">
                                  <p:stCondLst>
                                    <p:cond delay="0"/>
                                  </p:stCondLst>
                                  <p:childTnLst>
                                    <p:set>
                                      <p:cBhvr>
                                        <p:cTn id="56" dur="1" fill="hold">
                                          <p:stCondLst>
                                            <p:cond delay="0"/>
                                          </p:stCondLst>
                                        </p:cTn>
                                        <p:tgtEl>
                                          <p:spTgt spid="11"/>
                                        </p:tgtEl>
                                        <p:attrNameLst>
                                          <p:attrName>style.visibility</p:attrName>
                                        </p:attrNameLst>
                                      </p:cBhvr>
                                      <p:to>
                                        <p:strVal val="visible"/>
                                      </p:to>
                                    </p:set>
                                    <p:anim calcmode="lin" valueType="num">
                                      <p:cBhvr>
                                        <p:cTn id="57" dur="500" fill="hold"/>
                                        <p:tgtEl>
                                          <p:spTgt spid="11"/>
                                        </p:tgtEl>
                                        <p:attrNameLst>
                                          <p:attrName>ppt_w</p:attrName>
                                        </p:attrNameLst>
                                      </p:cBhvr>
                                      <p:tavLst>
                                        <p:tav tm="0">
                                          <p:val>
                                            <p:fltVal val="0"/>
                                          </p:val>
                                        </p:tav>
                                        <p:tav tm="100000">
                                          <p:val>
                                            <p:strVal val="#ppt_w"/>
                                          </p:val>
                                        </p:tav>
                                      </p:tavLst>
                                    </p:anim>
                                    <p:anim calcmode="lin" valueType="num">
                                      <p:cBhvr>
                                        <p:cTn id="58" dur="500" fill="hold"/>
                                        <p:tgtEl>
                                          <p:spTgt spid="11"/>
                                        </p:tgtEl>
                                        <p:attrNameLst>
                                          <p:attrName>ppt_h</p:attrName>
                                        </p:attrNameLst>
                                      </p:cBhvr>
                                      <p:tavLst>
                                        <p:tav tm="0">
                                          <p:val>
                                            <p:fltVal val="0"/>
                                          </p:val>
                                        </p:tav>
                                        <p:tav tm="100000">
                                          <p:val>
                                            <p:strVal val="#ppt_h"/>
                                          </p:val>
                                        </p:tav>
                                      </p:tavLst>
                                    </p:anim>
                                    <p:animEffect transition="in" filter="fade">
                                      <p:cBhvr>
                                        <p:cTn id="59" dur="500"/>
                                        <p:tgtEl>
                                          <p:spTgt spid="11"/>
                                        </p:tgtEl>
                                      </p:cBhvr>
                                    </p:animEffect>
                                  </p:childTnLst>
                                </p:cTn>
                              </p:par>
                            </p:childTnLst>
                          </p:cTn>
                        </p:par>
                        <p:par>
                          <p:cTn id="60" fill="hold">
                            <p:stCondLst>
                              <p:cond delay="4500"/>
                            </p:stCondLst>
                            <p:childTnLst>
                              <p:par>
                                <p:cTn id="61" presetID="2" presetClass="entr" presetSubtype="4" fill="hold" grpId="0" nodeType="after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fill="hold"/>
                                        <p:tgtEl>
                                          <p:spTgt spid="16"/>
                                        </p:tgtEl>
                                        <p:attrNameLst>
                                          <p:attrName>ppt_x</p:attrName>
                                        </p:attrNameLst>
                                      </p:cBhvr>
                                      <p:tavLst>
                                        <p:tav tm="0">
                                          <p:val>
                                            <p:strVal val="#ppt_x"/>
                                          </p:val>
                                        </p:tav>
                                        <p:tav tm="100000">
                                          <p:val>
                                            <p:strVal val="#ppt_x"/>
                                          </p:val>
                                        </p:tav>
                                      </p:tavLst>
                                    </p:anim>
                                    <p:anim calcmode="lin" valueType="num">
                                      <p:cBhvr additive="base">
                                        <p:cTn id="64" dur="500" fill="hold"/>
                                        <p:tgtEl>
                                          <p:spTgt spid="16"/>
                                        </p:tgtEl>
                                        <p:attrNameLst>
                                          <p:attrName>ppt_y</p:attrName>
                                        </p:attrNameLst>
                                      </p:cBhvr>
                                      <p:tavLst>
                                        <p:tav tm="0">
                                          <p:val>
                                            <p:strVal val="1+#ppt_h/2"/>
                                          </p:val>
                                        </p:tav>
                                        <p:tav tm="100000">
                                          <p:val>
                                            <p:strVal val="#ppt_y"/>
                                          </p:val>
                                        </p:tav>
                                      </p:tavLst>
                                    </p:anim>
                                  </p:childTnLst>
                                </p:cTn>
                              </p:par>
                            </p:childTnLst>
                          </p:cTn>
                        </p:par>
                        <p:par>
                          <p:cTn id="65" fill="hold">
                            <p:stCondLst>
                              <p:cond delay="5000"/>
                            </p:stCondLst>
                            <p:childTnLst>
                              <p:par>
                                <p:cTn id="66" presetID="2" presetClass="entr" presetSubtype="4" fill="hold" grpId="0" nodeType="afterEffect">
                                  <p:stCondLst>
                                    <p:cond delay="0"/>
                                  </p:stCondLst>
                                  <p:childTnLst>
                                    <p:set>
                                      <p:cBhvr>
                                        <p:cTn id="67" dur="1" fill="hold">
                                          <p:stCondLst>
                                            <p:cond delay="0"/>
                                          </p:stCondLst>
                                        </p:cTn>
                                        <p:tgtEl>
                                          <p:spTgt spid="17"/>
                                        </p:tgtEl>
                                        <p:attrNameLst>
                                          <p:attrName>style.visibility</p:attrName>
                                        </p:attrNameLst>
                                      </p:cBhvr>
                                      <p:to>
                                        <p:strVal val="visible"/>
                                      </p:to>
                                    </p:set>
                                    <p:anim calcmode="lin" valueType="num">
                                      <p:cBhvr additive="base">
                                        <p:cTn id="68" dur="500" fill="hold"/>
                                        <p:tgtEl>
                                          <p:spTgt spid="17"/>
                                        </p:tgtEl>
                                        <p:attrNameLst>
                                          <p:attrName>ppt_x</p:attrName>
                                        </p:attrNameLst>
                                      </p:cBhvr>
                                      <p:tavLst>
                                        <p:tav tm="0">
                                          <p:val>
                                            <p:strVal val="#ppt_x"/>
                                          </p:val>
                                        </p:tav>
                                        <p:tav tm="100000">
                                          <p:val>
                                            <p:strVal val="#ppt_x"/>
                                          </p:val>
                                        </p:tav>
                                      </p:tavLst>
                                    </p:anim>
                                    <p:anim calcmode="lin" valueType="num">
                                      <p:cBhvr additive="base">
                                        <p:cTn id="69" dur="500" fill="hold"/>
                                        <p:tgtEl>
                                          <p:spTgt spid="17"/>
                                        </p:tgtEl>
                                        <p:attrNameLst>
                                          <p:attrName>ppt_y</p:attrName>
                                        </p:attrNameLst>
                                      </p:cBhvr>
                                      <p:tavLst>
                                        <p:tav tm="0">
                                          <p:val>
                                            <p:strVal val="1+#ppt_h/2"/>
                                          </p:val>
                                        </p:tav>
                                        <p:tav tm="100000">
                                          <p:val>
                                            <p:strVal val="#ppt_y"/>
                                          </p:val>
                                        </p:tav>
                                      </p:tavLst>
                                    </p:anim>
                                  </p:childTnLst>
                                </p:cTn>
                              </p:par>
                            </p:childTnLst>
                          </p:cTn>
                        </p:par>
                        <p:par>
                          <p:cTn id="70" fill="hold">
                            <p:stCondLst>
                              <p:cond delay="5500"/>
                            </p:stCondLst>
                            <p:childTnLst>
                              <p:par>
                                <p:cTn id="71" presetID="2" presetClass="entr" presetSubtype="4" fill="hold" grpId="0" nodeType="afterEffect">
                                  <p:stCondLst>
                                    <p:cond delay="0"/>
                                  </p:stCondLst>
                                  <p:childTnLst>
                                    <p:set>
                                      <p:cBhvr>
                                        <p:cTn id="72" dur="1" fill="hold">
                                          <p:stCondLst>
                                            <p:cond delay="0"/>
                                          </p:stCondLst>
                                        </p:cTn>
                                        <p:tgtEl>
                                          <p:spTgt spid="18"/>
                                        </p:tgtEl>
                                        <p:attrNameLst>
                                          <p:attrName>style.visibility</p:attrName>
                                        </p:attrNameLst>
                                      </p:cBhvr>
                                      <p:to>
                                        <p:strVal val="visible"/>
                                      </p:to>
                                    </p:set>
                                    <p:anim calcmode="lin" valueType="num">
                                      <p:cBhvr additive="base">
                                        <p:cTn id="73" dur="500" fill="hold"/>
                                        <p:tgtEl>
                                          <p:spTgt spid="18"/>
                                        </p:tgtEl>
                                        <p:attrNameLst>
                                          <p:attrName>ppt_x</p:attrName>
                                        </p:attrNameLst>
                                      </p:cBhvr>
                                      <p:tavLst>
                                        <p:tav tm="0">
                                          <p:val>
                                            <p:strVal val="#ppt_x"/>
                                          </p:val>
                                        </p:tav>
                                        <p:tav tm="100000">
                                          <p:val>
                                            <p:strVal val="#ppt_x"/>
                                          </p:val>
                                        </p:tav>
                                      </p:tavLst>
                                    </p:anim>
                                    <p:anim calcmode="lin" valueType="num">
                                      <p:cBhvr additive="base">
                                        <p:cTn id="74" dur="500" fill="hold"/>
                                        <p:tgtEl>
                                          <p:spTgt spid="18"/>
                                        </p:tgtEl>
                                        <p:attrNameLst>
                                          <p:attrName>ppt_y</p:attrName>
                                        </p:attrNameLst>
                                      </p:cBhvr>
                                      <p:tavLst>
                                        <p:tav tm="0">
                                          <p:val>
                                            <p:strVal val="1+#ppt_h/2"/>
                                          </p:val>
                                        </p:tav>
                                        <p:tav tm="100000">
                                          <p:val>
                                            <p:strVal val="#ppt_y"/>
                                          </p:val>
                                        </p:tav>
                                      </p:tavLst>
                                    </p:anim>
                                  </p:childTnLst>
                                </p:cTn>
                              </p:par>
                            </p:childTnLst>
                          </p:cTn>
                        </p:par>
                        <p:par>
                          <p:cTn id="75" fill="hold">
                            <p:stCondLst>
                              <p:cond delay="6000"/>
                            </p:stCondLst>
                            <p:childTnLst>
                              <p:par>
                                <p:cTn id="76" presetID="2" presetClass="entr" presetSubtype="4" fill="hold" grpId="0" nodeType="afterEffect">
                                  <p:stCondLst>
                                    <p:cond delay="0"/>
                                  </p:stCondLst>
                                  <p:childTnLst>
                                    <p:set>
                                      <p:cBhvr>
                                        <p:cTn id="77" dur="1" fill="hold">
                                          <p:stCondLst>
                                            <p:cond delay="0"/>
                                          </p:stCondLst>
                                        </p:cTn>
                                        <p:tgtEl>
                                          <p:spTgt spid="19"/>
                                        </p:tgtEl>
                                        <p:attrNameLst>
                                          <p:attrName>style.visibility</p:attrName>
                                        </p:attrNameLst>
                                      </p:cBhvr>
                                      <p:to>
                                        <p:strVal val="visible"/>
                                      </p:to>
                                    </p:set>
                                    <p:anim calcmode="lin" valueType="num">
                                      <p:cBhvr additive="base">
                                        <p:cTn id="78" dur="500" fill="hold"/>
                                        <p:tgtEl>
                                          <p:spTgt spid="19"/>
                                        </p:tgtEl>
                                        <p:attrNameLst>
                                          <p:attrName>ppt_x</p:attrName>
                                        </p:attrNameLst>
                                      </p:cBhvr>
                                      <p:tavLst>
                                        <p:tav tm="0">
                                          <p:val>
                                            <p:strVal val="#ppt_x"/>
                                          </p:val>
                                        </p:tav>
                                        <p:tav tm="100000">
                                          <p:val>
                                            <p:strVal val="#ppt_x"/>
                                          </p:val>
                                        </p:tav>
                                      </p:tavLst>
                                    </p:anim>
                                    <p:anim calcmode="lin" valueType="num">
                                      <p:cBhvr additive="base">
                                        <p:cTn id="79"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7" grpId="0" animBg="1"/>
      <p:bldP spid="8" grpId="0" animBg="1"/>
      <p:bldP spid="9" grpId="0" animBg="1"/>
      <p:bldP spid="10" grpId="0"/>
      <p:bldP spid="11" grpId="0"/>
      <p:bldP spid="12" grpId="0"/>
      <p:bldP spid="13" grpId="0"/>
      <p:bldP spid="14" grpId="0"/>
      <p:bldP spid="15" grpId="0"/>
      <p:bldP spid="16" grpId="0"/>
      <p:bldP spid="17" grpId="0"/>
      <p:bldP spid="18"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72561" y="556550"/>
            <a:ext cx="2646878" cy="584775"/>
          </a:xfrm>
          <a:prstGeom prst="rect">
            <a:avLst/>
          </a:prstGeom>
        </p:spPr>
        <p:txBody>
          <a:bodyPr wrap="none">
            <a:spAutoFit/>
          </a:bodyPr>
          <a:lstStyle/>
          <a:p>
            <a:r>
              <a:rPr lang="zh-CN" altLang="en-US" sz="3200" dirty="0">
                <a:solidFill>
                  <a:srgbClr val="1A9CA7"/>
                </a:solidFill>
                <a:latin typeface="Arial"/>
                <a:ea typeface="微软雅黑"/>
                <a:cs typeface="黑体" panose="02010609060101010101" charset="-122"/>
                <a:sym typeface="Arial"/>
              </a:rPr>
              <a:t>糖尿病并发症</a:t>
            </a:r>
          </a:p>
        </p:txBody>
      </p:sp>
      <p:sp>
        <p:nvSpPr>
          <p:cNvPr id="5" name="矩形 4"/>
          <p:cNvSpPr/>
          <p:nvPr/>
        </p:nvSpPr>
        <p:spPr>
          <a:xfrm>
            <a:off x="1260763" y="1592664"/>
            <a:ext cx="2549237" cy="461665"/>
          </a:xfrm>
          <a:prstGeom prst="rect">
            <a:avLst/>
          </a:prstGeom>
        </p:spPr>
        <p:txBody>
          <a:bodyPr wrap="square">
            <a:spAutoFit/>
          </a:bodyPr>
          <a:lstStyle/>
          <a:p>
            <a:r>
              <a:rPr lang="zh-CN" altLang="en-US" sz="2400" dirty="0">
                <a:latin typeface="Arial"/>
                <a:ea typeface="微软雅黑"/>
                <a:sym typeface="Arial"/>
              </a:rPr>
              <a:t>急性并发症</a:t>
            </a:r>
          </a:p>
        </p:txBody>
      </p:sp>
      <p:sp>
        <p:nvSpPr>
          <p:cNvPr id="6" name="矩形 5"/>
          <p:cNvSpPr/>
          <p:nvPr/>
        </p:nvSpPr>
        <p:spPr>
          <a:xfrm>
            <a:off x="1260762" y="2676979"/>
            <a:ext cx="9379529" cy="777008"/>
          </a:xfrm>
          <a:prstGeom prst="rect">
            <a:avLst/>
          </a:prstGeom>
        </p:spPr>
        <p:txBody>
          <a:bodyPr wrap="square">
            <a:spAutoFit/>
          </a:bodyPr>
          <a:lstStyle/>
          <a:p>
            <a:pPr marL="285750" indent="-285750">
              <a:lnSpc>
                <a:spcPct val="130000"/>
              </a:lnSpc>
              <a:buClr>
                <a:srgbClr val="1A9CA7"/>
              </a:buClr>
              <a:buSzPct val="80000"/>
              <a:buFont typeface="Wingdings" panose="05000000000000000000" pitchFamily="2" charset="2"/>
              <a:buChar char="p"/>
            </a:pPr>
            <a:r>
              <a:rPr lang="zh-CN" altLang="en-US" dirty="0">
                <a:solidFill>
                  <a:srgbClr val="1A9CA7"/>
                </a:solidFill>
                <a:latin typeface="Arial"/>
                <a:ea typeface="微软雅黑"/>
                <a:sym typeface="Arial"/>
              </a:rPr>
              <a:t>糖尿病酮症酸中毒</a:t>
            </a:r>
            <a:r>
              <a:rPr lang="zh-CN" altLang="en-US" dirty="0">
                <a:solidFill>
                  <a:schemeClr val="tx1">
                    <a:lumMod val="75000"/>
                    <a:lumOff val="25000"/>
                  </a:schemeClr>
                </a:solidFill>
                <a:latin typeface="Arial"/>
                <a:ea typeface="微软雅黑"/>
                <a:sym typeface="Arial"/>
              </a:rPr>
              <a:t>：表现为前期烦渴、多饮、多尿及无力，至后期尿量减少或闭尿，消瘦软弱等，食欲不振、恶心、呕吐、腹痛、头痛、嗜睡，严重者昏迷。</a:t>
            </a:r>
          </a:p>
        </p:txBody>
      </p:sp>
      <p:sp>
        <p:nvSpPr>
          <p:cNvPr id="7" name="矩形 6"/>
          <p:cNvSpPr/>
          <p:nvPr/>
        </p:nvSpPr>
        <p:spPr>
          <a:xfrm>
            <a:off x="1281875" y="4145018"/>
            <a:ext cx="9136744" cy="1172629"/>
          </a:xfrm>
          <a:prstGeom prst="rect">
            <a:avLst/>
          </a:prstGeom>
        </p:spPr>
        <p:txBody>
          <a:bodyPr wrap="square">
            <a:spAutoFit/>
          </a:bodyPr>
          <a:lstStyle/>
          <a:p>
            <a:pPr marL="285750" indent="-285750">
              <a:lnSpc>
                <a:spcPct val="130000"/>
              </a:lnSpc>
              <a:buClr>
                <a:srgbClr val="1A9CA7"/>
              </a:buClr>
              <a:buSzPct val="80000"/>
              <a:buFont typeface="Wingdings" panose="05000000000000000000" pitchFamily="2" charset="2"/>
              <a:buChar char="p"/>
            </a:pPr>
            <a:r>
              <a:rPr lang="zh-CN" altLang="en-US" dirty="0">
                <a:solidFill>
                  <a:srgbClr val="1A9CA7"/>
                </a:solidFill>
                <a:latin typeface="Arial"/>
                <a:ea typeface="微软雅黑"/>
                <a:sym typeface="Arial"/>
              </a:rPr>
              <a:t>糖尿病非酮症高渗性昏迷</a:t>
            </a:r>
            <a:r>
              <a:rPr lang="zh-CN" altLang="en-US" dirty="0">
                <a:latin typeface="Arial"/>
                <a:ea typeface="微软雅黑"/>
                <a:sym typeface="Arial"/>
              </a:rPr>
              <a:t>：</a:t>
            </a:r>
            <a:r>
              <a:rPr lang="zh-CN" altLang="en-US" dirty="0">
                <a:solidFill>
                  <a:schemeClr val="tx1">
                    <a:lumMod val="75000"/>
                    <a:lumOff val="25000"/>
                  </a:schemeClr>
                </a:solidFill>
                <a:latin typeface="Arial"/>
                <a:ea typeface="微软雅黑"/>
                <a:sym typeface="Arial"/>
              </a:rPr>
              <a:t>表现为烦渴、多饮、表情淡漠、反应迟钝、厌食、嗜睡等。若未及时治疗，病人将出现皮肤粘膜干燥、唇舌干裂、心率加快、血压下降至休克，</a:t>
            </a:r>
            <a:r>
              <a:rPr lang="zh-CN" altLang="en-US" b="1" dirty="0">
                <a:solidFill>
                  <a:srgbClr val="1A9CA7"/>
                </a:solidFill>
                <a:latin typeface="Arial"/>
                <a:ea typeface="微软雅黑"/>
                <a:sym typeface="Arial"/>
              </a:rPr>
              <a:t>严重者出现幻觉、偏瘫、失语</a:t>
            </a:r>
            <a:r>
              <a:rPr lang="zh-CN" altLang="en-US" dirty="0">
                <a:solidFill>
                  <a:schemeClr val="tx1">
                    <a:lumMod val="75000"/>
                    <a:lumOff val="25000"/>
                  </a:schemeClr>
                </a:solidFill>
                <a:latin typeface="Arial"/>
                <a:ea typeface="微软雅黑"/>
                <a:sym typeface="Arial"/>
              </a:rPr>
              <a:t>等</a:t>
            </a:r>
            <a:r>
              <a:rPr lang="zh-CN" altLang="en-US" dirty="0">
                <a:latin typeface="Arial"/>
                <a:ea typeface="微软雅黑"/>
                <a:sym typeface="Arial"/>
              </a:rPr>
              <a:t>。</a:t>
            </a:r>
          </a:p>
        </p:txBody>
      </p:sp>
      <p:pic>
        <p:nvPicPr>
          <p:cNvPr id="8" name="图片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89710" y="1407499"/>
            <a:ext cx="363454" cy="739662"/>
          </a:xfrm>
          <a:prstGeom prst="rect">
            <a:avLst/>
          </a:prstGeom>
        </p:spPr>
      </p:pic>
    </p:spTree>
  </p:cSld>
  <p:clrMapOvr>
    <a:masterClrMapping/>
  </p:clrMapOvr>
  <p:transition spd="slow" advTm="2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childTnLst>
                          </p:cTn>
                        </p:par>
                        <p:par>
                          <p:cTn id="12" fill="hold">
                            <p:stCondLst>
                              <p:cond delay="750"/>
                            </p:stCondLst>
                            <p:childTnLst>
                              <p:par>
                                <p:cTn id="13" presetID="31"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1000" fill="hold"/>
                                        <p:tgtEl>
                                          <p:spTgt spid="8"/>
                                        </p:tgtEl>
                                        <p:attrNameLst>
                                          <p:attrName>ppt_w</p:attrName>
                                        </p:attrNameLst>
                                      </p:cBhvr>
                                      <p:tavLst>
                                        <p:tav tm="0">
                                          <p:val>
                                            <p:fltVal val="0"/>
                                          </p:val>
                                        </p:tav>
                                        <p:tav tm="100000">
                                          <p:val>
                                            <p:strVal val="#ppt_w"/>
                                          </p:val>
                                        </p:tav>
                                      </p:tavLst>
                                    </p:anim>
                                    <p:anim calcmode="lin" valueType="num">
                                      <p:cBhvr>
                                        <p:cTn id="16" dur="1000" fill="hold"/>
                                        <p:tgtEl>
                                          <p:spTgt spid="8"/>
                                        </p:tgtEl>
                                        <p:attrNameLst>
                                          <p:attrName>ppt_h</p:attrName>
                                        </p:attrNameLst>
                                      </p:cBhvr>
                                      <p:tavLst>
                                        <p:tav tm="0">
                                          <p:val>
                                            <p:fltVal val="0"/>
                                          </p:val>
                                        </p:tav>
                                        <p:tav tm="100000">
                                          <p:val>
                                            <p:strVal val="#ppt_h"/>
                                          </p:val>
                                        </p:tav>
                                      </p:tavLst>
                                    </p:anim>
                                    <p:anim calcmode="lin" valueType="num">
                                      <p:cBhvr>
                                        <p:cTn id="17" dur="1000" fill="hold"/>
                                        <p:tgtEl>
                                          <p:spTgt spid="8"/>
                                        </p:tgtEl>
                                        <p:attrNameLst>
                                          <p:attrName>style.rotation</p:attrName>
                                        </p:attrNameLst>
                                      </p:cBhvr>
                                      <p:tavLst>
                                        <p:tav tm="0">
                                          <p:val>
                                            <p:fltVal val="90"/>
                                          </p:val>
                                        </p:tav>
                                        <p:tav tm="100000">
                                          <p:val>
                                            <p:fltVal val="0"/>
                                          </p:val>
                                        </p:tav>
                                      </p:tavLst>
                                    </p:anim>
                                    <p:animEffect transition="in" filter="fade">
                                      <p:cBhvr>
                                        <p:cTn id="18" dur="1000"/>
                                        <p:tgtEl>
                                          <p:spTgt spid="8"/>
                                        </p:tgtEl>
                                      </p:cBhvr>
                                    </p:animEffect>
                                  </p:childTnLst>
                                </p:cTn>
                              </p:par>
                            </p:childTnLst>
                          </p:cTn>
                        </p:par>
                        <p:par>
                          <p:cTn id="19" fill="hold">
                            <p:stCondLst>
                              <p:cond delay="1750"/>
                            </p:stCondLst>
                            <p:childTnLst>
                              <p:par>
                                <p:cTn id="20" presetID="32" presetClass="emph" presetSubtype="0" fill="hold" nodeType="afterEffect">
                                  <p:stCondLst>
                                    <p:cond delay="0"/>
                                  </p:stCondLst>
                                  <p:childTnLst>
                                    <p:animRot by="120000">
                                      <p:cBhvr>
                                        <p:cTn id="21" dur="100" fill="hold">
                                          <p:stCondLst>
                                            <p:cond delay="0"/>
                                          </p:stCondLst>
                                        </p:cTn>
                                        <p:tgtEl>
                                          <p:spTgt spid="8"/>
                                        </p:tgtEl>
                                        <p:attrNameLst>
                                          <p:attrName>r</p:attrName>
                                        </p:attrNameLst>
                                      </p:cBhvr>
                                    </p:animRot>
                                    <p:animRot by="-240000">
                                      <p:cBhvr>
                                        <p:cTn id="22" dur="200" fill="hold">
                                          <p:stCondLst>
                                            <p:cond delay="200"/>
                                          </p:stCondLst>
                                        </p:cTn>
                                        <p:tgtEl>
                                          <p:spTgt spid="8"/>
                                        </p:tgtEl>
                                        <p:attrNameLst>
                                          <p:attrName>r</p:attrName>
                                        </p:attrNameLst>
                                      </p:cBhvr>
                                    </p:animRot>
                                    <p:animRot by="240000">
                                      <p:cBhvr>
                                        <p:cTn id="23" dur="200" fill="hold">
                                          <p:stCondLst>
                                            <p:cond delay="400"/>
                                          </p:stCondLst>
                                        </p:cTn>
                                        <p:tgtEl>
                                          <p:spTgt spid="8"/>
                                        </p:tgtEl>
                                        <p:attrNameLst>
                                          <p:attrName>r</p:attrName>
                                        </p:attrNameLst>
                                      </p:cBhvr>
                                    </p:animRot>
                                    <p:animRot by="-240000">
                                      <p:cBhvr>
                                        <p:cTn id="24" dur="200" fill="hold">
                                          <p:stCondLst>
                                            <p:cond delay="600"/>
                                          </p:stCondLst>
                                        </p:cTn>
                                        <p:tgtEl>
                                          <p:spTgt spid="8"/>
                                        </p:tgtEl>
                                        <p:attrNameLst>
                                          <p:attrName>r</p:attrName>
                                        </p:attrNameLst>
                                      </p:cBhvr>
                                    </p:animRot>
                                    <p:animRot by="120000">
                                      <p:cBhvr>
                                        <p:cTn id="25" dur="200" fill="hold">
                                          <p:stCondLst>
                                            <p:cond delay="800"/>
                                          </p:stCondLst>
                                        </p:cTn>
                                        <p:tgtEl>
                                          <p:spTgt spid="8"/>
                                        </p:tgtEl>
                                        <p:attrNameLst>
                                          <p:attrName>r</p:attrName>
                                        </p:attrNameLst>
                                      </p:cBhvr>
                                    </p:animRot>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iterate type="lt">
                                    <p:tmPct val="20000"/>
                                  </p:iterate>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0-#ppt_w/2"/>
                                          </p:val>
                                        </p:tav>
                                        <p:tav tm="100000">
                                          <p:val>
                                            <p:strVal val="#ppt_x"/>
                                          </p:val>
                                        </p:tav>
                                      </p:tavLst>
                                    </p:anim>
                                    <p:anim calcmode="lin" valueType="num">
                                      <p:cBhvr additive="base">
                                        <p:cTn id="31" dur="500" fill="hold"/>
                                        <p:tgtEl>
                                          <p:spTgt spid="5"/>
                                        </p:tgtEl>
                                        <p:attrNameLst>
                                          <p:attrName>ppt_y</p:attrName>
                                        </p:attrNameLst>
                                      </p:cBhvr>
                                      <p:tavLst>
                                        <p:tav tm="0">
                                          <p:val>
                                            <p:strVal val="#ppt_y"/>
                                          </p:val>
                                        </p:tav>
                                        <p:tav tm="100000">
                                          <p:val>
                                            <p:strVal val="#ppt_y"/>
                                          </p:val>
                                        </p:tav>
                                      </p:tavLst>
                                    </p:anim>
                                  </p:childTnLst>
                                </p:cTn>
                              </p:par>
                            </p:childTnLst>
                          </p:cTn>
                        </p:par>
                        <p:par>
                          <p:cTn id="32" fill="hold">
                            <p:stCondLst>
                              <p:cond delay="899"/>
                            </p:stCondLst>
                            <p:childTnLst>
                              <p:par>
                                <p:cTn id="33" presetID="22" presetClass="entr" presetSubtype="8"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childTnLst>
                          </p:cTn>
                        </p:par>
                        <p:par>
                          <p:cTn id="36" fill="hold">
                            <p:stCondLst>
                              <p:cond delay="1399"/>
                            </p:stCondLst>
                            <p:childTnLst>
                              <p:par>
                                <p:cTn id="37" presetID="22" presetClass="entr" presetSubtype="8" fill="hold" grpId="0"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left)">
                                      <p:cBhvr>
                                        <p:cTn id="3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72561" y="556550"/>
            <a:ext cx="2646878" cy="584775"/>
          </a:xfrm>
          <a:prstGeom prst="rect">
            <a:avLst/>
          </a:prstGeom>
        </p:spPr>
        <p:txBody>
          <a:bodyPr wrap="none">
            <a:spAutoFit/>
          </a:bodyPr>
          <a:lstStyle/>
          <a:p>
            <a:r>
              <a:rPr lang="zh-CN" altLang="en-US" sz="3200" dirty="0">
                <a:solidFill>
                  <a:srgbClr val="1A9CA7"/>
                </a:solidFill>
                <a:latin typeface="Arial"/>
                <a:ea typeface="微软雅黑"/>
                <a:cs typeface="黑体" panose="02010609060101010101" charset="-122"/>
                <a:sym typeface="Arial"/>
              </a:rPr>
              <a:t>糖尿病并发症</a:t>
            </a:r>
          </a:p>
        </p:txBody>
      </p:sp>
      <p:sp>
        <p:nvSpPr>
          <p:cNvPr id="4" name="矩形 3"/>
          <p:cNvSpPr/>
          <p:nvPr/>
        </p:nvSpPr>
        <p:spPr>
          <a:xfrm>
            <a:off x="1260763" y="1592664"/>
            <a:ext cx="2549237" cy="461665"/>
          </a:xfrm>
          <a:prstGeom prst="rect">
            <a:avLst/>
          </a:prstGeom>
        </p:spPr>
        <p:txBody>
          <a:bodyPr wrap="square">
            <a:spAutoFit/>
          </a:bodyPr>
          <a:lstStyle/>
          <a:p>
            <a:r>
              <a:rPr lang="zh-CN" altLang="en-US" sz="2400" dirty="0">
                <a:latin typeface="Arial"/>
                <a:ea typeface="微软雅黑"/>
                <a:sym typeface="Arial"/>
              </a:rPr>
              <a:t>慢性并发症</a:t>
            </a:r>
          </a:p>
        </p:txBody>
      </p:sp>
      <p:pic>
        <p:nvPicPr>
          <p:cNvPr id="5" name="图片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89710" y="1407499"/>
            <a:ext cx="363454" cy="739662"/>
          </a:xfrm>
          <a:prstGeom prst="rect">
            <a:avLst/>
          </a:prstGeom>
        </p:spPr>
      </p:pic>
      <p:sp>
        <p:nvSpPr>
          <p:cNvPr id="6" name="矩形 5"/>
          <p:cNvSpPr/>
          <p:nvPr/>
        </p:nvSpPr>
        <p:spPr>
          <a:xfrm>
            <a:off x="2655784" y="2482703"/>
            <a:ext cx="7606145" cy="369332"/>
          </a:xfrm>
          <a:prstGeom prst="rect">
            <a:avLst/>
          </a:prstGeom>
        </p:spPr>
        <p:txBody>
          <a:bodyPr wrap="square">
            <a:spAutoFit/>
          </a:bodyPr>
          <a:lstStyle/>
          <a:p>
            <a:pPr marL="285750" indent="-285750">
              <a:buClr>
                <a:srgbClr val="1A9CA7"/>
              </a:buClr>
              <a:buSzPct val="80000"/>
              <a:buFont typeface="Wingdings" panose="05000000000000000000" pitchFamily="2" charset="2"/>
              <a:buChar char="p"/>
            </a:pPr>
            <a:r>
              <a:rPr lang="zh-CN" altLang="en-US" dirty="0">
                <a:solidFill>
                  <a:schemeClr val="tx1">
                    <a:lumMod val="75000"/>
                    <a:lumOff val="25000"/>
                  </a:schemeClr>
                </a:solidFill>
                <a:latin typeface="Arial"/>
                <a:ea typeface="微软雅黑"/>
                <a:sym typeface="Arial"/>
              </a:rPr>
              <a:t>心血管病变：是糖尿病最严重而突出的并发症。表现为糖尿病心脏病</a:t>
            </a:r>
          </a:p>
        </p:txBody>
      </p:sp>
      <p:sp>
        <p:nvSpPr>
          <p:cNvPr id="7" name="矩形 6"/>
          <p:cNvSpPr/>
          <p:nvPr/>
        </p:nvSpPr>
        <p:spPr>
          <a:xfrm>
            <a:off x="2655784" y="3117492"/>
            <a:ext cx="6913418" cy="369332"/>
          </a:xfrm>
          <a:prstGeom prst="rect">
            <a:avLst/>
          </a:prstGeom>
        </p:spPr>
        <p:txBody>
          <a:bodyPr wrap="square">
            <a:spAutoFit/>
          </a:bodyPr>
          <a:lstStyle/>
          <a:p>
            <a:pPr marL="285750" indent="-285750">
              <a:buClr>
                <a:srgbClr val="1A9CA7"/>
              </a:buClr>
              <a:buSzPct val="80000"/>
              <a:buFont typeface="Wingdings" panose="05000000000000000000" pitchFamily="2" charset="2"/>
              <a:buChar char="p"/>
            </a:pPr>
            <a:r>
              <a:rPr lang="zh-CN" altLang="en-US" dirty="0">
                <a:solidFill>
                  <a:schemeClr val="tx1">
                    <a:lumMod val="75000"/>
                    <a:lumOff val="25000"/>
                  </a:schemeClr>
                </a:solidFill>
                <a:latin typeface="Arial"/>
                <a:ea typeface="微软雅黑"/>
                <a:sym typeface="Arial"/>
              </a:rPr>
              <a:t>糖尿病肾病：表现为尿频、尿急、尿痛、发烧、腰痛和血尿。</a:t>
            </a:r>
          </a:p>
        </p:txBody>
      </p:sp>
      <p:sp>
        <p:nvSpPr>
          <p:cNvPr id="8" name="矩形 7"/>
          <p:cNvSpPr/>
          <p:nvPr/>
        </p:nvSpPr>
        <p:spPr>
          <a:xfrm>
            <a:off x="2655784" y="3752281"/>
            <a:ext cx="6664036" cy="369332"/>
          </a:xfrm>
          <a:prstGeom prst="rect">
            <a:avLst/>
          </a:prstGeom>
        </p:spPr>
        <p:txBody>
          <a:bodyPr wrap="square">
            <a:spAutoFit/>
          </a:bodyPr>
          <a:lstStyle/>
          <a:p>
            <a:pPr marL="285750" indent="-285750">
              <a:buClr>
                <a:srgbClr val="1A9CA7"/>
              </a:buClr>
              <a:buSzPct val="80000"/>
              <a:buFont typeface="Wingdings" panose="05000000000000000000" pitchFamily="2" charset="2"/>
              <a:buChar char="p"/>
            </a:pPr>
            <a:r>
              <a:rPr lang="zh-CN" altLang="en-US" dirty="0">
                <a:solidFill>
                  <a:schemeClr val="tx1">
                    <a:lumMod val="75000"/>
                    <a:lumOff val="25000"/>
                  </a:schemeClr>
                </a:solidFill>
                <a:latin typeface="Arial"/>
                <a:ea typeface="微软雅黑"/>
                <a:sym typeface="Arial"/>
              </a:rPr>
              <a:t>糖尿病眼病：表现为视物模糊、视力下降，严重者导致失明。</a:t>
            </a:r>
          </a:p>
        </p:txBody>
      </p:sp>
      <p:sp>
        <p:nvSpPr>
          <p:cNvPr id="9" name="矩形 8"/>
          <p:cNvSpPr/>
          <p:nvPr/>
        </p:nvSpPr>
        <p:spPr>
          <a:xfrm>
            <a:off x="2655784" y="4387070"/>
            <a:ext cx="8437418" cy="369332"/>
          </a:xfrm>
          <a:prstGeom prst="rect">
            <a:avLst/>
          </a:prstGeom>
        </p:spPr>
        <p:txBody>
          <a:bodyPr wrap="square">
            <a:spAutoFit/>
          </a:bodyPr>
          <a:lstStyle/>
          <a:p>
            <a:pPr marL="285750" indent="-285750">
              <a:buClr>
                <a:srgbClr val="1A9CA7"/>
              </a:buClr>
              <a:buSzPct val="80000"/>
              <a:buFont typeface="Wingdings" panose="05000000000000000000" pitchFamily="2" charset="2"/>
              <a:buChar char="p"/>
            </a:pPr>
            <a:r>
              <a:rPr lang="zh-CN" altLang="en-US" dirty="0">
                <a:solidFill>
                  <a:schemeClr val="tx1">
                    <a:lumMod val="75000"/>
                    <a:lumOff val="25000"/>
                  </a:schemeClr>
                </a:solidFill>
                <a:latin typeface="Arial"/>
                <a:ea typeface="微软雅黑"/>
                <a:sym typeface="Arial"/>
              </a:rPr>
              <a:t>糖尿病足：表现为足部疼痛、皮肤深溃疡、肢端坏疽等。</a:t>
            </a:r>
          </a:p>
        </p:txBody>
      </p:sp>
      <p:sp>
        <p:nvSpPr>
          <p:cNvPr id="10" name="矩形 9"/>
          <p:cNvSpPr/>
          <p:nvPr/>
        </p:nvSpPr>
        <p:spPr>
          <a:xfrm>
            <a:off x="2655784" y="5021859"/>
            <a:ext cx="6244017" cy="369332"/>
          </a:xfrm>
          <a:prstGeom prst="rect">
            <a:avLst/>
          </a:prstGeom>
        </p:spPr>
        <p:txBody>
          <a:bodyPr wrap="square">
            <a:spAutoFit/>
          </a:bodyPr>
          <a:lstStyle/>
          <a:p>
            <a:pPr marL="285750" indent="-285750">
              <a:buClr>
                <a:srgbClr val="1A9CA7"/>
              </a:buClr>
              <a:buSzPct val="80000"/>
              <a:buFont typeface="Wingdings" panose="05000000000000000000" pitchFamily="2" charset="2"/>
              <a:buChar char="p"/>
            </a:pPr>
            <a:r>
              <a:rPr lang="zh-CN" altLang="en-US" dirty="0">
                <a:solidFill>
                  <a:schemeClr val="tx1">
                    <a:lumMod val="75000"/>
                    <a:lumOff val="25000"/>
                  </a:schemeClr>
                </a:solidFill>
                <a:latin typeface="Arial"/>
                <a:ea typeface="微软雅黑"/>
                <a:sym typeface="Arial"/>
              </a:rPr>
              <a:t>感染：糖尿病病人常发生皮肤化脓性感染、真菌感染等。</a:t>
            </a:r>
          </a:p>
        </p:txBody>
      </p:sp>
      <p:sp>
        <p:nvSpPr>
          <p:cNvPr id="11" name="矩形 10"/>
          <p:cNvSpPr/>
          <p:nvPr/>
        </p:nvSpPr>
        <p:spPr>
          <a:xfrm>
            <a:off x="2655784" y="5656646"/>
            <a:ext cx="5320687" cy="369332"/>
          </a:xfrm>
          <a:prstGeom prst="rect">
            <a:avLst/>
          </a:prstGeom>
        </p:spPr>
        <p:txBody>
          <a:bodyPr wrap="square">
            <a:spAutoFit/>
          </a:bodyPr>
          <a:lstStyle/>
          <a:p>
            <a:pPr marL="285750" indent="-285750">
              <a:buClr>
                <a:srgbClr val="1A9CA7"/>
              </a:buClr>
              <a:buSzPct val="80000"/>
              <a:buFont typeface="Wingdings" panose="05000000000000000000" pitchFamily="2" charset="2"/>
              <a:buChar char="p"/>
            </a:pPr>
            <a:r>
              <a:rPr lang="zh-CN" altLang="en-US" dirty="0">
                <a:solidFill>
                  <a:schemeClr val="tx1">
                    <a:lumMod val="75000"/>
                    <a:lumOff val="25000"/>
                  </a:schemeClr>
                </a:solidFill>
                <a:latin typeface="Arial"/>
                <a:ea typeface="微软雅黑"/>
                <a:sym typeface="Arial"/>
              </a:rPr>
              <a:t>神经病变：表现为肢端感觉异常、肢体疼痛等。</a:t>
            </a:r>
          </a:p>
        </p:txBody>
      </p:sp>
    </p:spTree>
  </p:cSld>
  <p:clrMapOvr>
    <a:masterClrMapping/>
  </p:clrMapOvr>
  <p:transition spd="slow" advTm="2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childTnLst>
                          </p:cTn>
                        </p:par>
                        <p:par>
                          <p:cTn id="12" fill="hold">
                            <p:stCondLst>
                              <p:cond delay="750"/>
                            </p:stCondLst>
                            <p:childTnLst>
                              <p:par>
                                <p:cTn id="13" presetID="31"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1000" fill="hold"/>
                                        <p:tgtEl>
                                          <p:spTgt spid="5"/>
                                        </p:tgtEl>
                                        <p:attrNameLst>
                                          <p:attrName>ppt_w</p:attrName>
                                        </p:attrNameLst>
                                      </p:cBhvr>
                                      <p:tavLst>
                                        <p:tav tm="0">
                                          <p:val>
                                            <p:fltVal val="0"/>
                                          </p:val>
                                        </p:tav>
                                        <p:tav tm="100000">
                                          <p:val>
                                            <p:strVal val="#ppt_w"/>
                                          </p:val>
                                        </p:tav>
                                      </p:tavLst>
                                    </p:anim>
                                    <p:anim calcmode="lin" valueType="num">
                                      <p:cBhvr>
                                        <p:cTn id="16" dur="1000" fill="hold"/>
                                        <p:tgtEl>
                                          <p:spTgt spid="5"/>
                                        </p:tgtEl>
                                        <p:attrNameLst>
                                          <p:attrName>ppt_h</p:attrName>
                                        </p:attrNameLst>
                                      </p:cBhvr>
                                      <p:tavLst>
                                        <p:tav tm="0">
                                          <p:val>
                                            <p:fltVal val="0"/>
                                          </p:val>
                                        </p:tav>
                                        <p:tav tm="100000">
                                          <p:val>
                                            <p:strVal val="#ppt_h"/>
                                          </p:val>
                                        </p:tav>
                                      </p:tavLst>
                                    </p:anim>
                                    <p:anim calcmode="lin" valueType="num">
                                      <p:cBhvr>
                                        <p:cTn id="17" dur="1000" fill="hold"/>
                                        <p:tgtEl>
                                          <p:spTgt spid="5"/>
                                        </p:tgtEl>
                                        <p:attrNameLst>
                                          <p:attrName>style.rotation</p:attrName>
                                        </p:attrNameLst>
                                      </p:cBhvr>
                                      <p:tavLst>
                                        <p:tav tm="0">
                                          <p:val>
                                            <p:fltVal val="90"/>
                                          </p:val>
                                        </p:tav>
                                        <p:tav tm="100000">
                                          <p:val>
                                            <p:fltVal val="0"/>
                                          </p:val>
                                        </p:tav>
                                      </p:tavLst>
                                    </p:anim>
                                    <p:animEffect transition="in" filter="fade">
                                      <p:cBhvr>
                                        <p:cTn id="18" dur="1000"/>
                                        <p:tgtEl>
                                          <p:spTgt spid="5"/>
                                        </p:tgtEl>
                                      </p:cBhvr>
                                    </p:animEffect>
                                  </p:childTnLst>
                                </p:cTn>
                              </p:par>
                            </p:childTnLst>
                          </p:cTn>
                        </p:par>
                        <p:par>
                          <p:cTn id="19" fill="hold">
                            <p:stCondLst>
                              <p:cond delay="1750"/>
                            </p:stCondLst>
                            <p:childTnLst>
                              <p:par>
                                <p:cTn id="20" presetID="32" presetClass="emph" presetSubtype="0" fill="hold" nodeType="afterEffect">
                                  <p:stCondLst>
                                    <p:cond delay="0"/>
                                  </p:stCondLst>
                                  <p:childTnLst>
                                    <p:animRot by="120000">
                                      <p:cBhvr>
                                        <p:cTn id="21" dur="100" fill="hold">
                                          <p:stCondLst>
                                            <p:cond delay="0"/>
                                          </p:stCondLst>
                                        </p:cTn>
                                        <p:tgtEl>
                                          <p:spTgt spid="5"/>
                                        </p:tgtEl>
                                        <p:attrNameLst>
                                          <p:attrName>r</p:attrName>
                                        </p:attrNameLst>
                                      </p:cBhvr>
                                    </p:animRot>
                                    <p:animRot by="-240000">
                                      <p:cBhvr>
                                        <p:cTn id="22" dur="200" fill="hold">
                                          <p:stCondLst>
                                            <p:cond delay="200"/>
                                          </p:stCondLst>
                                        </p:cTn>
                                        <p:tgtEl>
                                          <p:spTgt spid="5"/>
                                        </p:tgtEl>
                                        <p:attrNameLst>
                                          <p:attrName>r</p:attrName>
                                        </p:attrNameLst>
                                      </p:cBhvr>
                                    </p:animRot>
                                    <p:animRot by="240000">
                                      <p:cBhvr>
                                        <p:cTn id="23" dur="200" fill="hold">
                                          <p:stCondLst>
                                            <p:cond delay="400"/>
                                          </p:stCondLst>
                                        </p:cTn>
                                        <p:tgtEl>
                                          <p:spTgt spid="5"/>
                                        </p:tgtEl>
                                        <p:attrNameLst>
                                          <p:attrName>r</p:attrName>
                                        </p:attrNameLst>
                                      </p:cBhvr>
                                    </p:animRot>
                                    <p:animRot by="-240000">
                                      <p:cBhvr>
                                        <p:cTn id="24" dur="200" fill="hold">
                                          <p:stCondLst>
                                            <p:cond delay="600"/>
                                          </p:stCondLst>
                                        </p:cTn>
                                        <p:tgtEl>
                                          <p:spTgt spid="5"/>
                                        </p:tgtEl>
                                        <p:attrNameLst>
                                          <p:attrName>r</p:attrName>
                                        </p:attrNameLst>
                                      </p:cBhvr>
                                    </p:animRot>
                                    <p:animRot by="120000">
                                      <p:cBhvr>
                                        <p:cTn id="25" dur="200" fill="hold">
                                          <p:stCondLst>
                                            <p:cond delay="800"/>
                                          </p:stCondLst>
                                        </p:cTn>
                                        <p:tgtEl>
                                          <p:spTgt spid="5"/>
                                        </p:tgtEl>
                                        <p:attrNameLst>
                                          <p:attrName>r</p:attrName>
                                        </p:attrNameLst>
                                      </p:cBhvr>
                                    </p:animRot>
                                  </p:childTnLst>
                                </p:cTn>
                              </p:par>
                            </p:childTnLst>
                          </p:cTn>
                        </p:par>
                        <p:par>
                          <p:cTn id="26" fill="hold">
                            <p:stCondLst>
                              <p:cond delay="2750"/>
                            </p:stCondLst>
                            <p:childTnLst>
                              <p:par>
                                <p:cTn id="27" presetID="2" presetClass="entr" presetSubtype="8" fill="hold" grpId="0" nodeType="afterEffect">
                                  <p:stCondLst>
                                    <p:cond delay="0"/>
                                  </p:stCondLst>
                                  <p:iterate type="lt">
                                    <p:tmPct val="20000"/>
                                  </p:iterate>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0-#ppt_w/2"/>
                                          </p:val>
                                        </p:tav>
                                        <p:tav tm="100000">
                                          <p:val>
                                            <p:strVal val="#ppt_x"/>
                                          </p:val>
                                        </p:tav>
                                      </p:tavLst>
                                    </p:anim>
                                    <p:anim calcmode="lin" valueType="num">
                                      <p:cBhvr additive="base">
                                        <p:cTn id="30" dur="500" fill="hold"/>
                                        <p:tgtEl>
                                          <p:spTgt spid="4"/>
                                        </p:tgtEl>
                                        <p:attrNameLst>
                                          <p:attrName>ppt_y</p:attrName>
                                        </p:attrNameLst>
                                      </p:cBhvr>
                                      <p:tavLst>
                                        <p:tav tm="0">
                                          <p:val>
                                            <p:strVal val="#ppt_y"/>
                                          </p:val>
                                        </p:tav>
                                        <p:tav tm="100000">
                                          <p:val>
                                            <p:strVal val="#ppt_y"/>
                                          </p:val>
                                        </p:tav>
                                      </p:tavLst>
                                    </p:anim>
                                  </p:childTnLst>
                                </p:cTn>
                              </p:par>
                            </p:childTnLst>
                          </p:cTn>
                        </p:par>
                        <p:par>
                          <p:cTn id="31" fill="hold">
                            <p:stCondLst>
                              <p:cond delay="3650"/>
                            </p:stCondLst>
                            <p:childTnLst>
                              <p:par>
                                <p:cTn id="32" presetID="42" presetClass="entr" presetSubtype="0"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1000"/>
                                        <p:tgtEl>
                                          <p:spTgt spid="6"/>
                                        </p:tgtEl>
                                      </p:cBhvr>
                                    </p:animEffect>
                                    <p:anim calcmode="lin" valueType="num">
                                      <p:cBhvr>
                                        <p:cTn id="35" dur="1000" fill="hold"/>
                                        <p:tgtEl>
                                          <p:spTgt spid="6"/>
                                        </p:tgtEl>
                                        <p:attrNameLst>
                                          <p:attrName>ppt_x</p:attrName>
                                        </p:attrNameLst>
                                      </p:cBhvr>
                                      <p:tavLst>
                                        <p:tav tm="0">
                                          <p:val>
                                            <p:strVal val="#ppt_x"/>
                                          </p:val>
                                        </p:tav>
                                        <p:tav tm="100000">
                                          <p:val>
                                            <p:strVal val="#ppt_x"/>
                                          </p:val>
                                        </p:tav>
                                      </p:tavLst>
                                    </p:anim>
                                    <p:anim calcmode="lin" valueType="num">
                                      <p:cBhvr>
                                        <p:cTn id="36" dur="1000" fill="hold"/>
                                        <p:tgtEl>
                                          <p:spTgt spid="6"/>
                                        </p:tgtEl>
                                        <p:attrNameLst>
                                          <p:attrName>ppt_y</p:attrName>
                                        </p:attrNameLst>
                                      </p:cBhvr>
                                      <p:tavLst>
                                        <p:tav tm="0">
                                          <p:val>
                                            <p:strVal val="#ppt_y+.1"/>
                                          </p:val>
                                        </p:tav>
                                        <p:tav tm="100000">
                                          <p:val>
                                            <p:strVal val="#ppt_y"/>
                                          </p:val>
                                        </p:tav>
                                      </p:tavLst>
                                    </p:anim>
                                  </p:childTnLst>
                                </p:cTn>
                              </p:par>
                            </p:childTnLst>
                          </p:cTn>
                        </p:par>
                        <p:par>
                          <p:cTn id="37" fill="hold">
                            <p:stCondLst>
                              <p:cond delay="4650"/>
                            </p:stCondLst>
                            <p:childTnLst>
                              <p:par>
                                <p:cTn id="38" presetID="42" presetClass="entr" presetSubtype="0" fill="hold" grpId="0" nodeType="after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1000"/>
                                        <p:tgtEl>
                                          <p:spTgt spid="7"/>
                                        </p:tgtEl>
                                      </p:cBhvr>
                                    </p:animEffect>
                                    <p:anim calcmode="lin" valueType="num">
                                      <p:cBhvr>
                                        <p:cTn id="41" dur="1000" fill="hold"/>
                                        <p:tgtEl>
                                          <p:spTgt spid="7"/>
                                        </p:tgtEl>
                                        <p:attrNameLst>
                                          <p:attrName>ppt_x</p:attrName>
                                        </p:attrNameLst>
                                      </p:cBhvr>
                                      <p:tavLst>
                                        <p:tav tm="0">
                                          <p:val>
                                            <p:strVal val="#ppt_x"/>
                                          </p:val>
                                        </p:tav>
                                        <p:tav tm="100000">
                                          <p:val>
                                            <p:strVal val="#ppt_x"/>
                                          </p:val>
                                        </p:tav>
                                      </p:tavLst>
                                    </p:anim>
                                    <p:anim calcmode="lin" valueType="num">
                                      <p:cBhvr>
                                        <p:cTn id="42" dur="1000" fill="hold"/>
                                        <p:tgtEl>
                                          <p:spTgt spid="7"/>
                                        </p:tgtEl>
                                        <p:attrNameLst>
                                          <p:attrName>ppt_y</p:attrName>
                                        </p:attrNameLst>
                                      </p:cBhvr>
                                      <p:tavLst>
                                        <p:tav tm="0">
                                          <p:val>
                                            <p:strVal val="#ppt_y+.1"/>
                                          </p:val>
                                        </p:tav>
                                        <p:tav tm="100000">
                                          <p:val>
                                            <p:strVal val="#ppt_y"/>
                                          </p:val>
                                        </p:tav>
                                      </p:tavLst>
                                    </p:anim>
                                  </p:childTnLst>
                                </p:cTn>
                              </p:par>
                            </p:childTnLst>
                          </p:cTn>
                        </p:par>
                        <p:par>
                          <p:cTn id="43" fill="hold">
                            <p:stCondLst>
                              <p:cond delay="5650"/>
                            </p:stCondLst>
                            <p:childTnLst>
                              <p:par>
                                <p:cTn id="44" presetID="42" presetClass="entr" presetSubtype="0" fill="hold" grpId="0" nodeType="after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1000"/>
                                        <p:tgtEl>
                                          <p:spTgt spid="8"/>
                                        </p:tgtEl>
                                      </p:cBhvr>
                                    </p:animEffect>
                                    <p:anim calcmode="lin" valueType="num">
                                      <p:cBhvr>
                                        <p:cTn id="47" dur="1000" fill="hold"/>
                                        <p:tgtEl>
                                          <p:spTgt spid="8"/>
                                        </p:tgtEl>
                                        <p:attrNameLst>
                                          <p:attrName>ppt_x</p:attrName>
                                        </p:attrNameLst>
                                      </p:cBhvr>
                                      <p:tavLst>
                                        <p:tav tm="0">
                                          <p:val>
                                            <p:strVal val="#ppt_x"/>
                                          </p:val>
                                        </p:tav>
                                        <p:tav tm="100000">
                                          <p:val>
                                            <p:strVal val="#ppt_x"/>
                                          </p:val>
                                        </p:tav>
                                      </p:tavLst>
                                    </p:anim>
                                    <p:anim calcmode="lin" valueType="num">
                                      <p:cBhvr>
                                        <p:cTn id="48" dur="1000" fill="hold"/>
                                        <p:tgtEl>
                                          <p:spTgt spid="8"/>
                                        </p:tgtEl>
                                        <p:attrNameLst>
                                          <p:attrName>ppt_y</p:attrName>
                                        </p:attrNameLst>
                                      </p:cBhvr>
                                      <p:tavLst>
                                        <p:tav tm="0">
                                          <p:val>
                                            <p:strVal val="#ppt_y+.1"/>
                                          </p:val>
                                        </p:tav>
                                        <p:tav tm="100000">
                                          <p:val>
                                            <p:strVal val="#ppt_y"/>
                                          </p:val>
                                        </p:tav>
                                      </p:tavLst>
                                    </p:anim>
                                  </p:childTnLst>
                                </p:cTn>
                              </p:par>
                            </p:childTnLst>
                          </p:cTn>
                        </p:par>
                        <p:par>
                          <p:cTn id="49" fill="hold">
                            <p:stCondLst>
                              <p:cond delay="6650"/>
                            </p:stCondLst>
                            <p:childTnLst>
                              <p:par>
                                <p:cTn id="50" presetID="42" presetClass="entr" presetSubtype="0" fill="hold" grpId="0" nodeType="after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1000"/>
                                        <p:tgtEl>
                                          <p:spTgt spid="9"/>
                                        </p:tgtEl>
                                      </p:cBhvr>
                                    </p:animEffect>
                                    <p:anim calcmode="lin" valueType="num">
                                      <p:cBhvr>
                                        <p:cTn id="53" dur="1000" fill="hold"/>
                                        <p:tgtEl>
                                          <p:spTgt spid="9"/>
                                        </p:tgtEl>
                                        <p:attrNameLst>
                                          <p:attrName>ppt_x</p:attrName>
                                        </p:attrNameLst>
                                      </p:cBhvr>
                                      <p:tavLst>
                                        <p:tav tm="0">
                                          <p:val>
                                            <p:strVal val="#ppt_x"/>
                                          </p:val>
                                        </p:tav>
                                        <p:tav tm="100000">
                                          <p:val>
                                            <p:strVal val="#ppt_x"/>
                                          </p:val>
                                        </p:tav>
                                      </p:tavLst>
                                    </p:anim>
                                    <p:anim calcmode="lin" valueType="num">
                                      <p:cBhvr>
                                        <p:cTn id="54" dur="1000" fill="hold"/>
                                        <p:tgtEl>
                                          <p:spTgt spid="9"/>
                                        </p:tgtEl>
                                        <p:attrNameLst>
                                          <p:attrName>ppt_y</p:attrName>
                                        </p:attrNameLst>
                                      </p:cBhvr>
                                      <p:tavLst>
                                        <p:tav tm="0">
                                          <p:val>
                                            <p:strVal val="#ppt_y+.1"/>
                                          </p:val>
                                        </p:tav>
                                        <p:tav tm="100000">
                                          <p:val>
                                            <p:strVal val="#ppt_y"/>
                                          </p:val>
                                        </p:tav>
                                      </p:tavLst>
                                    </p:anim>
                                  </p:childTnLst>
                                </p:cTn>
                              </p:par>
                            </p:childTnLst>
                          </p:cTn>
                        </p:par>
                        <p:par>
                          <p:cTn id="55" fill="hold">
                            <p:stCondLst>
                              <p:cond delay="7650"/>
                            </p:stCondLst>
                            <p:childTnLst>
                              <p:par>
                                <p:cTn id="56" presetID="42" presetClass="entr" presetSubtype="0" fill="hold" grpId="0" nodeType="after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1000"/>
                                        <p:tgtEl>
                                          <p:spTgt spid="10"/>
                                        </p:tgtEl>
                                      </p:cBhvr>
                                    </p:animEffect>
                                    <p:anim calcmode="lin" valueType="num">
                                      <p:cBhvr>
                                        <p:cTn id="59" dur="1000" fill="hold"/>
                                        <p:tgtEl>
                                          <p:spTgt spid="10"/>
                                        </p:tgtEl>
                                        <p:attrNameLst>
                                          <p:attrName>ppt_x</p:attrName>
                                        </p:attrNameLst>
                                      </p:cBhvr>
                                      <p:tavLst>
                                        <p:tav tm="0">
                                          <p:val>
                                            <p:strVal val="#ppt_x"/>
                                          </p:val>
                                        </p:tav>
                                        <p:tav tm="100000">
                                          <p:val>
                                            <p:strVal val="#ppt_x"/>
                                          </p:val>
                                        </p:tav>
                                      </p:tavLst>
                                    </p:anim>
                                    <p:anim calcmode="lin" valueType="num">
                                      <p:cBhvr>
                                        <p:cTn id="60" dur="1000" fill="hold"/>
                                        <p:tgtEl>
                                          <p:spTgt spid="10"/>
                                        </p:tgtEl>
                                        <p:attrNameLst>
                                          <p:attrName>ppt_y</p:attrName>
                                        </p:attrNameLst>
                                      </p:cBhvr>
                                      <p:tavLst>
                                        <p:tav tm="0">
                                          <p:val>
                                            <p:strVal val="#ppt_y+.1"/>
                                          </p:val>
                                        </p:tav>
                                        <p:tav tm="100000">
                                          <p:val>
                                            <p:strVal val="#ppt_y"/>
                                          </p:val>
                                        </p:tav>
                                      </p:tavLst>
                                    </p:anim>
                                  </p:childTnLst>
                                </p:cTn>
                              </p:par>
                            </p:childTnLst>
                          </p:cTn>
                        </p:par>
                        <p:par>
                          <p:cTn id="61" fill="hold">
                            <p:stCondLst>
                              <p:cond delay="8650"/>
                            </p:stCondLst>
                            <p:childTnLst>
                              <p:par>
                                <p:cTn id="62" presetID="42" presetClass="entr" presetSubtype="0" fill="hold" grpId="0" nodeType="after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fade">
                                      <p:cBhvr>
                                        <p:cTn id="64" dur="1000"/>
                                        <p:tgtEl>
                                          <p:spTgt spid="11"/>
                                        </p:tgtEl>
                                      </p:cBhvr>
                                    </p:animEffect>
                                    <p:anim calcmode="lin" valueType="num">
                                      <p:cBhvr>
                                        <p:cTn id="65" dur="1000" fill="hold"/>
                                        <p:tgtEl>
                                          <p:spTgt spid="11"/>
                                        </p:tgtEl>
                                        <p:attrNameLst>
                                          <p:attrName>ppt_x</p:attrName>
                                        </p:attrNameLst>
                                      </p:cBhvr>
                                      <p:tavLst>
                                        <p:tav tm="0">
                                          <p:val>
                                            <p:strVal val="#ppt_x"/>
                                          </p:val>
                                        </p:tav>
                                        <p:tav tm="100000">
                                          <p:val>
                                            <p:strVal val="#ppt_x"/>
                                          </p:val>
                                        </p:tav>
                                      </p:tavLst>
                                    </p:anim>
                                    <p:anim calcmode="lin" valueType="num">
                                      <p:cBhvr>
                                        <p:cTn id="6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P spid="8" grpId="0"/>
      <p:bldP spid="9" grpId="0"/>
      <p:bldP spid="10" grpId="0"/>
      <p:bldP spid="11"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i"/>
  <p:tag name="KSO_WM_UNIT_INDEX" val="1_1"/>
  <p:tag name="KSO_WM_UNIT_ID" val="258*m_i*1_1"/>
  <p:tag name="KSO_WM_UNIT_CLEAR" val="1"/>
  <p:tag name="KSO_WM_UNIT_LAYERLEVEL" val="1_1"/>
  <p:tag name="KSO_WM_BEAUTIFY_FLAG" val="#wm#"/>
  <p:tag name="KSO_WM_DIAGRAM_GROUP_CODE" val="m1-1"/>
  <p:tag name="KSO_WM_UNIT_FILL_FORE_SCHEMECOLOR_INDEX" val="5"/>
  <p:tag name="KSO_WM_UNIT_FILL_TYPE" val="1"/>
  <p:tag name="KSO_WM_UNIT_TEXT_FILL_FORE_SCHEMECOLOR_INDEX" val="14"/>
  <p:tag name="KSO_WM_UNIT_TEXT_FILL_TYPE" val="1"/>
  <p:tag name="KSO_WM_UNIT_USESOURCEFORMAT_APPLY" val="0"/>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29"/>
  <p:tag name="MH" val="20150410152701"/>
  <p:tag name="MH_LIBRARY" val="CONTENTS"/>
  <p:tag name="MH_TYPE" val="NUMBER"/>
  <p:tag name="MH_ORDER" val="NUMBER"/>
  <p:tag name="KSO_WM_UNIT_TYPE" val="e"/>
  <p:tag name="KSO_WM_UNIT_INDEX" val="1"/>
  <p:tag name="KSO_WM_UNIT_ID" val="custom160429_12*e*1"/>
  <p:tag name="KSO_WM_UNIT_CLEAR" val="1"/>
  <p:tag name="KSO_WM_UNIT_LAYERLEVEL" val="1"/>
  <p:tag name="KSO_WM_UNIT_VALUE" val="0"/>
  <p:tag name="KSO_WM_UNIT_HIGHLIGHT" val="0"/>
  <p:tag name="KSO_WM_UNIT_COMPATIBLE" val="1"/>
  <p:tag name="KSO_WM_UNIT_PRESET_TEXT" val="1"/>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29"/>
  <p:tag name="KSO_WM_UNIT_TYPE" val="a"/>
  <p:tag name="KSO_WM_UNIT_INDEX" val="1"/>
  <p:tag name="KSO_WM_UNIT_ID" val="custom160429_12*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29"/>
  <p:tag name="MH" val="20150410152701"/>
  <p:tag name="MH_LIBRARY" val="CONTENTS"/>
  <p:tag name="MH_TYPE" val="NUMBER"/>
  <p:tag name="MH_ORDER" val="NUMBER"/>
  <p:tag name="KSO_WM_UNIT_TYPE" val="e"/>
  <p:tag name="KSO_WM_UNIT_INDEX" val="1"/>
  <p:tag name="KSO_WM_UNIT_ID" val="custom160429_12*e*1"/>
  <p:tag name="KSO_WM_UNIT_CLEAR" val="1"/>
  <p:tag name="KSO_WM_UNIT_LAYERLEVEL" val="1"/>
  <p:tag name="KSO_WM_UNIT_VALUE" val="0"/>
  <p:tag name="KSO_WM_UNIT_HIGHLIGHT" val="0"/>
  <p:tag name="KSO_WM_UNIT_COMPATIBLE" val="1"/>
  <p:tag name="KSO_WM_UNIT_PRESET_TEXT" val="1"/>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29"/>
  <p:tag name="KSO_WM_UNIT_TYPE" val="a"/>
  <p:tag name="KSO_WM_UNIT_INDEX" val="1"/>
  <p:tag name="KSO_WM_UNIT_ID" val="custom160429_12*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29"/>
  <p:tag name="MH" val="20150410152701"/>
  <p:tag name="MH_LIBRARY" val="CONTENTS"/>
  <p:tag name="MH_TYPE" val="NUMBER"/>
  <p:tag name="MH_ORDER" val="NUMBER"/>
  <p:tag name="KSO_WM_UNIT_TYPE" val="e"/>
  <p:tag name="KSO_WM_UNIT_INDEX" val="1"/>
  <p:tag name="KSO_WM_UNIT_ID" val="custom160429_12*e*1"/>
  <p:tag name="KSO_WM_UNIT_CLEAR" val="1"/>
  <p:tag name="KSO_WM_UNIT_LAYERLEVEL" val="1"/>
  <p:tag name="KSO_WM_UNIT_VALUE" val="0"/>
  <p:tag name="KSO_WM_UNIT_HIGHLIGHT" val="0"/>
  <p:tag name="KSO_WM_UNIT_COMPATIBLE" val="1"/>
  <p:tag name="KSO_WM_UNIT_PRESET_TEXT" val="1"/>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29"/>
  <p:tag name="KSO_WM_UNIT_TYPE" val="a"/>
  <p:tag name="KSO_WM_UNIT_INDEX" val="1"/>
  <p:tag name="KSO_WM_UNIT_ID" val="custom160429_12*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29"/>
  <p:tag name="MH" val="20150410152701"/>
  <p:tag name="MH_LIBRARY" val="CONTENTS"/>
  <p:tag name="MH_TYPE" val="NUMBER"/>
  <p:tag name="MH_ORDER" val="NUMBER"/>
  <p:tag name="KSO_WM_UNIT_TYPE" val="e"/>
  <p:tag name="KSO_WM_UNIT_INDEX" val="1"/>
  <p:tag name="KSO_WM_UNIT_ID" val="custom160429_12*e*1"/>
  <p:tag name="KSO_WM_UNIT_CLEAR" val="1"/>
  <p:tag name="KSO_WM_UNIT_LAYERLEVEL" val="1"/>
  <p:tag name="KSO_WM_UNIT_VALUE" val="0"/>
  <p:tag name="KSO_WM_UNIT_HIGHLIGHT" val="0"/>
  <p:tag name="KSO_WM_UNIT_COMPATIBLE" val="1"/>
  <p:tag name="KSO_WM_UNIT_PRESET_TEXT" val="1"/>
</p:tagLst>
</file>

<file path=ppt/tags/tag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29"/>
  <p:tag name="KSO_WM_UNIT_TYPE" val="a"/>
  <p:tag name="KSO_WM_UNIT_INDEX" val="1"/>
  <p:tag name="KSO_WM_UNIT_ID" val="custom160429_12*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18.xml><?xml version="1.0" encoding="utf-8"?>
<p:tagLst xmlns:a="http://schemas.openxmlformats.org/drawingml/2006/main" xmlns:r="http://schemas.openxmlformats.org/officeDocument/2006/relationships" xmlns:p="http://schemas.openxmlformats.org/presentationml/2006/main">
  <p:tag name="PA" val="v3.0.0"/>
</p:tagLst>
</file>

<file path=ppt/tags/tag19.xml><?xml version="1.0" encoding="utf-8"?>
<p:tagLst xmlns:a="http://schemas.openxmlformats.org/drawingml/2006/main" xmlns:r="http://schemas.openxmlformats.org/officeDocument/2006/relationships" xmlns:p="http://schemas.openxmlformats.org/presentationml/2006/main">
  <p:tag name="PA" val="v3.0.0"/>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h_f"/>
  <p:tag name="KSO_WM_UNIT_INDEX" val="1_1_1"/>
  <p:tag name="KSO_WM_UNIT_ID" val="258*m_h_f*1_1_1"/>
  <p:tag name="KSO_WM_UNIT_CLEAR" val="1"/>
  <p:tag name="KSO_WM_UNIT_LAYERLEVEL" val="1_1_1"/>
  <p:tag name="KSO_WM_UNIT_VALUE" val="19"/>
  <p:tag name="KSO_WM_UNIT_HIGHLIGHT" val="0"/>
  <p:tag name="KSO_WM_UNIT_COMPATIBLE" val="0"/>
  <p:tag name="KSO_WM_UNIT_PRESET_TEXT" val="SED DO EIUSMOD TEMPOR INCIDIDUNT"/>
  <p:tag name="KSO_WM_BEAUTIFY_FLAG" val="#wm#"/>
  <p:tag name="KSO_WM_DIAGRAM_GROUP_CODE" val="m1-1"/>
  <p:tag name="KSO_WM_UNIT_TEXT_FILL_FORE_SCHEMECOLOR_INDEX" val="13"/>
  <p:tag name="KSO_WM_UNIT_TEXT_FILL_TYPE" val="1"/>
  <p:tag name="KSO_WM_UNIT_USESOURCEFORMAT_APPLY" val="0"/>
</p:tagLst>
</file>

<file path=ppt/tags/tag20.xml><?xml version="1.0" encoding="utf-8"?>
<p:tagLst xmlns:a="http://schemas.openxmlformats.org/drawingml/2006/main" xmlns:r="http://schemas.openxmlformats.org/officeDocument/2006/relationships" xmlns:p="http://schemas.openxmlformats.org/presentationml/2006/main">
  <p:tag name="PA" val="v3.0.0"/>
</p:tagLst>
</file>

<file path=ppt/tags/tag21.xml><?xml version="1.0" encoding="utf-8"?>
<p:tagLst xmlns:a="http://schemas.openxmlformats.org/drawingml/2006/main" xmlns:r="http://schemas.openxmlformats.org/officeDocument/2006/relationships" xmlns:p="http://schemas.openxmlformats.org/presentationml/2006/main">
  <p:tag name="PA" val="v3.0.0"/>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i"/>
  <p:tag name="KSO_WM_UNIT_INDEX" val="1_2"/>
  <p:tag name="KSO_WM_UNIT_ID" val="258*m_i*1_2"/>
  <p:tag name="KSO_WM_UNIT_CLEAR" val="1"/>
  <p:tag name="KSO_WM_UNIT_LAYERLEVEL" val="1_1"/>
  <p:tag name="KSO_WM_BEAUTIFY_FLAG" val="#wm#"/>
  <p:tag name="KSO_WM_DIAGRAM_GROUP_CODE" val="m1-1"/>
  <p:tag name="KSO_WM_UNIT_FILL_FORE_SCHEMECOLOR_INDEX" val="6"/>
  <p:tag name="KSO_WM_UNIT_FILL_TYPE" val="1"/>
  <p:tag name="KSO_WM_UNIT_TEXT_FILL_FORE_SCHEMECOLOR_INDEX" val="14"/>
  <p:tag name="KSO_WM_UNIT_TEXT_FILL_TYPE" val="1"/>
  <p:tag name="KSO_WM_UNIT_USESOURCEFORMAT_APPLY" val="0"/>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h_f"/>
  <p:tag name="KSO_WM_UNIT_INDEX" val="1_2_1"/>
  <p:tag name="KSO_WM_UNIT_ID" val="258*m_h_f*1_2_1"/>
  <p:tag name="KSO_WM_UNIT_CLEAR" val="1"/>
  <p:tag name="KSO_WM_UNIT_LAYERLEVEL" val="1_1_1"/>
  <p:tag name="KSO_WM_UNIT_VALUE" val="19"/>
  <p:tag name="KSO_WM_UNIT_HIGHLIGHT" val="0"/>
  <p:tag name="KSO_WM_UNIT_COMPATIBLE" val="0"/>
  <p:tag name="KSO_WM_UNIT_PRESET_TEXT" val="SED DO EIUSMOD TEMPOR INCIDIDUNT"/>
  <p:tag name="KSO_WM_BEAUTIFY_FLAG" val="#wm#"/>
  <p:tag name="KSO_WM_DIAGRAM_GROUP_CODE" val="m1-1"/>
  <p:tag name="KSO_WM_UNIT_TEXT_FILL_FORE_SCHEMECOLOR_INDEX" val="13"/>
  <p:tag name="KSO_WM_UNIT_TEXT_FILL_TYPE" val="1"/>
  <p:tag name="KSO_WM_UNIT_USESOURCEFORMAT_APPLY" val="0"/>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i"/>
  <p:tag name="KSO_WM_UNIT_INDEX" val="1_3"/>
  <p:tag name="KSO_WM_UNIT_ID" val="258*m_i*1_3"/>
  <p:tag name="KSO_WM_UNIT_CLEAR" val="1"/>
  <p:tag name="KSO_WM_UNIT_LAYERLEVEL" val="1_1"/>
  <p:tag name="KSO_WM_BEAUTIFY_FLAG" val="#wm#"/>
  <p:tag name="KSO_WM_DIAGRAM_GROUP_CODE" val="m1-1"/>
  <p:tag name="KSO_WM_UNIT_FILL_FORE_SCHEMECOLOR_INDEX" val="7"/>
  <p:tag name="KSO_WM_UNIT_FILL_TYPE" val="1"/>
  <p:tag name="KSO_WM_UNIT_TEXT_FILL_FORE_SCHEMECOLOR_INDEX" val="14"/>
  <p:tag name="KSO_WM_UNIT_TEXT_FILL_TYPE" val="1"/>
  <p:tag name="KSO_WM_UNIT_USESOURCEFORMAT_APPLY" val="0"/>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h_f"/>
  <p:tag name="KSO_WM_UNIT_INDEX" val="1_3_1"/>
  <p:tag name="KSO_WM_UNIT_ID" val="258*m_h_f*1_3_1"/>
  <p:tag name="KSO_WM_UNIT_CLEAR" val="1"/>
  <p:tag name="KSO_WM_UNIT_LAYERLEVEL" val="1_1_1"/>
  <p:tag name="KSO_WM_UNIT_VALUE" val="19"/>
  <p:tag name="KSO_WM_UNIT_HIGHLIGHT" val="0"/>
  <p:tag name="KSO_WM_UNIT_COMPATIBLE" val="0"/>
  <p:tag name="KSO_WM_UNIT_PRESET_TEXT" val="SED DO EIUSMOD TEMPOR INCIDIDUNT"/>
  <p:tag name="KSO_WM_BEAUTIFY_FLAG" val="#wm#"/>
  <p:tag name="KSO_WM_DIAGRAM_GROUP_CODE" val="m1-1"/>
  <p:tag name="KSO_WM_UNIT_TEXT_FILL_FORE_SCHEMECOLOR_INDEX" val="13"/>
  <p:tag name="KSO_WM_UNIT_TEXT_FILL_TYPE" val="1"/>
  <p:tag name="KSO_WM_UNIT_USESOURCEFORMAT_APPLY" val="0"/>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i"/>
  <p:tag name="KSO_WM_UNIT_INDEX" val="1_4"/>
  <p:tag name="KSO_WM_UNIT_ID" val="258*m_i*1_4"/>
  <p:tag name="KSO_WM_UNIT_CLEAR" val="1"/>
  <p:tag name="KSO_WM_UNIT_LAYERLEVEL" val="1_1"/>
  <p:tag name="KSO_WM_BEAUTIFY_FLAG" val="#wm#"/>
  <p:tag name="KSO_WM_DIAGRAM_GROUP_CODE" val="m1-1"/>
  <p:tag name="KSO_WM_UNIT_FILL_FORE_SCHEMECOLOR_INDEX" val="8"/>
  <p:tag name="KSO_WM_UNIT_FILL_TYPE" val="1"/>
  <p:tag name="KSO_WM_UNIT_TEXT_FILL_FORE_SCHEMECOLOR_INDEX" val="14"/>
  <p:tag name="KSO_WM_UNIT_TEXT_FILL_TYPE" val="1"/>
  <p:tag name="KSO_WM_UNIT_USESOURCEFORMAT_APPLY" val="0"/>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h_f"/>
  <p:tag name="KSO_WM_UNIT_INDEX" val="1_4_1"/>
  <p:tag name="KSO_WM_UNIT_ID" val="258*m_h_f*1_4_1"/>
  <p:tag name="KSO_WM_UNIT_CLEAR" val="1"/>
  <p:tag name="KSO_WM_UNIT_LAYERLEVEL" val="1_1_1"/>
  <p:tag name="KSO_WM_UNIT_VALUE" val="19"/>
  <p:tag name="KSO_WM_UNIT_HIGHLIGHT" val="0"/>
  <p:tag name="KSO_WM_UNIT_COMPATIBLE" val="0"/>
  <p:tag name="KSO_WM_UNIT_PRESET_TEXT" val="SED DO EIUSMOD TEMPOR INCIDIDUNT"/>
  <p:tag name="KSO_WM_BEAUTIFY_FLAG" val="#wm#"/>
  <p:tag name="KSO_WM_DIAGRAM_GROUP_CODE" val="m1-1"/>
  <p:tag name="KSO_WM_UNIT_TEXT_FILL_FORE_SCHEMECOLOR_INDEX" val="13"/>
  <p:tag name="KSO_WM_UNIT_TEXT_FILL_TYPE" val="1"/>
  <p:tag name="KSO_WM_UNIT_USESOURCEFORMAT_APPLY" val="0"/>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443"/>
  <p:tag name="KSO_WM_UNIT_TYPE" val="m_i"/>
  <p:tag name="KSO_WM_UNIT_INDEX" val="1_5"/>
  <p:tag name="KSO_WM_UNIT_ID" val="258*m_i*1_5"/>
  <p:tag name="KSO_WM_UNIT_CLEAR" val="1"/>
  <p:tag name="KSO_WM_UNIT_LAYERLEVEL" val="1_1"/>
  <p:tag name="KSO_WM_BEAUTIFY_FLAG" val="#wm#"/>
  <p:tag name="KSO_WM_DIAGRAM_GROUP_CODE" val="m1-1"/>
  <p:tag name="KSO_WM_UNIT_USESOURCEFORMAT_APPLY" val="0"/>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Template>
  <TotalTime>7</TotalTime>
  <Words>1339</Words>
  <Application>Microsoft Office PowerPoint</Application>
  <PresentationFormat>宽屏</PresentationFormat>
  <Paragraphs>226</Paragraphs>
  <Slides>28</Slides>
  <Notes>27</Notes>
  <HiddenSlides>0</HiddenSlides>
  <MMClips>1</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28</vt:i4>
      </vt:variant>
    </vt:vector>
  </HeadingPairs>
  <TitlesOfParts>
    <vt:vector size="36" baseType="lpstr">
      <vt:lpstr>DengXian</vt:lpstr>
      <vt:lpstr>DengXian Light</vt:lpstr>
      <vt:lpstr>微软雅黑</vt:lpstr>
      <vt:lpstr>字魂35号-经典雅黑</vt:lpstr>
      <vt:lpstr>Arial</vt:lpstr>
      <vt:lpstr>Wingdings</vt:lpstr>
      <vt:lpstr>第一PPT，www.1ppt.com</vt:lpstr>
      <vt:lpstr>自定义设计方案</vt:lpstr>
      <vt:lpstr>PowerPoint 演示文稿</vt:lpstr>
      <vt:lpstr>PowerPoint 演示文稿</vt:lpstr>
      <vt:lpstr>糖尿病的概述</vt:lpstr>
      <vt:lpstr>PowerPoint 演示文稿</vt:lpstr>
      <vt:lpstr>PowerPoint 演示文稿</vt:lpstr>
      <vt:lpstr>PowerPoint 演示文稿</vt:lpstr>
      <vt:lpstr>PowerPoint 演示文稿</vt:lpstr>
      <vt:lpstr>PowerPoint 演示文稿</vt:lpstr>
      <vt:lpstr>PowerPoint 演示文稿</vt:lpstr>
      <vt:lpstr>糖尿病的疗法</vt:lpstr>
      <vt:lpstr>PowerPoint 演示文稿</vt:lpstr>
      <vt:lpstr>病人病史介绍 </vt:lpstr>
      <vt:lpstr>PowerPoint 演示文稿</vt:lpstr>
      <vt:lpstr>PowerPoint 演示文稿</vt:lpstr>
      <vt:lpstr>PowerPoint 演示文稿</vt:lpstr>
      <vt:lpstr>护理问题及措施</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护理</dc:title>
  <dc:creator>第一PPT</dc:creator>
  <cp:keywords>www.1ppt.com</cp:keywords>
  <dc:description>www.1ppt.com</dc:description>
  <cp:lastModifiedBy>涛 程</cp:lastModifiedBy>
  <cp:revision>80</cp:revision>
  <dcterms:created xsi:type="dcterms:W3CDTF">2017-09-21T00:39:00Z</dcterms:created>
  <dcterms:modified xsi:type="dcterms:W3CDTF">2024-06-11T18:24:26Z</dcterms:modified>
</cp:coreProperties>
</file>